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62" r:id="rId2"/>
    <p:sldId id="561" r:id="rId3"/>
    <p:sldId id="267" r:id="rId4"/>
    <p:sldId id="556" r:id="rId5"/>
    <p:sldId id="263" r:id="rId6"/>
    <p:sldId id="266" r:id="rId7"/>
    <p:sldId id="558" r:id="rId8"/>
    <p:sldId id="559" r:id="rId9"/>
    <p:sldId id="258" r:id="rId10"/>
    <p:sldId id="562" r:id="rId11"/>
    <p:sldId id="563" r:id="rId12"/>
    <p:sldId id="259" r:id="rId13"/>
    <p:sldId id="464"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31" autoAdjust="0"/>
    <p:restoredTop sz="57881" autoAdjust="0"/>
  </p:normalViewPr>
  <p:slideViewPr>
    <p:cSldViewPr snapToGrid="0">
      <p:cViewPr varScale="1">
        <p:scale>
          <a:sx n="53" d="100"/>
          <a:sy n="53" d="100"/>
        </p:scale>
        <p:origin x="1074" y="2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2E3BA6-34CB-4AC2-B466-7FEF3FC1EBB2}" type="datetimeFigureOut">
              <a:rPr lang="en-US" smtClean="0"/>
              <a:t>3/27/2026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Haga clic para editar los estilos de texto principales</a:t>
            </a:r>
          </a:p>
          <a:p>
            <a:pPr lvl="1"/>
            <a:r>
              <a:rPr lang="en-US"/>
              <a:t>Segundo nivel</a:t>
            </a:r>
          </a:p>
          <a:p>
            <a:pPr lvl="2"/>
            <a:r>
              <a:rPr lang="en-US"/>
              <a:t>Tercer nivel</a:t>
            </a:r>
          </a:p>
          <a:p>
            <a:pPr lvl="3"/>
            <a:r>
              <a:rPr lang="en-US"/>
              <a:t>Cuarto nivel</a:t>
            </a:r>
          </a:p>
          <a:p>
            <a:pPr lvl="4"/>
            <a:r>
              <a:rPr lang="en-US"/>
              <a:t>Quinto nivel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39F9D9-08E2-40E2-9B28-4EB0ED9635C2}" type="slidenum">
              <a:rPr lang="en-US" smtClean="0"/>
              <a:t>‹#›</a:t>
            </a:fld>
            <a:endParaRPr lang="en-US"/>
          </a:p>
        </p:txBody>
      </p:sp>
    </p:spTree>
    <p:extLst>
      <p:ext uri="{BB962C8B-B14F-4D97-AF65-F5344CB8AC3E}">
        <p14:creationId xmlns:p14="http://schemas.microsoft.com/office/powerpoint/2010/main" val="111564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sz="2000" b="0" i="0" dirty="0">
                <a:solidFill>
                  <a:srgbClr val="000000"/>
                </a:solidFill>
                <a:effectLst/>
              </a:rPr>
              <a:t>¡Bienvenidos al video #10! Nos alegra que vuelvan a estar aquí para aprender más sobre su salud y sobre cómo prevenir o controlar la diabetes. </a:t>
            </a:r>
          </a:p>
          <a:p>
            <a:pPr algn="l">
              <a:buNone/>
            </a:pPr>
            <a:endParaRPr lang="en-US" sz="2000" b="0" i="0" dirty="0">
              <a:solidFill>
                <a:srgbClr val="000000"/>
              </a:solidFill>
              <a:effectLst/>
            </a:endParaRPr>
          </a:p>
          <a:p>
            <a:pPr algn="l">
              <a:buNone/>
            </a:pPr>
            <a:r>
              <a:rPr lang="en-US" sz="2000" b="0" i="0" dirty="0">
                <a:solidFill>
                  <a:srgbClr val="000000"/>
                </a:solidFill>
                <a:effectLst/>
              </a:rPr>
              <a:t>Hoy hablaremos de cómo afecta el tabaco al organismo, cómo afecta a las personas con diabetes o con riesgo de padecerla, y de formas de dejar de fumar o de ayudar a otra persona a dejarlo. </a:t>
            </a:r>
          </a:p>
          <a:p>
            <a:pPr algn="l">
              <a:buNone/>
            </a:pPr>
            <a:endParaRPr lang="en-US" sz="2000" b="0" i="0" dirty="0">
              <a:solidFill>
                <a:srgbClr val="000000"/>
              </a:solidFill>
              <a:effectLst/>
            </a:endParaRPr>
          </a:p>
          <a:p>
            <a:pPr algn="l">
              <a:buNone/>
            </a:pPr>
            <a:r>
              <a:rPr lang="en-US" sz="2000" b="0" i="0" dirty="0">
                <a:solidFill>
                  <a:srgbClr val="000000"/>
                </a:solidFill>
                <a:effectLst/>
              </a:rPr>
              <a:t>Es posible que esta información no le sea aplicable en este momento, pero es bueno conocerla para ayudarse a sí mismo o a otras personas.</a:t>
            </a:r>
          </a:p>
          <a:p>
            <a:pPr algn="l">
              <a:buNone/>
            </a:pPr>
            <a:endParaRPr lang="en-US" sz="2000" b="0" i="0" dirty="0">
              <a:solidFill>
                <a:srgbClr val="000000"/>
              </a:solidFill>
              <a:effectLst/>
            </a:endParaRPr>
          </a:p>
        </p:txBody>
      </p:sp>
      <p:sp>
        <p:nvSpPr>
          <p:cNvPr id="4" name="Slide Number Placeholder 3"/>
          <p:cNvSpPr>
            <a:spLocks noGrp="1"/>
          </p:cNvSpPr>
          <p:nvPr>
            <p:ph type="sldNum" sz="quarter" idx="5"/>
          </p:nvPr>
        </p:nvSpPr>
        <p:spPr/>
        <p:txBody>
          <a:bodyPr/>
          <a:lstStyle/>
          <a:p>
            <a:fld id="{8FAA0298-BA67-4F09-A262-7F3E5CD5DC77}" type="slidenum">
              <a:rPr lang="en-US" smtClean="0"/>
              <a:t>1</a:t>
            </a:fld>
            <a:endParaRPr lang="en-US"/>
          </a:p>
        </p:txBody>
      </p:sp>
    </p:spTree>
    <p:extLst>
      <p:ext uri="{BB962C8B-B14F-4D97-AF65-F5344CB8AC3E}">
        <p14:creationId xmlns:p14="http://schemas.microsoft.com/office/powerpoint/2010/main" val="21447683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22BA3-2BB1-4D1A-9B12-438FA3441D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433AEC-01E1-D86C-711B-AD059E2686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AAEF96-9523-4779-11FE-4C2A1217B44A}"/>
              </a:ext>
            </a:extLst>
          </p:cNvPr>
          <p:cNvSpPr>
            <a:spLocks noGrp="1"/>
          </p:cNvSpPr>
          <p:nvPr>
            <p:ph type="body" idx="1"/>
          </p:nvPr>
        </p:nvSpPr>
        <p:spPr/>
        <p:txBody>
          <a:bodyPr/>
          <a:lstStyle/>
          <a:p>
            <a:pPr algn="l">
              <a:buNone/>
            </a:pPr>
            <a:r>
              <a:rPr lang="en-US" sz="2000" b="1" i="0" dirty="0">
                <a:solidFill>
                  <a:srgbClr val="000000"/>
                </a:solidFill>
                <a:effectLst/>
              </a:rPr>
              <a:t>Los síntomas de abstinencia </a:t>
            </a:r>
            <a:r>
              <a:rPr lang="en-US" sz="2000" b="0" i="0" dirty="0" err="1">
                <a:solidFill>
                  <a:srgbClr val="000000"/>
                </a:solidFill>
                <a:effectLst/>
              </a:rPr>
              <a:t>pueden</a:t>
            </a:r>
            <a:r>
              <a:rPr lang="en-US" sz="2000" b="0" i="0" dirty="0">
                <a:solidFill>
                  <a:srgbClr val="000000"/>
                </a:solidFill>
                <a:effectLst/>
              </a:rPr>
              <a:t> </a:t>
            </a:r>
            <a:r>
              <a:rPr lang="en-US" sz="2000" b="0" i="0" dirty="0" err="1">
                <a:solidFill>
                  <a:srgbClr val="000000"/>
                </a:solidFill>
                <a:effectLst/>
              </a:rPr>
              <a:t>incluir</a:t>
            </a:r>
            <a:r>
              <a:rPr lang="en-US" sz="2000" b="0" i="0" dirty="0">
                <a:solidFill>
                  <a:srgbClr val="000000"/>
                </a:solidFill>
                <a:effectLst/>
              </a:rPr>
              <a:t>… </a:t>
            </a:r>
          </a:p>
          <a:p>
            <a:pPr algn="l">
              <a:buNone/>
            </a:pPr>
            <a:endParaRPr lang="en-US" sz="2000" b="0" i="0" dirty="0">
              <a:solidFill>
                <a:srgbClr val="000000"/>
              </a:solidFill>
              <a:effectLst/>
            </a:endParaRPr>
          </a:p>
          <a:p>
            <a:pPr marL="342900" indent="-342900" algn="l">
              <a:buFontTx/>
              <a:buChar char="-"/>
            </a:pPr>
            <a:r>
              <a:rPr lang="en-US" sz="2000" b="0" i="0" dirty="0" err="1">
                <a:solidFill>
                  <a:srgbClr val="000000"/>
                </a:solidFill>
                <a:effectLst/>
              </a:rPr>
              <a:t>ansias</a:t>
            </a:r>
            <a:r>
              <a:rPr lang="en-US" sz="2000" b="0" i="0" dirty="0">
                <a:solidFill>
                  <a:srgbClr val="000000"/>
                </a:solidFill>
                <a:effectLst/>
              </a:rPr>
              <a:t> por el sabor del cigarrillo, </a:t>
            </a:r>
          </a:p>
          <a:p>
            <a:pPr marL="342900" indent="-342900" algn="l">
              <a:buFontTx/>
              <a:buChar char="-"/>
            </a:pPr>
            <a:r>
              <a:rPr lang="en-US" sz="2000" b="0" i="0" dirty="0" err="1">
                <a:solidFill>
                  <a:srgbClr val="000000"/>
                </a:solidFill>
                <a:effectLst/>
              </a:rPr>
              <a:t>oler</a:t>
            </a:r>
            <a:r>
              <a:rPr lang="en-US" sz="2000" b="0" i="0" dirty="0">
                <a:solidFill>
                  <a:srgbClr val="000000"/>
                </a:solidFill>
                <a:effectLst/>
              </a:rPr>
              <a:t> el humo, </a:t>
            </a:r>
          </a:p>
          <a:p>
            <a:pPr marL="342900" indent="-342900" algn="l">
              <a:buFontTx/>
              <a:buChar char="-"/>
            </a:pPr>
            <a:r>
              <a:rPr lang="en-US" sz="2000" b="0" i="0" dirty="0">
                <a:solidFill>
                  <a:srgbClr val="000000"/>
                </a:solidFill>
                <a:effectLst/>
              </a:rPr>
              <a:t>manipular cigarrillos o mecheros, </a:t>
            </a:r>
          </a:p>
          <a:p>
            <a:pPr marL="342900" indent="-342900" algn="l">
              <a:buFontTx/>
              <a:buChar char="-"/>
            </a:pPr>
            <a:r>
              <a:rPr lang="en-US" sz="2000" b="0" i="0" dirty="0" err="1">
                <a:solidFill>
                  <a:srgbClr val="000000"/>
                </a:solidFill>
                <a:effectLst/>
              </a:rPr>
              <a:t>necesitar</a:t>
            </a:r>
            <a:r>
              <a:rPr lang="en-US" sz="2000" b="0" i="0" dirty="0">
                <a:solidFill>
                  <a:srgbClr val="000000"/>
                </a:solidFill>
                <a:effectLst/>
              </a:rPr>
              <a:t> tener algo en las manos o en la boca, </a:t>
            </a:r>
          </a:p>
          <a:p>
            <a:pPr marL="342900" indent="-342900" algn="l">
              <a:buFontTx/>
              <a:buChar char="-"/>
            </a:pPr>
            <a:r>
              <a:rPr lang="en-US" sz="2000" b="0" i="0" dirty="0">
                <a:solidFill>
                  <a:srgbClr val="000000"/>
                </a:solidFill>
                <a:effectLst/>
              </a:rPr>
              <a:t>y sentirse inquieto.</a:t>
            </a:r>
          </a:p>
          <a:p>
            <a:pPr algn="l">
              <a:buNone/>
            </a:pPr>
            <a:endParaRPr lang="en-US" sz="2000" b="0" i="0" dirty="0">
              <a:solidFill>
                <a:srgbClr val="000000"/>
              </a:solidFill>
              <a:effectLst/>
            </a:endParaRPr>
          </a:p>
          <a:p>
            <a:pPr algn="l">
              <a:buNone/>
            </a:pPr>
            <a:r>
              <a:rPr lang="en-US" sz="2000" b="0" i="0" dirty="0">
                <a:solidFill>
                  <a:srgbClr val="000000"/>
                </a:solidFill>
                <a:effectLst/>
              </a:rPr>
              <a:t>Los hábitos y las adicciones son difíciles de romper porque las acciones repetidas modifican el cerebro. </a:t>
            </a:r>
          </a:p>
          <a:p>
            <a:pPr algn="l">
              <a:buNone/>
            </a:pPr>
            <a:endParaRPr lang="en-US" sz="2000" b="0" i="0" dirty="0">
              <a:solidFill>
                <a:srgbClr val="000000"/>
              </a:solidFill>
              <a:effectLst/>
            </a:endParaRPr>
          </a:p>
          <a:p>
            <a:pPr algn="l">
              <a:buNone/>
            </a:pPr>
            <a:r>
              <a:rPr lang="en-US" sz="2000" b="0" i="0" dirty="0">
                <a:solidFill>
                  <a:srgbClr val="000000"/>
                </a:solidFill>
                <a:effectLst/>
              </a:rPr>
              <a:t>Pero es posible aprender nuevos comportamientos. La fe, el apoyo de la comunidad y la oración pueden ayudarle a encontrar la fuerza para dejarlo.</a:t>
            </a:r>
            <a:endParaRPr lang="es-ES" sz="1300" u="sng" dirty="0">
              <a:solidFill>
                <a:srgbClr val="087599"/>
              </a:solidFill>
              <a:latin typeface="+mj-lt"/>
            </a:endParaRPr>
          </a:p>
          <a:p>
            <a:pPr algn="l">
              <a:buFont typeface="Arial" panose="020B0604020202020204" pitchFamily="34" charset="0"/>
              <a:buNone/>
            </a:pPr>
            <a:endParaRPr lang="es-ES" sz="1300" u="sng" dirty="0">
              <a:solidFill>
                <a:srgbClr val="087599"/>
              </a:solidFill>
              <a:latin typeface="+mj-lt"/>
            </a:endParaRPr>
          </a:p>
          <a:p>
            <a:pPr algn="l">
              <a:buFont typeface="Arial" panose="020B0604020202020204" pitchFamily="34" charset="0"/>
              <a:buChar char="•"/>
            </a:pPr>
            <a:endParaRPr lang="es-ES" sz="1300" u="sng" dirty="0">
              <a:solidFill>
                <a:srgbClr val="087599"/>
              </a:solidFill>
              <a:latin typeface="+mj-lt"/>
            </a:endParaRPr>
          </a:p>
          <a:p>
            <a:pPr algn="l">
              <a:buFont typeface="Arial" panose="020B0604020202020204" pitchFamily="34" charset="0"/>
              <a:buChar char="•"/>
            </a:pPr>
            <a:endParaRPr lang="es-ES" sz="1300" dirty="0">
              <a:solidFill>
                <a:srgbClr val="333333"/>
              </a:solidFill>
              <a:latin typeface="+mj-lt"/>
            </a:endParaRPr>
          </a:p>
          <a:p>
            <a:pPr algn="l"/>
            <a:endParaRPr lang="es-ES" sz="1300" dirty="0">
              <a:solidFill>
                <a:srgbClr val="333333"/>
              </a:solidFill>
              <a:latin typeface="+mj-lt"/>
            </a:endParaRPr>
          </a:p>
          <a:p>
            <a:endParaRPr lang="es-ES" sz="1300" dirty="0">
              <a:solidFill>
                <a:srgbClr val="333333"/>
              </a:solidFill>
              <a:latin typeface="+mj-lt"/>
            </a:endParaRPr>
          </a:p>
          <a:p>
            <a:endParaRPr lang="es-ES" sz="1300" dirty="0">
              <a:solidFill>
                <a:srgbClr val="333333"/>
              </a:solidFill>
              <a:latin typeface="+mj-lt"/>
            </a:endParaRPr>
          </a:p>
          <a:p>
            <a:endParaRPr lang="en-US" sz="1300" dirty="0">
              <a:latin typeface="+mj-lt"/>
            </a:endParaRPr>
          </a:p>
        </p:txBody>
      </p:sp>
      <p:sp>
        <p:nvSpPr>
          <p:cNvPr id="4" name="Slide Number Placeholder 3">
            <a:extLst>
              <a:ext uri="{FF2B5EF4-FFF2-40B4-BE49-F238E27FC236}">
                <a16:creationId xmlns:a16="http://schemas.microsoft.com/office/drawing/2014/main" id="{DDBCFCA2-A8D7-5308-80ED-B3F6DEBD800D}"/>
              </a:ext>
            </a:extLst>
          </p:cNvPr>
          <p:cNvSpPr>
            <a:spLocks noGrp="1"/>
          </p:cNvSpPr>
          <p:nvPr>
            <p:ph type="sldNum" sz="quarter" idx="5"/>
          </p:nvPr>
        </p:nvSpPr>
        <p:spPr/>
        <p:txBody>
          <a:bodyPr/>
          <a:lstStyle/>
          <a:p>
            <a:fld id="{8FAA0298-BA67-4F09-A262-7F3E5CD5DC77}" type="slidenum">
              <a:rPr lang="en-US" smtClean="0"/>
              <a:t>10</a:t>
            </a:fld>
            <a:endParaRPr lang="en-US"/>
          </a:p>
        </p:txBody>
      </p:sp>
    </p:spTree>
    <p:extLst>
      <p:ext uri="{BB962C8B-B14F-4D97-AF65-F5344CB8AC3E}">
        <p14:creationId xmlns:p14="http://schemas.microsoft.com/office/powerpoint/2010/main" val="3575108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1463D-811A-F73A-D809-7317213927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5FAA64-2878-E676-1042-2F428E76A3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01745C-EEB4-BF06-37D8-7F57F40BF77C}"/>
              </a:ext>
            </a:extLst>
          </p:cNvPr>
          <p:cNvSpPr>
            <a:spLocks noGrp="1"/>
          </p:cNvSpPr>
          <p:nvPr>
            <p:ph type="body" idx="1"/>
          </p:nvPr>
        </p:nvSpPr>
        <p:spPr/>
        <p:txBody>
          <a:bodyPr/>
          <a:lstStyle/>
          <a:p>
            <a:pPr algn="l">
              <a:buNone/>
            </a:pPr>
            <a:r>
              <a:rPr lang="en-US" b="0" i="0" dirty="0">
                <a:solidFill>
                  <a:srgbClr val="000000"/>
                </a:solidFill>
                <a:effectLst/>
              </a:rPr>
              <a:t>Repasemos también sus objetivos: ¿cómo le va? </a:t>
            </a:r>
          </a:p>
          <a:p>
            <a:pPr algn="l">
              <a:buNone/>
            </a:pPr>
            <a:endParaRPr lang="en-US" b="0" i="0" dirty="0">
              <a:solidFill>
                <a:srgbClr val="000000"/>
              </a:solidFill>
              <a:effectLst/>
            </a:endParaRPr>
          </a:p>
          <a:p>
            <a:pPr algn="l">
              <a:buNone/>
            </a:pPr>
            <a:r>
              <a:rPr lang="en-US" b="0" i="0" dirty="0">
                <a:solidFill>
                  <a:srgbClr val="000000"/>
                </a:solidFill>
                <a:effectLst/>
              </a:rPr>
              <a:t>¿Qué le está yendo bien y qué le ha resultado difícil?</a:t>
            </a:r>
          </a:p>
          <a:p>
            <a:pPr algn="l">
              <a:buNone/>
            </a:pPr>
            <a:endParaRPr lang="en-US" b="0" i="0" dirty="0">
              <a:solidFill>
                <a:srgbClr val="000000"/>
              </a:solidFill>
              <a:effectLst/>
            </a:endParaRPr>
          </a:p>
          <a:p>
            <a:pPr algn="l">
              <a:buNone/>
            </a:pPr>
            <a:r>
              <a:rPr lang="en-US" b="0" i="0" dirty="0">
                <a:solidFill>
                  <a:srgbClr val="000000"/>
                </a:solidFill>
                <a:effectLst/>
              </a:rPr>
              <a:t>¿Hay algún objetivo que deba fijarse a raíz de la clase de hoy? Si esta clase le ha resultado útil, fíjese el objetivo de dejar ese mal hábito. ¡Su Promotor de Salud puede ayudarle a elaborar un plan para dejar de fumar!</a:t>
            </a:r>
          </a:p>
          <a:p>
            <a:pPr algn="l">
              <a:buNone/>
            </a:pPr>
            <a:endParaRPr lang="en-US" b="0" i="0" dirty="0">
              <a:solidFill>
                <a:srgbClr val="000000"/>
              </a:solidFill>
              <a:effectLst/>
            </a:endParaRPr>
          </a:p>
          <a:p>
            <a:pPr algn="l">
              <a:buNone/>
            </a:pPr>
            <a:endParaRPr lang="en-US" b="0" i="0" dirty="0">
              <a:solidFill>
                <a:srgbClr val="000000"/>
              </a:solidFill>
              <a:effectLst/>
            </a:endParaRPr>
          </a:p>
        </p:txBody>
      </p:sp>
      <p:sp>
        <p:nvSpPr>
          <p:cNvPr id="4" name="Slide Number Placeholder 3">
            <a:extLst>
              <a:ext uri="{FF2B5EF4-FFF2-40B4-BE49-F238E27FC236}">
                <a16:creationId xmlns:a16="http://schemas.microsoft.com/office/drawing/2014/main" id="{D50B09E3-A861-CA0F-B88D-5B0087C31747}"/>
              </a:ext>
            </a:extLst>
          </p:cNvPr>
          <p:cNvSpPr>
            <a:spLocks noGrp="1"/>
          </p:cNvSpPr>
          <p:nvPr>
            <p:ph type="sldNum" sz="quarter" idx="5"/>
          </p:nvPr>
        </p:nvSpPr>
        <p:spPr/>
        <p:txBody>
          <a:bodyPr/>
          <a:lstStyle/>
          <a:p>
            <a:fld id="{168375C1-7C5C-42A2-80F2-05631BB3764E}" type="slidenum">
              <a:rPr lang="en-US" noProof="0" smtClean="0"/>
              <a:t>11</a:t>
            </a:fld>
            <a:endParaRPr lang="en-US" noProof="0" dirty="0"/>
          </a:p>
        </p:txBody>
      </p:sp>
    </p:spTree>
    <p:extLst>
      <p:ext uri="{BB962C8B-B14F-4D97-AF65-F5344CB8AC3E}">
        <p14:creationId xmlns:p14="http://schemas.microsoft.com/office/powerpoint/2010/main" val="34696041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sz="2000" b="0" i="0" dirty="0">
                <a:solidFill>
                  <a:srgbClr val="000000"/>
                </a:solidFill>
                <a:effectLst/>
              </a:rPr>
              <a:t>Si desea obtener más información sobre este tema, aquí tiene algunas de las fuentes que hemos utilizado.</a:t>
            </a:r>
          </a:p>
          <a:p>
            <a:pPr algn="l">
              <a:buNone/>
            </a:pPr>
            <a:endParaRPr lang="en-US" sz="2000" b="0" i="0" dirty="0">
              <a:solidFill>
                <a:srgbClr val="000000"/>
              </a:solidFill>
              <a:effectLst/>
            </a:endParaRPr>
          </a:p>
          <a:p>
            <a:pPr algn="l">
              <a:buNone/>
            </a:pPr>
            <a:r>
              <a:rPr lang="en-US" sz="2000" b="0" i="0" dirty="0">
                <a:solidFill>
                  <a:srgbClr val="000000"/>
                </a:solidFill>
                <a:effectLst/>
              </a:rPr>
              <a:t>¡Esta es otra área en la que puede involucrar a su familia y amigos!</a:t>
            </a:r>
          </a:p>
          <a:p>
            <a:pPr algn="l">
              <a:buNone/>
            </a:pPr>
            <a:endParaRPr lang="en-US" sz="2000" b="0" i="0" dirty="0">
              <a:solidFill>
                <a:srgbClr val="000000"/>
              </a:solidFill>
              <a:effectLst/>
            </a:endParaRPr>
          </a:p>
          <a:p>
            <a:pPr algn="l">
              <a:buNone/>
            </a:pPr>
            <a:r>
              <a:rPr lang="en-US" sz="2000" b="0" i="0" dirty="0">
                <a:solidFill>
                  <a:srgbClr val="000000"/>
                </a:solidFill>
                <a:effectLst/>
              </a:rPr>
              <a:t>Si necesita ayuda para ponerse en contacto con su familia o con recursos que le ayuden a dejar de fumar, comuníquelo a </a:t>
            </a:r>
            <a:r>
              <a:rPr lang="en-US" sz="2000" b="0" i="0" dirty="0" err="1">
                <a:solidFill>
                  <a:srgbClr val="000000"/>
                </a:solidFill>
                <a:effectLst/>
              </a:rPr>
              <a:t>su</a:t>
            </a:r>
            <a:r>
              <a:rPr lang="en-US" sz="2000" b="0" i="0" dirty="0">
                <a:solidFill>
                  <a:srgbClr val="000000"/>
                </a:solidFill>
                <a:effectLst/>
              </a:rPr>
              <a:t> Promotor de Salud.</a:t>
            </a:r>
          </a:p>
          <a:p>
            <a:pPr algn="l">
              <a:buNone/>
            </a:pPr>
            <a:endParaRPr lang="en-US" sz="2000" b="0" i="0" dirty="0">
              <a:solidFill>
                <a:srgbClr val="000000"/>
              </a:solidFill>
              <a:effectLst/>
            </a:endParaRPr>
          </a:p>
          <a:p>
            <a:pPr algn="l">
              <a:buNone/>
            </a:pPr>
            <a:r>
              <a:rPr lang="en-US" sz="2000" b="0" i="0" dirty="0">
                <a:solidFill>
                  <a:srgbClr val="000000"/>
                </a:solidFill>
                <a:effectLst/>
              </a:rPr>
              <a:t>Estarán encantados de ayudarle.</a:t>
            </a:r>
          </a:p>
          <a:p>
            <a:pPr algn="l">
              <a:buNone/>
            </a:pPr>
            <a:endParaRPr lang="en-US" sz="2000" b="0" i="0" dirty="0">
              <a:solidFill>
                <a:srgbClr val="000000"/>
              </a:solidFill>
              <a:effectLst/>
            </a:endParaRPr>
          </a:p>
          <a:p>
            <a:pPr algn="l"/>
            <a:r>
              <a:rPr lang="en-US" sz="2000" b="0" i="0" dirty="0">
                <a:solidFill>
                  <a:srgbClr val="000000"/>
                </a:solidFill>
                <a:effectLst/>
              </a:rPr>
              <a:t>¡Hasta la próxima!</a:t>
            </a:r>
          </a:p>
        </p:txBody>
      </p:sp>
      <p:sp>
        <p:nvSpPr>
          <p:cNvPr id="4" name="Slide Number Placeholder 3"/>
          <p:cNvSpPr>
            <a:spLocks noGrp="1"/>
          </p:cNvSpPr>
          <p:nvPr>
            <p:ph type="sldNum" sz="quarter" idx="5"/>
          </p:nvPr>
        </p:nvSpPr>
        <p:spPr/>
        <p:txBody>
          <a:bodyPr/>
          <a:lstStyle/>
          <a:p>
            <a:fld id="{8FAA0298-BA67-4F09-A262-7F3E5CD5DC77}" type="slidenum">
              <a:rPr lang="en-US" smtClean="0"/>
              <a:t>12</a:t>
            </a:fld>
            <a:endParaRPr lang="en-US"/>
          </a:p>
        </p:txBody>
      </p:sp>
    </p:spTree>
    <p:extLst>
      <p:ext uri="{BB962C8B-B14F-4D97-AF65-F5344CB8AC3E}">
        <p14:creationId xmlns:p14="http://schemas.microsoft.com/office/powerpoint/2010/main" val="2204933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825500"/>
            <a:ext cx="5872162" cy="33035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401DC4A-2BD5-4C91-8ED6-40C10FBE64EC}" type="slidenum">
              <a:rPr lang="en-US" smtClean="0">
                <a:solidFill>
                  <a:prstClr val="black"/>
                </a:solidFill>
              </a:rPr>
              <a:t>13</a:t>
            </a:fld>
            <a:endParaRPr lang="en-US">
              <a:solidFill>
                <a:prstClr val="black"/>
              </a:solidFill>
            </a:endParaRPr>
          </a:p>
        </p:txBody>
      </p:sp>
    </p:spTree>
    <p:extLst>
      <p:ext uri="{BB962C8B-B14F-4D97-AF65-F5344CB8AC3E}">
        <p14:creationId xmlns:p14="http://schemas.microsoft.com/office/powerpoint/2010/main" val="3881806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AB3AD-E430-A538-FF63-CC8F23E44A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89D013-7F42-E500-54F3-4CD5BF9B39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58AE2D-85DD-4E92-55AC-171BC77C7E5B}"/>
              </a:ext>
            </a:extLst>
          </p:cNvPr>
          <p:cNvSpPr>
            <a:spLocks noGrp="1"/>
          </p:cNvSpPr>
          <p:nvPr>
            <p:ph type="body" idx="1"/>
          </p:nvPr>
        </p:nvSpPr>
        <p:spPr/>
        <p:txBody>
          <a:bodyPr/>
          <a:lstStyle/>
          <a:p>
            <a:pPr algn="l">
              <a:buNone/>
            </a:pPr>
            <a:endParaRPr lang="en-US" sz="2000" b="0" i="0" dirty="0">
              <a:solidFill>
                <a:srgbClr val="000000"/>
              </a:solidFill>
              <a:effectLst/>
            </a:endParaRPr>
          </a:p>
          <a:p>
            <a:pPr algn="l">
              <a:buNone/>
            </a:pPr>
            <a:r>
              <a:rPr lang="en-US" sz="2000" b="0" i="0" dirty="0">
                <a:solidFill>
                  <a:srgbClr val="000000"/>
                </a:solidFill>
                <a:effectLst/>
              </a:rPr>
              <a:t>Fumar es una adicción provocada por la nicotina, que se encuentra en el tabaco. Produce una sensación de placer en el cuerpo. </a:t>
            </a:r>
          </a:p>
          <a:p>
            <a:pPr algn="l">
              <a:buNone/>
            </a:pPr>
            <a:endParaRPr lang="en-US" sz="2000" b="0" i="0" dirty="0">
              <a:solidFill>
                <a:srgbClr val="000000"/>
              </a:solidFill>
              <a:effectLst/>
            </a:endParaRPr>
          </a:p>
          <a:p>
            <a:pPr algn="l">
              <a:buNone/>
            </a:pPr>
            <a:r>
              <a:rPr lang="en-US" sz="2000" b="0" i="0" dirty="0">
                <a:solidFill>
                  <a:srgbClr val="000000"/>
                </a:solidFill>
                <a:effectLst/>
              </a:rPr>
              <a:t>Fumar es una de las principales causas de muerte prematura y evitable. </a:t>
            </a:r>
          </a:p>
          <a:p>
            <a:pPr algn="l">
              <a:buNone/>
            </a:pPr>
            <a:endParaRPr lang="en-US" sz="2000" b="0" i="0" dirty="0">
              <a:solidFill>
                <a:srgbClr val="000000"/>
              </a:solidFill>
              <a:effectLst/>
            </a:endParaRPr>
          </a:p>
          <a:p>
            <a:pPr algn="l">
              <a:buNone/>
            </a:pPr>
            <a:r>
              <a:rPr lang="en-US" sz="2000" b="0" i="0" dirty="0">
                <a:solidFill>
                  <a:srgbClr val="000000"/>
                </a:solidFill>
                <a:effectLst/>
              </a:rPr>
              <a:t>Cada año, alrededor de 4.9 millones de personas mueren a causa del consumo de tabaco. Para 2030, esta cifra podría aumentar hasta los 10 millones de muertes al </a:t>
            </a:r>
            <a:r>
              <a:rPr lang="en-US" sz="2000" b="0" i="0" dirty="0" err="1">
                <a:solidFill>
                  <a:srgbClr val="000000"/>
                </a:solidFill>
                <a:effectLst/>
              </a:rPr>
              <a:t>año</a:t>
            </a:r>
            <a:r>
              <a:rPr lang="en-US" sz="2000" b="0" i="0" dirty="0">
                <a:solidFill>
                  <a:srgbClr val="000000"/>
                </a:solidFill>
                <a:effectLst/>
              </a:rPr>
              <a:t>!! Alrededor de un millón de personas mueren cada año a causa del humo de segunda mano, también conocido como tabaquismo pasivo.</a:t>
            </a:r>
          </a:p>
          <a:p>
            <a:pPr algn="l">
              <a:buNone/>
            </a:pPr>
            <a:endParaRPr lang="en-US" sz="2000" b="0" i="0" dirty="0">
              <a:solidFill>
                <a:srgbClr val="000000"/>
              </a:solidFill>
              <a:effectLst/>
            </a:endParaRPr>
          </a:p>
          <a:p>
            <a:pPr algn="l"/>
            <a:r>
              <a:rPr lang="en-US" sz="2000" b="0" i="0" dirty="0">
                <a:solidFill>
                  <a:srgbClr val="000000"/>
                </a:solidFill>
                <a:effectLst/>
              </a:rPr>
              <a:t>El tabaco es perjudicial en todas sus formas. </a:t>
            </a:r>
          </a:p>
          <a:p>
            <a:pPr algn="l"/>
            <a:endParaRPr lang="en-US" sz="2000" b="0" i="0" dirty="0">
              <a:solidFill>
                <a:srgbClr val="000000"/>
              </a:solidFill>
              <a:effectLst/>
            </a:endParaRPr>
          </a:p>
          <a:p>
            <a:pPr algn="l"/>
            <a:r>
              <a:rPr lang="en-US" sz="2000" b="0" i="0" dirty="0">
                <a:solidFill>
                  <a:srgbClr val="000000"/>
                </a:solidFill>
                <a:effectLst/>
              </a:rPr>
              <a:t>Los cigarrillos son la forma más común, pero el tabaco también se puede consumir en pipas, pipas de agua o narguiles, puros, tabaco de mascar y cigarrillos electrónicos. Los cigarrillos electrónicos contienen menos nicotina, pero siguen conteniendo sustancias tóxicas. </a:t>
            </a:r>
          </a:p>
          <a:p>
            <a:pPr algn="l"/>
            <a:endParaRPr lang="en-US" sz="2000" b="0" i="0" dirty="0">
              <a:solidFill>
                <a:srgbClr val="000000"/>
              </a:solidFill>
              <a:effectLst/>
            </a:endParaRPr>
          </a:p>
          <a:p>
            <a:pPr algn="l"/>
            <a:r>
              <a:rPr lang="en-US" sz="2000" b="0" i="0" dirty="0" err="1">
                <a:solidFill>
                  <a:srgbClr val="000000"/>
                </a:solidFill>
                <a:effectLst/>
              </a:rPr>
              <a:t>Otras</a:t>
            </a:r>
            <a:r>
              <a:rPr lang="en-US" sz="2000" b="0" i="0" dirty="0">
                <a:solidFill>
                  <a:srgbClr val="000000"/>
                </a:solidFill>
                <a:effectLst/>
              </a:rPr>
              <a:t> formas, </a:t>
            </a:r>
            <a:r>
              <a:rPr lang="en-US" sz="2000" b="0" i="0" dirty="0" err="1">
                <a:solidFill>
                  <a:srgbClr val="000000"/>
                </a:solidFill>
                <a:effectLst/>
              </a:rPr>
              <a:t>como</a:t>
            </a:r>
            <a:r>
              <a:rPr lang="en-US" sz="2000" b="0" i="0" dirty="0">
                <a:solidFill>
                  <a:srgbClr val="000000"/>
                </a:solidFill>
                <a:effectLst/>
              </a:rPr>
              <a:t> </a:t>
            </a:r>
            <a:r>
              <a:rPr lang="en-US" sz="2000" b="0" i="0" dirty="0" err="1">
                <a:solidFill>
                  <a:srgbClr val="000000"/>
                </a:solidFill>
                <a:effectLst/>
              </a:rPr>
              <a:t>los</a:t>
            </a:r>
            <a:r>
              <a:rPr lang="en-US" sz="2000" b="0" i="0" dirty="0">
                <a:solidFill>
                  <a:srgbClr val="000000"/>
                </a:solidFill>
                <a:effectLst/>
              </a:rPr>
              <a:t> </a:t>
            </a:r>
            <a:r>
              <a:rPr lang="en-US" sz="2000" b="0" i="0" dirty="0" err="1">
                <a:solidFill>
                  <a:srgbClr val="000000"/>
                </a:solidFill>
                <a:effectLst/>
              </a:rPr>
              <a:t>cigarrillos</a:t>
            </a:r>
            <a:r>
              <a:rPr lang="en-US" sz="2000" b="0" i="0" dirty="0">
                <a:solidFill>
                  <a:srgbClr val="000000"/>
                </a:solidFill>
                <a:effectLst/>
              </a:rPr>
              <a:t> </a:t>
            </a:r>
            <a:r>
              <a:rPr lang="en-US" sz="2000" b="0" i="0" dirty="0" err="1">
                <a:solidFill>
                  <a:srgbClr val="000000"/>
                </a:solidFill>
                <a:effectLst/>
              </a:rPr>
              <a:t>aromatizados</a:t>
            </a:r>
            <a:r>
              <a:rPr lang="en-US" sz="2000" b="0" i="0" dirty="0">
                <a:solidFill>
                  <a:srgbClr val="000000"/>
                </a:solidFill>
                <a:effectLst/>
              </a:rPr>
              <a:t>, </a:t>
            </a:r>
            <a:r>
              <a:rPr lang="en-US" sz="2000" b="0" i="0" dirty="0" err="1">
                <a:solidFill>
                  <a:srgbClr val="000000"/>
                </a:solidFill>
                <a:effectLst/>
              </a:rPr>
              <a:t>los</a:t>
            </a:r>
            <a:r>
              <a:rPr lang="en-US" sz="2000" b="0" i="0" dirty="0">
                <a:solidFill>
                  <a:srgbClr val="000000"/>
                </a:solidFill>
                <a:effectLst/>
              </a:rPr>
              <a:t> </a:t>
            </a:r>
            <a:r>
              <a:rPr lang="en-US" sz="2000" b="0" i="0" dirty="0" err="1">
                <a:solidFill>
                  <a:srgbClr val="000000"/>
                </a:solidFill>
                <a:effectLst/>
              </a:rPr>
              <a:t>mentolados</a:t>
            </a:r>
            <a:r>
              <a:rPr lang="en-US" sz="2000" b="0" i="0" dirty="0">
                <a:solidFill>
                  <a:srgbClr val="000000"/>
                </a:solidFill>
                <a:effectLst/>
              </a:rPr>
              <a:t> o </a:t>
            </a:r>
            <a:r>
              <a:rPr lang="en-US" sz="2000" b="0" i="0" dirty="0" err="1">
                <a:solidFill>
                  <a:srgbClr val="000000"/>
                </a:solidFill>
                <a:effectLst/>
              </a:rPr>
              <a:t>el</a:t>
            </a:r>
            <a:r>
              <a:rPr lang="en-US" sz="2000" b="0" i="0" dirty="0">
                <a:solidFill>
                  <a:srgbClr val="000000"/>
                </a:solidFill>
                <a:effectLst/>
              </a:rPr>
              <a:t> tabaco </a:t>
            </a:r>
            <a:r>
              <a:rPr lang="en-US" sz="2000" b="0" i="0" dirty="0" err="1">
                <a:solidFill>
                  <a:srgbClr val="000000"/>
                </a:solidFill>
                <a:effectLst/>
              </a:rPr>
              <a:t>en</a:t>
            </a:r>
            <a:r>
              <a:rPr lang="en-US" sz="2000" b="0" i="0" dirty="0">
                <a:solidFill>
                  <a:srgbClr val="000000"/>
                </a:solidFill>
                <a:effectLst/>
              </a:rPr>
              <a:t> </a:t>
            </a:r>
            <a:r>
              <a:rPr lang="en-US" sz="2000" b="0" i="0" dirty="0" err="1">
                <a:solidFill>
                  <a:srgbClr val="000000"/>
                </a:solidFill>
                <a:effectLst/>
              </a:rPr>
              <a:t>polvo</a:t>
            </a:r>
            <a:r>
              <a:rPr lang="en-US" sz="2000" b="0" i="0" dirty="0">
                <a:solidFill>
                  <a:srgbClr val="000000"/>
                </a:solidFill>
                <a:effectLst/>
              </a:rPr>
              <a:t>, también son </a:t>
            </a:r>
            <a:r>
              <a:rPr lang="en-US" sz="2000" b="0" i="0" dirty="0" err="1">
                <a:solidFill>
                  <a:srgbClr val="000000"/>
                </a:solidFill>
                <a:effectLst/>
              </a:rPr>
              <a:t>perjudiciales</a:t>
            </a:r>
            <a:r>
              <a:rPr lang="en-US" sz="2000" b="0" i="0" dirty="0">
                <a:solidFill>
                  <a:srgbClr val="000000"/>
                </a:solidFill>
                <a:effectLst/>
              </a:rPr>
              <a:t>.</a:t>
            </a:r>
          </a:p>
        </p:txBody>
      </p:sp>
      <p:sp>
        <p:nvSpPr>
          <p:cNvPr id="4" name="Slide Number Placeholder 3">
            <a:extLst>
              <a:ext uri="{FF2B5EF4-FFF2-40B4-BE49-F238E27FC236}">
                <a16:creationId xmlns:a16="http://schemas.microsoft.com/office/drawing/2014/main" id="{0BC12CFE-40CE-14BE-0EF0-703505C37D60}"/>
              </a:ext>
            </a:extLst>
          </p:cNvPr>
          <p:cNvSpPr>
            <a:spLocks noGrp="1"/>
          </p:cNvSpPr>
          <p:nvPr>
            <p:ph type="sldNum" sz="quarter" idx="5"/>
          </p:nvPr>
        </p:nvSpPr>
        <p:spPr/>
        <p:txBody>
          <a:bodyPr/>
          <a:lstStyle/>
          <a:p>
            <a:fld id="{8FAA0298-BA67-4F09-A262-7F3E5CD5DC77}" type="slidenum">
              <a:rPr lang="en-US" smtClean="0"/>
              <a:t>2</a:t>
            </a:fld>
            <a:endParaRPr lang="en-US"/>
          </a:p>
        </p:txBody>
      </p:sp>
    </p:spTree>
    <p:extLst>
      <p:ext uri="{BB962C8B-B14F-4D97-AF65-F5344CB8AC3E}">
        <p14:creationId xmlns:p14="http://schemas.microsoft.com/office/powerpoint/2010/main" val="1500383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sz="2000" b="0" i="0" dirty="0">
                <a:solidFill>
                  <a:srgbClr val="000000"/>
                </a:solidFill>
                <a:effectLst/>
              </a:rPr>
              <a:t>Existen varios factores de riesgo relacionados con el tabaquismo, entre ellos:</a:t>
            </a:r>
          </a:p>
          <a:p>
            <a:pPr algn="l">
              <a:buNone/>
            </a:pPr>
            <a:endParaRPr lang="en-US" sz="2000" b="0" i="0" dirty="0">
              <a:solidFill>
                <a:srgbClr val="000000"/>
              </a:solidFill>
              <a:effectLst/>
            </a:endParaRPr>
          </a:p>
          <a:p>
            <a:pPr algn="l">
              <a:buFont typeface="Arial" panose="020B0604020202020204" pitchFamily="34" charset="0"/>
              <a:buChar char="•"/>
            </a:pPr>
            <a:r>
              <a:rPr lang="en-US" sz="2000" b="1" i="0" dirty="0">
                <a:solidFill>
                  <a:srgbClr val="000000"/>
                </a:solidFill>
                <a:effectLst/>
              </a:rPr>
              <a:t>Edad</a:t>
            </a:r>
            <a:r>
              <a:rPr lang="en-US" sz="2000" b="0" i="0" dirty="0">
                <a:solidFill>
                  <a:srgbClr val="000000"/>
                </a:solidFill>
                <a:effectLst/>
              </a:rPr>
              <a:t>: cuanto más joven se empieza a fumar, mayor es la probabilidad de desarrollar una adicción</a:t>
            </a:r>
          </a:p>
          <a:p>
            <a:pPr algn="l">
              <a:buFont typeface="Arial" panose="020B0604020202020204" pitchFamily="34" charset="0"/>
              <a:buChar char="•"/>
            </a:pPr>
            <a:r>
              <a:rPr lang="en-US" sz="2000" b="1" i="0" dirty="0">
                <a:solidFill>
                  <a:srgbClr val="000000"/>
                </a:solidFill>
                <a:effectLst/>
              </a:rPr>
              <a:t>Padres y amigos</a:t>
            </a:r>
            <a:r>
              <a:rPr lang="en-US" sz="2000" b="0" i="0" dirty="0">
                <a:solidFill>
                  <a:srgbClr val="000000"/>
                </a:solidFill>
                <a:effectLst/>
              </a:rPr>
              <a:t>: los hijos de padres fumadores tienen más probabilidades de fumar también</a:t>
            </a:r>
          </a:p>
          <a:p>
            <a:pPr algn="l">
              <a:buFont typeface="Arial" panose="020B0604020202020204" pitchFamily="34" charset="0"/>
              <a:buChar char="•"/>
            </a:pPr>
            <a:r>
              <a:rPr lang="en-US" sz="2000" b="1" i="0" dirty="0">
                <a:solidFill>
                  <a:srgbClr val="000000"/>
                </a:solidFill>
                <a:effectLst/>
              </a:rPr>
              <a:t>Depresión y ansiedad</a:t>
            </a:r>
            <a:r>
              <a:rPr lang="en-US" sz="2000" b="0" i="0" dirty="0">
                <a:solidFill>
                  <a:srgbClr val="000000"/>
                </a:solidFill>
                <a:effectLst/>
              </a:rPr>
              <a:t>: estos trastornos de salud mental están relacionados con la adicción</a:t>
            </a:r>
          </a:p>
          <a:p>
            <a:pPr algn="l">
              <a:buFont typeface="Arial" panose="020B0604020202020204" pitchFamily="34" charset="0"/>
              <a:buChar char="•"/>
            </a:pPr>
            <a:r>
              <a:rPr lang="en-US" sz="2000" b="1" i="0" dirty="0">
                <a:solidFill>
                  <a:srgbClr val="000000"/>
                </a:solidFill>
                <a:effectLst/>
              </a:rPr>
              <a:t>Alcohol y drogas</a:t>
            </a:r>
            <a:r>
              <a:rPr lang="en-US" sz="2000" b="0" i="0" dirty="0">
                <a:solidFill>
                  <a:srgbClr val="000000"/>
                </a:solidFill>
                <a:effectLst/>
              </a:rPr>
              <a:t>: el consumo de alcohol puede aumentar la probabilidad de consumir otras sustancias adictivas</a:t>
            </a:r>
          </a:p>
          <a:p>
            <a:pPr algn="l">
              <a:buFont typeface="Arial" panose="020B0604020202020204" pitchFamily="34" charset="0"/>
              <a:buChar char="•"/>
            </a:pPr>
            <a:endParaRPr lang="en-US" sz="2000" b="0" i="0" dirty="0">
              <a:solidFill>
                <a:srgbClr val="000000"/>
              </a:solidFill>
              <a:effectLst/>
            </a:endParaRPr>
          </a:p>
          <a:p>
            <a:pPr algn="l">
              <a:buNone/>
            </a:pPr>
            <a:r>
              <a:rPr lang="en-US" sz="2000" b="0" i="0" dirty="0">
                <a:solidFill>
                  <a:srgbClr val="000000"/>
                </a:solidFill>
                <a:effectLst/>
              </a:rPr>
              <a:t>Algunos indicios de que una persona puede ser adicta al tabaco son:</a:t>
            </a:r>
          </a:p>
          <a:p>
            <a:pPr algn="l">
              <a:buFont typeface="Arial" panose="020B0604020202020204" pitchFamily="34" charset="0"/>
              <a:buChar char="•"/>
            </a:pPr>
            <a:r>
              <a:rPr lang="en-US" sz="2000" b="0" i="0" dirty="0">
                <a:solidFill>
                  <a:srgbClr val="000000"/>
                </a:solidFill>
                <a:effectLst/>
              </a:rPr>
              <a:t>Dificultad para dejar de fumar</a:t>
            </a:r>
          </a:p>
          <a:p>
            <a:pPr algn="l">
              <a:buFont typeface="Arial" panose="020B0604020202020204" pitchFamily="34" charset="0"/>
              <a:buChar char="•"/>
            </a:pPr>
            <a:r>
              <a:rPr lang="en-US" sz="2000" b="0" i="0" dirty="0">
                <a:solidFill>
                  <a:srgbClr val="000000"/>
                </a:solidFill>
                <a:effectLst/>
              </a:rPr>
              <a:t>Sensación de malestar o incomodidad cuando no fuma durante un tiempo</a:t>
            </a:r>
          </a:p>
          <a:p>
            <a:endParaRPr lang="es-MX" sz="1300" dirty="0">
              <a:latin typeface="+mj-lt"/>
            </a:endParaRPr>
          </a:p>
        </p:txBody>
      </p:sp>
      <p:sp>
        <p:nvSpPr>
          <p:cNvPr id="4" name="Slide Number Placeholder 3"/>
          <p:cNvSpPr>
            <a:spLocks noGrp="1"/>
          </p:cNvSpPr>
          <p:nvPr>
            <p:ph type="sldNum" sz="quarter" idx="5"/>
          </p:nvPr>
        </p:nvSpPr>
        <p:spPr/>
        <p:txBody>
          <a:bodyPr/>
          <a:lstStyle/>
          <a:p>
            <a:fld id="{8FAA0298-BA67-4F09-A262-7F3E5CD5DC77}" type="slidenum">
              <a:rPr lang="en-US" smtClean="0"/>
              <a:t>3</a:t>
            </a:fld>
            <a:endParaRPr lang="en-US"/>
          </a:p>
        </p:txBody>
      </p:sp>
    </p:spTree>
    <p:extLst>
      <p:ext uri="{BB962C8B-B14F-4D97-AF65-F5344CB8AC3E}">
        <p14:creationId xmlns:p14="http://schemas.microsoft.com/office/powerpoint/2010/main" val="1009591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sz="2000" b="0" i="0" dirty="0">
                <a:solidFill>
                  <a:srgbClr val="000000"/>
                </a:solidFill>
                <a:effectLst/>
              </a:rPr>
              <a:t>Aclaremos algo importante. ¿Sabe cómo se fabrica un cigarrillo o qué contiene?</a:t>
            </a:r>
          </a:p>
          <a:p>
            <a:pPr algn="l">
              <a:buNone/>
            </a:pPr>
            <a:endParaRPr lang="en-US" sz="2000" b="0" i="0" dirty="0">
              <a:solidFill>
                <a:srgbClr val="000000"/>
              </a:solidFill>
              <a:effectLst/>
            </a:endParaRPr>
          </a:p>
          <a:p>
            <a:pPr algn="l">
              <a:buNone/>
            </a:pPr>
            <a:r>
              <a:rPr lang="en-US" sz="2000" b="0" i="0" dirty="0">
                <a:solidFill>
                  <a:srgbClr val="000000"/>
                </a:solidFill>
                <a:effectLst/>
              </a:rPr>
              <a:t>Los cigarrillos contienen muchas sustancias nocivas para la salud, entre ellas:</a:t>
            </a:r>
          </a:p>
          <a:p>
            <a:pPr algn="l">
              <a:buNone/>
            </a:pPr>
            <a:endParaRPr lang="en-US" sz="2000" b="0" i="0" dirty="0">
              <a:solidFill>
                <a:srgbClr val="000000"/>
              </a:solidFill>
              <a:effectLst/>
            </a:endParaRPr>
          </a:p>
          <a:p>
            <a:pPr algn="l">
              <a:buFont typeface="Arial" panose="020B0604020202020204" pitchFamily="34" charset="0"/>
              <a:buChar char="•"/>
            </a:pPr>
            <a:r>
              <a:rPr lang="en-US" sz="2000" b="1" i="0" dirty="0">
                <a:solidFill>
                  <a:srgbClr val="000000"/>
                </a:solidFill>
                <a:effectLst/>
              </a:rPr>
              <a:t>Nicotina</a:t>
            </a:r>
            <a:r>
              <a:rPr lang="en-US" sz="2000" b="0" i="0" dirty="0">
                <a:solidFill>
                  <a:srgbClr val="000000"/>
                </a:solidFill>
                <a:effectLst/>
              </a:rPr>
              <a:t>: el principal ingrediente que provoca adicción. Llega al cerebro en 20 segundos y hace que este libere dopamina, lo que produce una sensación de placer.</a:t>
            </a:r>
          </a:p>
          <a:p>
            <a:pPr algn="l">
              <a:buFont typeface="Arial" panose="020B0604020202020204" pitchFamily="34" charset="0"/>
              <a:buChar char="•"/>
            </a:pPr>
            <a:endParaRPr lang="en-US" sz="2000" b="0" i="0" dirty="0">
              <a:solidFill>
                <a:srgbClr val="000000"/>
              </a:solidFill>
              <a:effectLst/>
            </a:endParaRPr>
          </a:p>
          <a:p>
            <a:pPr algn="l">
              <a:buFont typeface="Arial" panose="020B0604020202020204" pitchFamily="34" charset="0"/>
              <a:buChar char="•"/>
            </a:pPr>
            <a:r>
              <a:rPr lang="en-US" sz="2000" b="1" i="0" dirty="0">
                <a:solidFill>
                  <a:srgbClr val="000000"/>
                </a:solidFill>
                <a:effectLst/>
              </a:rPr>
              <a:t>Monóxido de carbono</a:t>
            </a:r>
            <a:r>
              <a:rPr lang="en-US" sz="2000" b="0" i="0" dirty="0">
                <a:solidFill>
                  <a:srgbClr val="000000"/>
                </a:solidFill>
                <a:effectLst/>
              </a:rPr>
              <a:t>: daña los pulmones, el corazón y los vasos sanguíneos. Se transporta por la sangre y puede provocar problemas cardíacos y daño cerebral.</a:t>
            </a:r>
          </a:p>
          <a:p>
            <a:pPr algn="l">
              <a:buFont typeface="Arial" panose="020B0604020202020204" pitchFamily="34" charset="0"/>
              <a:buChar char="•"/>
            </a:pPr>
            <a:endParaRPr lang="en-US" sz="2000" b="0" i="0" dirty="0">
              <a:solidFill>
                <a:srgbClr val="000000"/>
              </a:solidFill>
              <a:effectLst/>
            </a:endParaRPr>
          </a:p>
          <a:p>
            <a:pPr algn="l">
              <a:buNone/>
            </a:pPr>
            <a:r>
              <a:rPr lang="en-US" sz="2000" b="0" i="0" dirty="0">
                <a:solidFill>
                  <a:srgbClr val="000000"/>
                </a:solidFill>
                <a:effectLst/>
              </a:rPr>
              <a:t>Los cigarrillos también contienen más de 4.000 sustancias tóxicas. Estas pueden alterar las células y provocar un crecimiento anormal, lo que puede dar lugar a tumores.</a:t>
            </a:r>
          </a:p>
          <a:p>
            <a:pPr algn="l">
              <a:buNone/>
            </a:pPr>
            <a:r>
              <a:rPr lang="en-US" sz="2000" b="0" i="0" dirty="0">
                <a:solidFill>
                  <a:srgbClr val="000000"/>
                </a:solidFill>
                <a:effectLst/>
              </a:rPr>
              <a:t>Estas sustancias también dañan los pulmones e impiden que las vías respiratorias se limpien adecuadamente. Esto suele provocar tos del fumador y muchos otros problemas de salud.</a:t>
            </a:r>
          </a:p>
        </p:txBody>
      </p:sp>
      <p:sp>
        <p:nvSpPr>
          <p:cNvPr id="4" name="Slide Number Placeholder 3"/>
          <p:cNvSpPr>
            <a:spLocks noGrp="1"/>
          </p:cNvSpPr>
          <p:nvPr>
            <p:ph type="sldNum" sz="quarter" idx="5"/>
          </p:nvPr>
        </p:nvSpPr>
        <p:spPr/>
        <p:txBody>
          <a:bodyPr/>
          <a:lstStyle/>
          <a:p>
            <a:fld id="{8FAA0298-BA67-4F09-A262-7F3E5CD5DC77}" type="slidenum">
              <a:rPr lang="en-US" smtClean="0"/>
              <a:t>4</a:t>
            </a:fld>
            <a:endParaRPr lang="en-US"/>
          </a:p>
        </p:txBody>
      </p:sp>
    </p:spTree>
    <p:extLst>
      <p:ext uri="{BB962C8B-B14F-4D97-AF65-F5344CB8AC3E}">
        <p14:creationId xmlns:p14="http://schemas.microsoft.com/office/powerpoint/2010/main" val="3775518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0" dirty="0">
                <a:solidFill>
                  <a:srgbClr val="000000"/>
                </a:solidFill>
                <a:effectLst/>
              </a:rPr>
              <a:t>Fumar puede provocar muchos problemas de salud graves. </a:t>
            </a:r>
          </a:p>
          <a:p>
            <a:pPr algn="l">
              <a:buNone/>
            </a:pPr>
            <a:endParaRPr lang="en-US" b="0" i="0" dirty="0">
              <a:solidFill>
                <a:srgbClr val="000000"/>
              </a:solidFill>
              <a:effectLst/>
            </a:endParaRPr>
          </a:p>
          <a:p>
            <a:pPr algn="l">
              <a:buNone/>
            </a:pPr>
            <a:r>
              <a:rPr lang="en-US" b="0" i="0" dirty="0">
                <a:solidFill>
                  <a:srgbClr val="000000"/>
                </a:solidFill>
                <a:effectLst/>
              </a:rPr>
              <a:t>Puede dañar los pulmones, el corazón, el cerebro y el metabolismo, y puede provocar diabetes, colesterol alto y accidentes cerebrovasculares. </a:t>
            </a:r>
          </a:p>
          <a:p>
            <a:pPr algn="l">
              <a:buNone/>
            </a:pPr>
            <a:endParaRPr lang="en-US" b="0" i="0" dirty="0">
              <a:solidFill>
                <a:srgbClr val="000000"/>
              </a:solidFill>
              <a:effectLst/>
            </a:endParaRPr>
          </a:p>
          <a:p>
            <a:pPr algn="l">
              <a:buNone/>
            </a:pPr>
            <a:r>
              <a:rPr lang="en-US" b="0" i="0" dirty="0">
                <a:solidFill>
                  <a:srgbClr val="000000"/>
                </a:solidFill>
                <a:effectLst/>
              </a:rPr>
              <a:t>También puede provocar problemas como dificultades para quedarse embarazada, complicaciones durante el embarazo y caries, además de mal aliento, piel seca, caída del cabello y pérdida de peso.</a:t>
            </a:r>
          </a:p>
          <a:p>
            <a:pPr algn="l">
              <a:buNone/>
            </a:pPr>
            <a:endParaRPr lang="en-US" b="0" i="0" dirty="0">
              <a:solidFill>
                <a:srgbClr val="000000"/>
              </a:solidFill>
              <a:effectLst/>
            </a:endParaRPr>
          </a:p>
          <a:p>
            <a:pPr algn="l">
              <a:buNone/>
            </a:pPr>
            <a:r>
              <a:rPr lang="en-US" b="0" i="0" dirty="0">
                <a:solidFill>
                  <a:srgbClr val="000000"/>
                </a:solidFill>
                <a:effectLst/>
              </a:rPr>
              <a:t>Fumar puede provocar cáncer en muchas partes del cuerpo, incluyendo la boca, la garganta, la laringe, los pulmones, la vejiga, el estómago, el hígado, el páncreas, el colon e incluso la médula ósea.</a:t>
            </a:r>
          </a:p>
          <a:p>
            <a:pPr algn="l">
              <a:buNone/>
            </a:pPr>
            <a:endParaRPr lang="en-US" b="0" i="0" dirty="0">
              <a:solidFill>
                <a:srgbClr val="000000"/>
              </a:solidFill>
              <a:effectLst/>
            </a:endParaRPr>
          </a:p>
          <a:p>
            <a:pPr algn="l"/>
            <a:r>
              <a:rPr lang="en-US" b="0" i="0" dirty="0">
                <a:solidFill>
                  <a:srgbClr val="000000"/>
                </a:solidFill>
                <a:effectLst/>
              </a:rPr>
              <a:t>En total, el tabaco está relacionado con la mayoría de los tumores, muchas enfermedades pulmonares y algunas enfermedades cardíacas. En definitiva, fumar puede matarle.</a:t>
            </a:r>
          </a:p>
          <a:p>
            <a:pPr algn="l">
              <a:buNone/>
            </a:pPr>
            <a:endParaRPr lang="en-US" b="0" i="0" dirty="0">
              <a:solidFill>
                <a:srgbClr val="000000"/>
              </a:solidFill>
              <a:effectLst/>
            </a:endParaRPr>
          </a:p>
          <a:p>
            <a:endParaRPr lang="es-MX" noProof="0" dirty="0">
              <a:latin typeface="+mj-lt"/>
            </a:endParaRPr>
          </a:p>
        </p:txBody>
      </p:sp>
      <p:sp>
        <p:nvSpPr>
          <p:cNvPr id="4" name="Slide Number Placeholder 3"/>
          <p:cNvSpPr>
            <a:spLocks noGrp="1"/>
          </p:cNvSpPr>
          <p:nvPr>
            <p:ph type="sldNum" sz="quarter" idx="5"/>
          </p:nvPr>
        </p:nvSpPr>
        <p:spPr/>
        <p:txBody>
          <a:bodyPr/>
          <a:lstStyle/>
          <a:p>
            <a:fld id="{8FAA0298-BA67-4F09-A262-7F3E5CD5DC77}" type="slidenum">
              <a:rPr lang="en-US" smtClean="0"/>
              <a:t>5</a:t>
            </a:fld>
            <a:endParaRPr lang="en-US"/>
          </a:p>
        </p:txBody>
      </p:sp>
    </p:spTree>
    <p:extLst>
      <p:ext uri="{BB962C8B-B14F-4D97-AF65-F5344CB8AC3E}">
        <p14:creationId xmlns:p14="http://schemas.microsoft.com/office/powerpoint/2010/main" val="393324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webkit-standard"/>
              </a:rPr>
              <a:t>En la mayoría de los casos, fumar provoca cáncer de pulmón porque la persona inhala sustancias tóxicas procedentes de los cigarrillos. </a:t>
            </a:r>
          </a:p>
          <a:p>
            <a:endParaRPr lang="en-US" b="0" i="0" u="none" strike="noStrike" dirty="0">
              <a:solidFill>
                <a:srgbClr val="000000"/>
              </a:solidFill>
              <a:effectLst/>
              <a:latin typeface="-webkit-standard"/>
            </a:endParaRPr>
          </a:p>
          <a:p>
            <a:r>
              <a:rPr lang="en-US" b="0" i="0" u="none" strike="noStrike" dirty="0">
                <a:solidFill>
                  <a:srgbClr val="000000"/>
                </a:solidFill>
                <a:effectLst/>
                <a:latin typeface="-webkit-standard"/>
              </a:rPr>
              <a:t>Sin embargo, este tipo de cáncer también puede desarrollarse en otras partes del cuerpo.</a:t>
            </a:r>
            <a:endParaRPr lang="es-MX" noProof="0" dirty="0">
              <a:latin typeface="+mj-lt"/>
            </a:endParaRPr>
          </a:p>
        </p:txBody>
      </p:sp>
      <p:sp>
        <p:nvSpPr>
          <p:cNvPr id="4" name="Slide Number Placeholder 3"/>
          <p:cNvSpPr>
            <a:spLocks noGrp="1"/>
          </p:cNvSpPr>
          <p:nvPr>
            <p:ph type="sldNum" sz="quarter" idx="5"/>
          </p:nvPr>
        </p:nvSpPr>
        <p:spPr/>
        <p:txBody>
          <a:bodyPr/>
          <a:lstStyle/>
          <a:p>
            <a:fld id="{8FAA0298-BA67-4F09-A262-7F3E5CD5DC77}" type="slidenum">
              <a:rPr lang="en-US" smtClean="0"/>
              <a:t>6</a:t>
            </a:fld>
            <a:endParaRPr lang="en-US"/>
          </a:p>
        </p:txBody>
      </p:sp>
    </p:spTree>
    <p:extLst>
      <p:ext uri="{BB962C8B-B14F-4D97-AF65-F5344CB8AC3E}">
        <p14:creationId xmlns:p14="http://schemas.microsoft.com/office/powerpoint/2010/main" val="4066062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sz="2000" b="0" i="0" dirty="0">
                <a:solidFill>
                  <a:srgbClr val="000000"/>
                </a:solidFill>
                <a:effectLst/>
              </a:rPr>
              <a:t>¿Por qué es especialmente perjudicial fumar si se padece diabetes?</a:t>
            </a:r>
          </a:p>
          <a:p>
            <a:pPr algn="l">
              <a:buNone/>
            </a:pPr>
            <a:endParaRPr lang="en-US" sz="2000" b="0" i="0" dirty="0">
              <a:solidFill>
                <a:srgbClr val="000000"/>
              </a:solidFill>
              <a:effectLst/>
            </a:endParaRPr>
          </a:p>
          <a:p>
            <a:pPr algn="l">
              <a:buNone/>
            </a:pPr>
            <a:r>
              <a:rPr lang="en-US" sz="2000" b="0" i="0" dirty="0">
                <a:solidFill>
                  <a:srgbClr val="000000"/>
                </a:solidFill>
                <a:effectLst/>
              </a:rPr>
              <a:t>Las personas con diabetes que fuman tienen más problemas de salud que las que no fuman. Entre ellos se incluyen problemas cardíacos y renales, mala circulación, infecciones, úlceras en los pies, amputaciones y daños oculares que pueden provocar ceguera.</a:t>
            </a:r>
          </a:p>
          <a:p>
            <a:pPr algn="l">
              <a:buNone/>
            </a:pPr>
            <a:endParaRPr lang="en-US" sz="2000" b="0" i="0" dirty="0">
              <a:solidFill>
                <a:srgbClr val="000000"/>
              </a:solidFill>
              <a:effectLst/>
            </a:endParaRPr>
          </a:p>
          <a:p>
            <a:pPr algn="l">
              <a:buNone/>
            </a:pPr>
            <a:r>
              <a:rPr lang="en-US" sz="2000" b="0" i="0" dirty="0">
                <a:solidFill>
                  <a:srgbClr val="000000"/>
                </a:solidFill>
                <a:effectLst/>
              </a:rPr>
              <a:t>Fumar dificulta el control del azúcar en sangre. Las sustancias químicas presentes en los cigarrillos, como la nicotina y el monóxido de carbono, dañan las células y provocan inflamación. Esto eleva el azúcar en sangre y reduce la eficacia de la insulina.</a:t>
            </a:r>
          </a:p>
          <a:p>
            <a:pPr algn="l">
              <a:buNone/>
            </a:pPr>
            <a:endParaRPr lang="en-US" sz="2000" b="0" i="0" dirty="0">
              <a:solidFill>
                <a:srgbClr val="000000"/>
              </a:solidFill>
              <a:effectLst/>
            </a:endParaRPr>
          </a:p>
          <a:p>
            <a:pPr algn="l">
              <a:buNone/>
            </a:pPr>
            <a:r>
              <a:rPr lang="en-US" sz="2000" b="0" i="0" dirty="0">
                <a:solidFill>
                  <a:srgbClr val="000000"/>
                </a:solidFill>
                <a:effectLst/>
              </a:rPr>
              <a:t>Las personas con diabetes que fuman tienen cuatro veces más riesgo de sufrir problemas de salud graves que aquellas que no fuman. Fumar también aumenta el riesgo de desarrollar diabetes tipo 2 en personas que aún no la padecen.</a:t>
            </a:r>
          </a:p>
          <a:p>
            <a:pPr algn="l">
              <a:buNone/>
            </a:pPr>
            <a:endParaRPr lang="en-US" sz="2000" b="0" i="0" dirty="0">
              <a:solidFill>
                <a:srgbClr val="000000"/>
              </a:solidFill>
              <a:effectLst/>
            </a:endParaRPr>
          </a:p>
          <a:p>
            <a:pPr algn="l">
              <a:buNone/>
            </a:pPr>
            <a:r>
              <a:rPr lang="en-US" sz="2000" b="0" i="0" dirty="0">
                <a:solidFill>
                  <a:srgbClr val="000000"/>
                </a:solidFill>
                <a:effectLst/>
              </a:rPr>
              <a:t>Incluso los productos de sustitución de nicotina, como los parches o los cigarrillos electrónicos, pueden elevar el nivel de azúcar en sangre. La mejor manera de proteger su salud y controlar la diabetes es dejar de fumar ahora mismo.</a:t>
            </a:r>
          </a:p>
          <a:p>
            <a:pPr algn="l">
              <a:buNone/>
            </a:pPr>
            <a:endParaRPr lang="en-US" sz="2000" b="0" i="0" dirty="0">
              <a:solidFill>
                <a:srgbClr val="000000"/>
              </a:solidFill>
              <a:effectLst/>
            </a:endParaRPr>
          </a:p>
          <a:p>
            <a:endParaRPr lang="en-US" sz="1300" dirty="0">
              <a:latin typeface="+mj-lt"/>
            </a:endParaRPr>
          </a:p>
        </p:txBody>
      </p:sp>
      <p:sp>
        <p:nvSpPr>
          <p:cNvPr id="4" name="Slide Number Placeholder 3"/>
          <p:cNvSpPr>
            <a:spLocks noGrp="1"/>
          </p:cNvSpPr>
          <p:nvPr>
            <p:ph type="sldNum" sz="quarter" idx="5"/>
          </p:nvPr>
        </p:nvSpPr>
        <p:spPr/>
        <p:txBody>
          <a:bodyPr/>
          <a:lstStyle/>
          <a:p>
            <a:fld id="{8FAA0298-BA67-4F09-A262-7F3E5CD5DC77}" type="slidenum">
              <a:rPr lang="en-US" smtClean="0"/>
              <a:t>7</a:t>
            </a:fld>
            <a:endParaRPr lang="en-US"/>
          </a:p>
        </p:txBody>
      </p:sp>
    </p:spTree>
    <p:extLst>
      <p:ext uri="{BB962C8B-B14F-4D97-AF65-F5344CB8AC3E}">
        <p14:creationId xmlns:p14="http://schemas.microsoft.com/office/powerpoint/2010/main" val="2368775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sz="2000" b="0" i="0" dirty="0">
                <a:solidFill>
                  <a:srgbClr val="000000"/>
                </a:solidFill>
                <a:effectLst/>
              </a:rPr>
              <a:t>Dejar de fumar es importante para su salud.</a:t>
            </a:r>
          </a:p>
          <a:p>
            <a:pPr algn="l">
              <a:buNone/>
            </a:pPr>
            <a:endParaRPr lang="en-US" sz="2000" b="0" i="0" dirty="0">
              <a:solidFill>
                <a:srgbClr val="000000"/>
              </a:solidFill>
              <a:effectLst/>
            </a:endParaRPr>
          </a:p>
          <a:p>
            <a:pPr algn="l">
              <a:buNone/>
            </a:pPr>
            <a:r>
              <a:rPr lang="en-US" sz="2000" b="0" i="0" dirty="0">
                <a:solidFill>
                  <a:srgbClr val="000000"/>
                </a:solidFill>
                <a:effectLst/>
              </a:rPr>
              <a:t>Poco después de dejarlo, su circulación mejora y su presión arterial comienza a volver a la normalidad. Recupera el olfato y el gusto, y le resulta más fácil respirar. Con el tiempo, dejar de fumar puede ayudarle a vivir más tiempo. Su riesgo de padecer cáncer disminuye cada año que permanece sin fumar.</a:t>
            </a:r>
          </a:p>
          <a:p>
            <a:pPr algn="l">
              <a:buNone/>
            </a:pPr>
            <a:r>
              <a:rPr lang="en-US" sz="2000" b="0" i="0" dirty="0">
                <a:solidFill>
                  <a:srgbClr val="000000"/>
                </a:solidFill>
                <a:effectLst/>
              </a:rPr>
              <a:t>Dejar de fumar no siempre es fácil. Puede experimentar efectos a corto plazo como aumento de peso, irritabilidad o ansiedad. Muchas personas lo intentan varias veces antes de lograrlo. Hay muchas formas de dejarlo. Algunas personas lo dejan de golpe. Otras utilizan guías paso a paso, asesoramiento o medicamentos para reducir el deseo de nicotina. No se ha demostrado que cambiar a los cigarrillos electrónicos ayude. Su profesional sanitario puede ayudarle a encontrar la mejor forma de dejarlo.</a:t>
            </a:r>
          </a:p>
          <a:p>
            <a:pPr algn="l">
              <a:buNone/>
            </a:pPr>
            <a:endParaRPr lang="en-US" sz="2000" b="0" i="0" dirty="0">
              <a:solidFill>
                <a:srgbClr val="000000"/>
              </a:solidFill>
              <a:effectLst/>
            </a:endParaRPr>
          </a:p>
          <a:p>
            <a:pPr algn="l">
              <a:buNone/>
            </a:pPr>
            <a:r>
              <a:rPr lang="en-US" sz="2000" b="1" i="0" dirty="0">
                <a:solidFill>
                  <a:srgbClr val="000000"/>
                </a:solidFill>
                <a:effectLst/>
              </a:rPr>
              <a:t>Puede dejar de fumar para siempre</a:t>
            </a:r>
            <a:r>
              <a:rPr lang="en-US" sz="2000" b="0" i="0" dirty="0">
                <a:solidFill>
                  <a:srgbClr val="000000"/>
                </a:solidFill>
                <a:effectLst/>
              </a:rPr>
              <a:t>, incluso si lo ha intentado antes y no lo ha conseguido. La mayoría de los fumadores necesitan intentarlo varias veces antes de dejarlo definitivamente. Mantenga una actitud positiva y no se rinda.</a:t>
            </a:r>
          </a:p>
        </p:txBody>
      </p:sp>
      <p:sp>
        <p:nvSpPr>
          <p:cNvPr id="4" name="Slide Number Placeholder 3"/>
          <p:cNvSpPr>
            <a:spLocks noGrp="1"/>
          </p:cNvSpPr>
          <p:nvPr>
            <p:ph type="sldNum" sz="quarter" idx="5"/>
          </p:nvPr>
        </p:nvSpPr>
        <p:spPr/>
        <p:txBody>
          <a:bodyPr/>
          <a:lstStyle/>
          <a:p>
            <a:fld id="{8FAA0298-BA67-4F09-A262-7F3E5CD5DC77}" type="slidenum">
              <a:rPr lang="en-US" smtClean="0"/>
              <a:t>8</a:t>
            </a:fld>
            <a:endParaRPr lang="en-US"/>
          </a:p>
        </p:txBody>
      </p:sp>
    </p:spTree>
    <p:extLst>
      <p:ext uri="{BB962C8B-B14F-4D97-AF65-F5344CB8AC3E}">
        <p14:creationId xmlns:p14="http://schemas.microsoft.com/office/powerpoint/2010/main" val="27405343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s-MX" sz="2000" dirty="0"/>
              <a:t>Identifique sus factores desencadenantes!!</a:t>
            </a:r>
            <a:br>
              <a:rPr lang="en-US" sz="2000" b="0" i="0" dirty="0">
                <a:solidFill>
                  <a:srgbClr val="000000"/>
                </a:solidFill>
                <a:effectLst/>
              </a:rPr>
            </a:br>
            <a:br>
              <a:rPr lang="en-US" sz="2000" b="0" i="0" dirty="0">
                <a:solidFill>
                  <a:srgbClr val="000000"/>
                </a:solidFill>
                <a:effectLst/>
              </a:rPr>
            </a:br>
            <a:r>
              <a:rPr lang="en-US" sz="2000" b="0" i="0" dirty="0">
                <a:solidFill>
                  <a:srgbClr val="000000"/>
                </a:solidFill>
                <a:effectLst/>
              </a:rPr>
              <a:t>Cuando empieza a dejar de fumar, su cuerpo sufre </a:t>
            </a:r>
            <a:r>
              <a:rPr lang="en-US" sz="2000" b="1" i="0" dirty="0">
                <a:solidFill>
                  <a:srgbClr val="000000"/>
                </a:solidFill>
                <a:effectLst/>
              </a:rPr>
              <a:t>el síndrome de abstinencia de la nicotina</a:t>
            </a:r>
            <a:r>
              <a:rPr lang="en-US" sz="2000" b="0" i="0" dirty="0">
                <a:solidFill>
                  <a:srgbClr val="000000"/>
                </a:solidFill>
                <a:effectLst/>
              </a:rPr>
              <a:t>. Es posible que se sienta cansado, de mal humor o que tenga dolores de cabeza. Antes, quizá haya gestionado estas sensaciones fumándose un cigarrillo.</a:t>
            </a:r>
          </a:p>
          <a:p>
            <a:pPr algn="l">
              <a:buNone/>
            </a:pPr>
            <a:endParaRPr lang="en-US" sz="2000" b="0" i="0" dirty="0">
              <a:solidFill>
                <a:srgbClr val="000000"/>
              </a:solidFill>
              <a:effectLst/>
            </a:endParaRPr>
          </a:p>
          <a:p>
            <a:pPr algn="l">
              <a:buNone/>
            </a:pPr>
            <a:r>
              <a:rPr lang="en-US" sz="2000" b="0" i="0" dirty="0">
                <a:solidFill>
                  <a:srgbClr val="000000"/>
                </a:solidFill>
                <a:effectLst/>
              </a:rPr>
              <a:t>Ciertos lugares o actividades pueden desencadenar el deseo de fumar. Por ejemplo, si solía fumar después de comer o mientras hablaba por teléfono, estas situaciones pueden hacer que le apetezca un cigarrillo. El deseo de fumar es más intenso durante los primeros 3 días, pero debería ir disminuyendo con el tiempo.</a:t>
            </a:r>
          </a:p>
          <a:p>
            <a:pPr algn="l">
              <a:buNone/>
            </a:pPr>
            <a:endParaRPr lang="en-US" sz="2000" b="0" i="0" dirty="0">
              <a:solidFill>
                <a:srgbClr val="000000"/>
              </a:solidFill>
              <a:effectLst/>
            </a:endParaRPr>
          </a:p>
          <a:p>
            <a:pPr algn="l">
              <a:buNone/>
            </a:pPr>
            <a:r>
              <a:rPr lang="en-US" sz="2000" b="1" i="0" dirty="0">
                <a:solidFill>
                  <a:srgbClr val="000000"/>
                </a:solidFill>
                <a:effectLst/>
              </a:rPr>
              <a:t>Los desencadenantes </a:t>
            </a:r>
            <a:r>
              <a:rPr lang="en-US" sz="2000" b="0" i="0" dirty="0">
                <a:solidFill>
                  <a:srgbClr val="000000"/>
                </a:solidFill>
                <a:effectLst/>
              </a:rPr>
              <a:t>son factores que le provocan ganas de fumar. Pueden ser:</a:t>
            </a:r>
          </a:p>
          <a:p>
            <a:pPr algn="l">
              <a:buNone/>
            </a:pPr>
            <a:endParaRPr lang="en-US" sz="2000" b="0" i="0" dirty="0">
              <a:solidFill>
                <a:srgbClr val="000000"/>
              </a:solidFill>
              <a:effectLst/>
            </a:endParaRPr>
          </a:p>
          <a:p>
            <a:pPr algn="l">
              <a:buFont typeface="Arial" panose="020B0604020202020204" pitchFamily="34" charset="0"/>
              <a:buNone/>
            </a:pPr>
            <a:r>
              <a:rPr lang="en-US" sz="2000" b="1" i="0" dirty="0">
                <a:solidFill>
                  <a:srgbClr val="000000"/>
                </a:solidFill>
                <a:effectLst/>
              </a:rPr>
              <a:t>1) </a:t>
            </a:r>
            <a:r>
              <a:rPr lang="en-US" sz="2000" b="1" i="0" dirty="0" err="1">
                <a:solidFill>
                  <a:srgbClr val="000000"/>
                </a:solidFill>
                <a:effectLst/>
              </a:rPr>
              <a:t>Emocionales</a:t>
            </a:r>
            <a:r>
              <a:rPr lang="en-US" sz="2000" b="1" i="0" dirty="0">
                <a:solidFill>
                  <a:srgbClr val="000000"/>
                </a:solidFill>
                <a:effectLst/>
              </a:rPr>
              <a:t>,</a:t>
            </a:r>
            <a:r>
              <a:rPr lang="en-US" sz="2000" b="0" i="0" dirty="0">
                <a:solidFill>
                  <a:srgbClr val="000000"/>
                </a:solidFill>
                <a:effectLst/>
              </a:rPr>
              <a:t>: sentimientos intensos como el estrés, la ansiedad, el aburrimiento, la tristeza o la felicidad pueden hacer que le apetezca fumar. Puede gestionar las emociones de otras formas: hablar con alguien, hacer ejercicio o escuchar música.</a:t>
            </a:r>
          </a:p>
          <a:p>
            <a:pPr algn="l">
              <a:buFont typeface="Arial" panose="020B0604020202020204" pitchFamily="34" charset="0"/>
              <a:buNone/>
            </a:pPr>
            <a:r>
              <a:rPr lang="en-US" sz="2000" b="1" i="0" dirty="0">
                <a:solidFill>
                  <a:srgbClr val="000000"/>
                </a:solidFill>
                <a:effectLst/>
              </a:rPr>
              <a:t>2) </a:t>
            </a:r>
            <a:r>
              <a:rPr lang="en-US" sz="2000" b="1" i="0" dirty="0" err="1">
                <a:solidFill>
                  <a:srgbClr val="000000"/>
                </a:solidFill>
                <a:effectLst/>
              </a:rPr>
              <a:t>Hábitos</a:t>
            </a:r>
            <a:r>
              <a:rPr lang="en-US" sz="2000" b="1" i="0" dirty="0">
                <a:solidFill>
                  <a:srgbClr val="000000"/>
                </a:solidFill>
                <a:effectLst/>
              </a:rPr>
              <a:t>,</a:t>
            </a:r>
            <a:r>
              <a:rPr lang="en-US" sz="2000" b="0" i="0" dirty="0">
                <a:solidFill>
                  <a:srgbClr val="000000"/>
                </a:solidFill>
                <a:effectLst/>
              </a:rPr>
              <a:t>: actividades relacionadas con el tabaco, como tomar café, terminar una comida, ver la televisión o tomarse un descanso en el trabajo. Puede cambiar la actividad o hacer otra cosa en su lugar.</a:t>
            </a:r>
          </a:p>
          <a:p>
            <a:pPr algn="l">
              <a:buFont typeface="Arial" panose="020B0604020202020204" pitchFamily="34" charset="0"/>
              <a:buNone/>
            </a:pPr>
            <a:r>
              <a:rPr lang="en-US" sz="2000" b="1" i="0" dirty="0">
                <a:solidFill>
                  <a:srgbClr val="000000"/>
                </a:solidFill>
                <a:effectLst/>
              </a:rPr>
              <a:t>3) </a:t>
            </a:r>
            <a:r>
              <a:rPr lang="en-US" sz="2000" b="1" i="0" dirty="0" err="1">
                <a:solidFill>
                  <a:srgbClr val="000000"/>
                </a:solidFill>
                <a:effectLst/>
              </a:rPr>
              <a:t>Sociales</a:t>
            </a:r>
            <a:r>
              <a:rPr lang="en-US" sz="2000" b="1" i="0" dirty="0">
                <a:solidFill>
                  <a:srgbClr val="000000"/>
                </a:solidFill>
                <a:effectLst/>
              </a:rPr>
              <a:t>,</a:t>
            </a:r>
            <a:r>
              <a:rPr lang="en-US" sz="2000" b="0" i="0" dirty="0">
                <a:solidFill>
                  <a:srgbClr val="000000"/>
                </a:solidFill>
                <a:effectLst/>
              </a:rPr>
              <a:t>: estar rodeado de otras personas que fuman, como en fiestas, bares o eventos. Evite estas situaciones al principio y pida a sus amigos o familiares que no fumen cerca de </a:t>
            </a:r>
            <a:r>
              <a:rPr lang="en-US" sz="2000" b="0" i="0" dirty="0" err="1">
                <a:solidFill>
                  <a:srgbClr val="000000"/>
                </a:solidFill>
                <a:effectLst/>
              </a:rPr>
              <a:t>usted</a:t>
            </a:r>
            <a:r>
              <a:rPr lang="en-US" sz="2000" b="0" i="0" dirty="0">
                <a:solidFill>
                  <a:srgbClr val="000000"/>
                </a:solidFill>
                <a:effectLst/>
              </a:rPr>
              <a:t>.</a:t>
            </a:r>
          </a:p>
        </p:txBody>
      </p:sp>
      <p:sp>
        <p:nvSpPr>
          <p:cNvPr id="4" name="Slide Number Placeholder 3"/>
          <p:cNvSpPr>
            <a:spLocks noGrp="1"/>
          </p:cNvSpPr>
          <p:nvPr>
            <p:ph type="sldNum" sz="quarter" idx="5"/>
          </p:nvPr>
        </p:nvSpPr>
        <p:spPr/>
        <p:txBody>
          <a:bodyPr/>
          <a:lstStyle/>
          <a:p>
            <a:fld id="{8FAA0298-BA67-4F09-A262-7F3E5CD5DC77}" type="slidenum">
              <a:rPr lang="en-US" smtClean="0"/>
              <a:t>9</a:t>
            </a:fld>
            <a:endParaRPr lang="en-US"/>
          </a:p>
        </p:txBody>
      </p:sp>
    </p:spTree>
    <p:extLst>
      <p:ext uri="{BB962C8B-B14F-4D97-AF65-F5344CB8AC3E}">
        <p14:creationId xmlns:p14="http://schemas.microsoft.com/office/powerpoint/2010/main" val="417493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DD77F-7B34-4763-E3B9-5951A3D123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248C1CD-EB3C-750B-80A5-463CB4B288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792F01-33AC-12B9-D406-D90DAECDA030}"/>
              </a:ext>
            </a:extLst>
          </p:cNvPr>
          <p:cNvSpPr>
            <a:spLocks noGrp="1"/>
          </p:cNvSpPr>
          <p:nvPr>
            <p:ph type="dt" sz="half" idx="10"/>
          </p:nvPr>
        </p:nvSpPr>
        <p:spPr/>
        <p:txBody>
          <a:bodyPr/>
          <a:lstStyle/>
          <a:p>
            <a:fld id="{F74DB3BC-9280-497F-9F1C-E4507C83166D}" type="datetimeFigureOut">
              <a:rPr lang="en-US" smtClean="0"/>
              <a:t>3/27/2026</a:t>
            </a:fld>
            <a:endParaRPr lang="en-US"/>
          </a:p>
        </p:txBody>
      </p:sp>
      <p:sp>
        <p:nvSpPr>
          <p:cNvPr id="5" name="Footer Placeholder 4">
            <a:extLst>
              <a:ext uri="{FF2B5EF4-FFF2-40B4-BE49-F238E27FC236}">
                <a16:creationId xmlns:a16="http://schemas.microsoft.com/office/drawing/2014/main" id="{0E7B91D0-7B41-086B-52B9-FBE620D9D0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CA9F51-DE02-C107-7C42-C8BF02E6A317}"/>
              </a:ext>
            </a:extLst>
          </p:cNvPr>
          <p:cNvSpPr>
            <a:spLocks noGrp="1"/>
          </p:cNvSpPr>
          <p:nvPr>
            <p:ph type="sldNum" sz="quarter" idx="12"/>
          </p:nvPr>
        </p:nvSpPr>
        <p:spPr/>
        <p:txBody>
          <a:bodyPr/>
          <a:lstStyle/>
          <a:p>
            <a:fld id="{E3587C1F-DF73-4B72-B4E5-68ADA5695EF9}" type="slidenum">
              <a:rPr lang="en-US" smtClean="0"/>
              <a:t>‹#›</a:t>
            </a:fld>
            <a:endParaRPr lang="en-US"/>
          </a:p>
        </p:txBody>
      </p:sp>
    </p:spTree>
    <p:extLst>
      <p:ext uri="{BB962C8B-B14F-4D97-AF65-F5344CB8AC3E}">
        <p14:creationId xmlns:p14="http://schemas.microsoft.com/office/powerpoint/2010/main" val="3098889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A0296-A5AA-A940-E80B-4378F1B148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EA9533-CD99-8A34-76E4-5F2D68A5A1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BC2008-4BED-A599-515F-25BC599E0DCB}"/>
              </a:ext>
            </a:extLst>
          </p:cNvPr>
          <p:cNvSpPr>
            <a:spLocks noGrp="1"/>
          </p:cNvSpPr>
          <p:nvPr>
            <p:ph type="dt" sz="half" idx="10"/>
          </p:nvPr>
        </p:nvSpPr>
        <p:spPr/>
        <p:txBody>
          <a:bodyPr/>
          <a:lstStyle/>
          <a:p>
            <a:fld id="{F74DB3BC-9280-497F-9F1C-E4507C83166D}" type="datetimeFigureOut">
              <a:rPr lang="en-US" smtClean="0"/>
              <a:t>3/27/2026</a:t>
            </a:fld>
            <a:endParaRPr lang="en-US"/>
          </a:p>
        </p:txBody>
      </p:sp>
      <p:sp>
        <p:nvSpPr>
          <p:cNvPr id="5" name="Footer Placeholder 4">
            <a:extLst>
              <a:ext uri="{FF2B5EF4-FFF2-40B4-BE49-F238E27FC236}">
                <a16:creationId xmlns:a16="http://schemas.microsoft.com/office/drawing/2014/main" id="{4E9AB3FB-0FED-F4A7-77A2-3719541C1B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07AC41-5138-E22C-8C4B-9A5B0DB4C65D}"/>
              </a:ext>
            </a:extLst>
          </p:cNvPr>
          <p:cNvSpPr>
            <a:spLocks noGrp="1"/>
          </p:cNvSpPr>
          <p:nvPr>
            <p:ph type="sldNum" sz="quarter" idx="12"/>
          </p:nvPr>
        </p:nvSpPr>
        <p:spPr/>
        <p:txBody>
          <a:bodyPr/>
          <a:lstStyle/>
          <a:p>
            <a:fld id="{E3587C1F-DF73-4B72-B4E5-68ADA5695EF9}" type="slidenum">
              <a:rPr lang="en-US" smtClean="0"/>
              <a:t>‹#›</a:t>
            </a:fld>
            <a:endParaRPr lang="en-US"/>
          </a:p>
        </p:txBody>
      </p:sp>
    </p:spTree>
    <p:extLst>
      <p:ext uri="{BB962C8B-B14F-4D97-AF65-F5344CB8AC3E}">
        <p14:creationId xmlns:p14="http://schemas.microsoft.com/office/powerpoint/2010/main" val="3462337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F2C2D4-E215-CF3D-C35E-44B2F3F551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E20DA3-49EB-858B-8F72-209CB782ED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B026A5-D9BA-2B12-437C-7F0A980171AE}"/>
              </a:ext>
            </a:extLst>
          </p:cNvPr>
          <p:cNvSpPr>
            <a:spLocks noGrp="1"/>
          </p:cNvSpPr>
          <p:nvPr>
            <p:ph type="dt" sz="half" idx="10"/>
          </p:nvPr>
        </p:nvSpPr>
        <p:spPr/>
        <p:txBody>
          <a:bodyPr/>
          <a:lstStyle/>
          <a:p>
            <a:fld id="{F74DB3BC-9280-497F-9F1C-E4507C83166D}" type="datetimeFigureOut">
              <a:rPr lang="en-US" smtClean="0"/>
              <a:t>3/27/2026</a:t>
            </a:fld>
            <a:endParaRPr lang="en-US"/>
          </a:p>
        </p:txBody>
      </p:sp>
      <p:sp>
        <p:nvSpPr>
          <p:cNvPr id="5" name="Footer Placeholder 4">
            <a:extLst>
              <a:ext uri="{FF2B5EF4-FFF2-40B4-BE49-F238E27FC236}">
                <a16:creationId xmlns:a16="http://schemas.microsoft.com/office/drawing/2014/main" id="{2C34DEAC-10A5-B65C-042A-3B9BFBA809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FC5D69-8DD9-3879-D438-A66BC0261AFE}"/>
              </a:ext>
            </a:extLst>
          </p:cNvPr>
          <p:cNvSpPr>
            <a:spLocks noGrp="1"/>
          </p:cNvSpPr>
          <p:nvPr>
            <p:ph type="sldNum" sz="quarter" idx="12"/>
          </p:nvPr>
        </p:nvSpPr>
        <p:spPr/>
        <p:txBody>
          <a:bodyPr/>
          <a:lstStyle/>
          <a:p>
            <a:fld id="{E3587C1F-DF73-4B72-B4E5-68ADA5695EF9}" type="slidenum">
              <a:rPr lang="en-US" smtClean="0"/>
              <a:t>‹#›</a:t>
            </a:fld>
            <a:endParaRPr lang="en-US"/>
          </a:p>
        </p:txBody>
      </p:sp>
    </p:spTree>
    <p:extLst>
      <p:ext uri="{BB962C8B-B14F-4D97-AF65-F5344CB8AC3E}">
        <p14:creationId xmlns:p14="http://schemas.microsoft.com/office/powerpoint/2010/main" val="41554692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with Image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A9E66CD-99CC-45B1-A15D-3626A6160849}"/>
              </a:ext>
            </a:extLst>
          </p:cNvPr>
          <p:cNvSpPr>
            <a:spLocks noGrp="1"/>
          </p:cNvSpPr>
          <p:nvPr>
            <p:ph type="pic" sz="quarter" idx="13"/>
          </p:nvPr>
        </p:nvSpPr>
        <p:spPr>
          <a:xfrm>
            <a:off x="458724" y="457200"/>
            <a:ext cx="11274552" cy="5943600"/>
          </a:xfrm>
          <a:noFill/>
        </p:spPr>
        <p:txBody>
          <a:bodyPr anchor="ctr" anchorCtr="0">
            <a:noAutofit/>
          </a:bodyPr>
          <a:lstStyle>
            <a:lvl1pPr marL="0" indent="0" algn="ctr">
              <a:buNone/>
              <a:defRPr>
                <a:latin typeface="+mn-lt"/>
              </a:defRPr>
            </a:lvl1pPr>
          </a:lstStyle>
          <a:p>
            <a:r>
              <a:rPr lang="en-US"/>
              <a:t>Click icon to add picture</a:t>
            </a:r>
            <a:endParaRPr lang="ru-RU" dirty="0"/>
          </a:p>
        </p:txBody>
      </p:sp>
      <p:sp>
        <p:nvSpPr>
          <p:cNvPr id="15" name="Picture Placeholder 14">
            <a:extLst>
              <a:ext uri="{FF2B5EF4-FFF2-40B4-BE49-F238E27FC236}">
                <a16:creationId xmlns:a16="http://schemas.microsoft.com/office/drawing/2014/main" id="{CF15D4B3-A0CD-4C14-BB5E-CB9859BD8A51}"/>
              </a:ext>
            </a:extLst>
          </p:cNvPr>
          <p:cNvSpPr>
            <a:spLocks noGrp="1"/>
          </p:cNvSpPr>
          <p:nvPr>
            <p:ph type="pic" sz="quarter" idx="14"/>
          </p:nvPr>
        </p:nvSpPr>
        <p:spPr>
          <a:xfrm>
            <a:off x="5364480" y="1746127"/>
            <a:ext cx="1463040" cy="987552"/>
          </a:xfrm>
        </p:spPr>
        <p:txBody>
          <a:bodyPr anchor="ctr" anchorCtr="0">
            <a:noAutofit/>
          </a:bodyPr>
          <a:lstStyle>
            <a:lvl1pPr marL="0" indent="0" algn="ctr">
              <a:buNone/>
              <a:defRPr sz="1400">
                <a:latin typeface="+mn-lt"/>
              </a:defRPr>
            </a:lvl1pPr>
          </a:lstStyle>
          <a:p>
            <a:r>
              <a:rPr lang="en-US"/>
              <a:t>Click icon to add picture</a:t>
            </a:r>
            <a:endParaRPr lang="ru-RU" dirty="0"/>
          </a:p>
        </p:txBody>
      </p:sp>
      <p:sp>
        <p:nvSpPr>
          <p:cNvPr id="2" name="Title 1">
            <a:extLst>
              <a:ext uri="{FF2B5EF4-FFF2-40B4-BE49-F238E27FC236}">
                <a16:creationId xmlns:a16="http://schemas.microsoft.com/office/drawing/2014/main" id="{AC829233-8E4C-4046-85BB-5166B8A721AE}"/>
              </a:ext>
            </a:extLst>
          </p:cNvPr>
          <p:cNvSpPr>
            <a:spLocks noGrp="1"/>
          </p:cNvSpPr>
          <p:nvPr>
            <p:ph type="ctrTitle"/>
          </p:nvPr>
        </p:nvSpPr>
        <p:spPr>
          <a:xfrm>
            <a:off x="458724" y="3252538"/>
            <a:ext cx="11274552" cy="1348720"/>
          </a:xfrm>
          <a:solidFill>
            <a:schemeClr val="bg1">
              <a:alpha val="60000"/>
            </a:schemeClr>
          </a:solidFill>
        </p:spPr>
        <p:txBody>
          <a:bodyPr anchor="ctr" anchorCtr="0">
            <a:normAutofit/>
          </a:bodyPr>
          <a:lstStyle>
            <a:lvl1pPr algn="ctr">
              <a:defRPr sz="5500">
                <a:latin typeface="+mj-lt"/>
              </a:defRPr>
            </a:lvl1pPr>
          </a:lstStyle>
          <a:p>
            <a:r>
              <a:rPr lang="en-US"/>
              <a:t>Click to edit Master title style</a:t>
            </a:r>
            <a:endParaRPr lang="ru-RU" dirty="0"/>
          </a:p>
        </p:txBody>
      </p:sp>
      <p:sp>
        <p:nvSpPr>
          <p:cNvPr id="3" name="Subtitle 2">
            <a:extLst>
              <a:ext uri="{FF2B5EF4-FFF2-40B4-BE49-F238E27FC236}">
                <a16:creationId xmlns:a16="http://schemas.microsoft.com/office/drawing/2014/main" id="{C6A507DE-4CA5-4E76-8450-4125151EB335}"/>
              </a:ext>
            </a:extLst>
          </p:cNvPr>
          <p:cNvSpPr>
            <a:spLocks noGrp="1"/>
          </p:cNvSpPr>
          <p:nvPr>
            <p:ph type="subTitle" idx="1"/>
          </p:nvPr>
        </p:nvSpPr>
        <p:spPr>
          <a:xfrm>
            <a:off x="458724" y="4628730"/>
            <a:ext cx="11274552" cy="1772070"/>
          </a:xfrm>
          <a:solidFill>
            <a:schemeClr val="accent1">
              <a:alpha val="30000"/>
            </a:schemeClr>
          </a:solidFill>
        </p:spPr>
        <p:txBody>
          <a:bodyPr tIns="252000" rIns="90000" anchor="t" anchorCtr="0">
            <a:normAutofit/>
          </a:bodyPr>
          <a:lstStyle>
            <a:lvl1pPr marL="0" indent="0" algn="ctr">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dirty="0"/>
          </a:p>
        </p:txBody>
      </p:sp>
    </p:spTree>
    <p:extLst>
      <p:ext uri="{BB962C8B-B14F-4D97-AF65-F5344CB8AC3E}">
        <p14:creationId xmlns:p14="http://schemas.microsoft.com/office/powerpoint/2010/main" val="3638285668"/>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meline">
    <p:bg>
      <p:bgRef idx="1001">
        <a:schemeClr val="bg2"/>
      </p:bgRef>
    </p:bg>
    <p:spTree>
      <p:nvGrpSpPr>
        <p:cNvPr id="1" name=""/>
        <p:cNvGrpSpPr/>
        <p:nvPr/>
      </p:nvGrpSpPr>
      <p:grpSpPr>
        <a:xfrm>
          <a:off x="0" y="0"/>
          <a:ext cx="0" cy="0"/>
          <a:chOff x="0" y="0"/>
          <a:chExt cx="0" cy="0"/>
        </a:xfrm>
      </p:grpSpPr>
      <p:sp>
        <p:nvSpPr>
          <p:cNvPr id="15" name="Date Placeholder 3">
            <a:extLst>
              <a:ext uri="{FF2B5EF4-FFF2-40B4-BE49-F238E27FC236}">
                <a16:creationId xmlns:a16="http://schemas.microsoft.com/office/drawing/2014/main" id="{50815B22-13FE-47CD-9F79-73704A278BD7}"/>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5DB74C9-B808-4394-A017-79C83B2524EF}" type="datetime1">
              <a:rPr lang="en-US" smtClean="0"/>
              <a:t>3/27/2026</a:t>
            </a:fld>
            <a:endParaRPr lang="en-US" dirty="0"/>
          </a:p>
        </p:txBody>
      </p:sp>
      <p:sp>
        <p:nvSpPr>
          <p:cNvPr id="16" name="Slide Number Placeholder 5">
            <a:extLst>
              <a:ext uri="{FF2B5EF4-FFF2-40B4-BE49-F238E27FC236}">
                <a16:creationId xmlns:a16="http://schemas.microsoft.com/office/drawing/2014/main" id="{D7669539-CB64-44F5-999D-7B9E61F8AF99}"/>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3" name="Content Placeholder 2">
            <a:extLst>
              <a:ext uri="{FF2B5EF4-FFF2-40B4-BE49-F238E27FC236}">
                <a16:creationId xmlns:a16="http://schemas.microsoft.com/office/drawing/2014/main" id="{822BA076-F3B9-47CB-80C2-BE29F157D044}"/>
              </a:ext>
            </a:extLst>
          </p:cNvPr>
          <p:cNvSpPr>
            <a:spLocks noGrp="1"/>
          </p:cNvSpPr>
          <p:nvPr>
            <p:ph sz="quarter" idx="11"/>
          </p:nvPr>
        </p:nvSpPr>
        <p:spPr>
          <a:xfrm>
            <a:off x="854075" y="1625600"/>
            <a:ext cx="10499725" cy="4860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E909627E-FE70-43A1-B0CB-4D4F6C32C2D0}"/>
              </a:ext>
            </a:extLst>
          </p:cNvPr>
          <p:cNvSpPr>
            <a:spLocks noGrp="1"/>
          </p:cNvSpPr>
          <p:nvPr>
            <p:ph type="title" hasCustomPrompt="1"/>
          </p:nvPr>
        </p:nvSpPr>
        <p:spPr>
          <a:xfrm>
            <a:off x="854074" y="122239"/>
            <a:ext cx="10499725" cy="1355724"/>
          </a:xfrm>
        </p:spPr>
        <p:txBody>
          <a:bodyPr vert="horz" lIns="91440" tIns="45720" rIns="91440" bIns="45720" rtlCol="0" anchor="ctr">
            <a:normAutofit/>
          </a:bodyPr>
          <a:lstStyle>
            <a:lvl1pPr algn="ctr">
              <a:defRPr lang="en-US">
                <a:solidFill>
                  <a:schemeClr val="accent2">
                    <a:lumMod val="50000"/>
                  </a:schemeClr>
                </a:solidFill>
                <a:ea typeface="+mn-ea"/>
                <a:cs typeface="+mn-cs"/>
              </a:defRPr>
            </a:lvl1pPr>
          </a:lstStyle>
          <a:p>
            <a:pPr lvl="0"/>
            <a:r>
              <a:rPr lang="en-US" dirty="0"/>
              <a:t>Click to edit Master text styles</a:t>
            </a:r>
          </a:p>
        </p:txBody>
      </p:sp>
    </p:spTree>
    <p:extLst>
      <p:ext uri="{BB962C8B-B14F-4D97-AF65-F5344CB8AC3E}">
        <p14:creationId xmlns:p14="http://schemas.microsoft.com/office/powerpoint/2010/main" val="3463019807"/>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5353051" y="3714750"/>
            <a:ext cx="6407149" cy="314325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prstClr val="white"/>
              </a:solidFill>
            </a:endParaRPr>
          </a:p>
        </p:txBody>
      </p:sp>
      <p:sp>
        <p:nvSpPr>
          <p:cNvPr id="3" name="Content Placeholder 2"/>
          <p:cNvSpPr>
            <a:spLocks noGrp="1"/>
          </p:cNvSpPr>
          <p:nvPr>
            <p:ph idx="1"/>
          </p:nvPr>
        </p:nvSpPr>
        <p:spPr>
          <a:xfrm>
            <a:off x="432000" y="3714748"/>
            <a:ext cx="4416225" cy="236459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p:cNvSpPr>
            <a:spLocks noGrp="1"/>
          </p:cNvSpPr>
          <p:nvPr>
            <p:ph type="title"/>
          </p:nvPr>
        </p:nvSpPr>
        <p:spPr>
          <a:xfrm>
            <a:off x="5658104"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p:cNvSpPr>
            <a:spLocks noGrp="1"/>
          </p:cNvSpPr>
          <p:nvPr>
            <p:ph type="pic" sz="quarter" idx="12"/>
          </p:nvPr>
        </p:nvSpPr>
        <p:spPr>
          <a:xfrm>
            <a:off x="5353050" y="1"/>
            <a:ext cx="6406951"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spcCol="0" rtlCol="0" fromWordArt="0" anchor="ctr" anchorCtr="1" forceAA="0">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lvl="0"/>
            <a:r>
              <a:rPr lang="en-US" noProof="0"/>
              <a:t>Click icon to add picture</a:t>
            </a:r>
            <a:endParaRPr lang="en-US" noProof="0" dirty="0"/>
          </a:p>
        </p:txBody>
      </p:sp>
      <p:sp>
        <p:nvSpPr>
          <p:cNvPr id="20" name="Text Placeholder 19"/>
          <p:cNvSpPr>
            <a:spLocks noGrp="1"/>
          </p:cNvSpPr>
          <p:nvPr>
            <p:ph type="body" sz="quarter" idx="14"/>
          </p:nvPr>
        </p:nvSpPr>
        <p:spPr>
          <a:xfrm>
            <a:off x="5658442" y="5657852"/>
            <a:ext cx="5749335"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Click to edit Master text styles</a:t>
            </a:r>
          </a:p>
        </p:txBody>
      </p:sp>
      <p:sp>
        <p:nvSpPr>
          <p:cNvPr id="7" name="Slide Number Placeholder 7"/>
          <p:cNvSpPr>
            <a:spLocks noGrp="1"/>
          </p:cNvSpPr>
          <p:nvPr>
            <p:ph type="sldNum" sz="quarter" idx="15"/>
          </p:nvPr>
        </p:nvSpPr>
        <p:spPr/>
        <p:txBody>
          <a:bodyPr/>
          <a:lstStyle>
            <a:lvl1pPr>
              <a:defRPr/>
            </a:lvl1pPr>
          </a:lstStyle>
          <a:p>
            <a:pPr>
              <a:defRPr/>
            </a:pPr>
            <a:fld id="{C0702699-BC25-441F-A846-210C6AB25E07}" type="slidenum">
              <a:rPr lang="en-US">
                <a:solidFill>
                  <a:srgbClr val="D4D2D0">
                    <a:shade val="50000"/>
                  </a:srgbClr>
                </a:solidFill>
              </a:rPr>
              <a:pPr>
                <a:defRPr/>
              </a:pPr>
              <a:t>‹#›</a:t>
            </a:fld>
            <a:endParaRPr lang="en-US" dirty="0">
              <a:solidFill>
                <a:srgbClr val="D4D2D0">
                  <a:shade val="50000"/>
                </a:srgbClr>
              </a:solidFill>
            </a:endParaRPr>
          </a:p>
        </p:txBody>
      </p:sp>
      <p:sp>
        <p:nvSpPr>
          <p:cNvPr id="8" name="Footer Placeholder 17"/>
          <p:cNvSpPr>
            <a:spLocks noGrp="1"/>
          </p:cNvSpPr>
          <p:nvPr>
            <p:ph type="ftr" sz="quarter" idx="16"/>
          </p:nvPr>
        </p:nvSpPr>
        <p:spPr>
          <a:xfrm>
            <a:off x="431801" y="6365876"/>
            <a:ext cx="4417484" cy="411163"/>
          </a:xfrm>
        </p:spPr>
        <p:txBody>
          <a:bodyPr/>
          <a:lstStyle>
            <a:lvl1pPr>
              <a:defRPr/>
            </a:lvl1pPr>
          </a:lstStyle>
          <a:p>
            <a:pPr>
              <a:defRPr/>
            </a:pPr>
            <a:r>
              <a:rPr lang="en-US">
                <a:solidFill>
                  <a:srgbClr val="D4D2D0">
                    <a:shade val="50000"/>
                  </a:srgbClr>
                </a:solidFill>
              </a:rPr>
              <a:t>Add a footer</a:t>
            </a:r>
          </a:p>
        </p:txBody>
      </p:sp>
    </p:spTree>
    <p:extLst>
      <p:ext uri="{BB962C8B-B14F-4D97-AF65-F5344CB8AC3E}">
        <p14:creationId xmlns:p14="http://schemas.microsoft.com/office/powerpoint/2010/main" val="1574830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C724B-D767-2670-5A46-32B7EF4344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EB50ED-E763-6425-855D-7BFAA84DB5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98CCB4-7A3D-ADDA-3A21-FD6BE8DC766D}"/>
              </a:ext>
            </a:extLst>
          </p:cNvPr>
          <p:cNvSpPr>
            <a:spLocks noGrp="1"/>
          </p:cNvSpPr>
          <p:nvPr>
            <p:ph type="dt" sz="half" idx="10"/>
          </p:nvPr>
        </p:nvSpPr>
        <p:spPr/>
        <p:txBody>
          <a:bodyPr/>
          <a:lstStyle/>
          <a:p>
            <a:fld id="{F74DB3BC-9280-497F-9F1C-E4507C83166D}" type="datetimeFigureOut">
              <a:rPr lang="en-US" smtClean="0"/>
              <a:t>3/27/2026</a:t>
            </a:fld>
            <a:endParaRPr lang="en-US"/>
          </a:p>
        </p:txBody>
      </p:sp>
      <p:sp>
        <p:nvSpPr>
          <p:cNvPr id="5" name="Footer Placeholder 4">
            <a:extLst>
              <a:ext uri="{FF2B5EF4-FFF2-40B4-BE49-F238E27FC236}">
                <a16:creationId xmlns:a16="http://schemas.microsoft.com/office/drawing/2014/main" id="{8BB6C8D2-69E9-0AF9-DC11-865D0086DA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9F27E1-815C-283B-AA8E-C8AC5D72FCBD}"/>
              </a:ext>
            </a:extLst>
          </p:cNvPr>
          <p:cNvSpPr>
            <a:spLocks noGrp="1"/>
          </p:cNvSpPr>
          <p:nvPr>
            <p:ph type="sldNum" sz="quarter" idx="12"/>
          </p:nvPr>
        </p:nvSpPr>
        <p:spPr/>
        <p:txBody>
          <a:bodyPr/>
          <a:lstStyle/>
          <a:p>
            <a:fld id="{E3587C1F-DF73-4B72-B4E5-68ADA5695EF9}" type="slidenum">
              <a:rPr lang="en-US" smtClean="0"/>
              <a:t>‹#›</a:t>
            </a:fld>
            <a:endParaRPr lang="en-US"/>
          </a:p>
        </p:txBody>
      </p:sp>
    </p:spTree>
    <p:extLst>
      <p:ext uri="{BB962C8B-B14F-4D97-AF65-F5344CB8AC3E}">
        <p14:creationId xmlns:p14="http://schemas.microsoft.com/office/powerpoint/2010/main" val="3755859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01610-7BEE-13CA-DE18-989D1B3587A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098DBD9-1353-4283-00A6-17A792FEB3E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30CBCD-B79D-C745-9011-94DDA3544EB3}"/>
              </a:ext>
            </a:extLst>
          </p:cNvPr>
          <p:cNvSpPr>
            <a:spLocks noGrp="1"/>
          </p:cNvSpPr>
          <p:nvPr>
            <p:ph type="dt" sz="half" idx="10"/>
          </p:nvPr>
        </p:nvSpPr>
        <p:spPr/>
        <p:txBody>
          <a:bodyPr/>
          <a:lstStyle/>
          <a:p>
            <a:fld id="{F74DB3BC-9280-497F-9F1C-E4507C83166D}" type="datetimeFigureOut">
              <a:rPr lang="en-US" smtClean="0"/>
              <a:t>3/27/2026</a:t>
            </a:fld>
            <a:endParaRPr lang="en-US"/>
          </a:p>
        </p:txBody>
      </p:sp>
      <p:sp>
        <p:nvSpPr>
          <p:cNvPr id="5" name="Footer Placeholder 4">
            <a:extLst>
              <a:ext uri="{FF2B5EF4-FFF2-40B4-BE49-F238E27FC236}">
                <a16:creationId xmlns:a16="http://schemas.microsoft.com/office/drawing/2014/main" id="{500FF71F-10AD-3345-8A47-55B047AADD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15B807-0960-A858-D619-282A6A770103}"/>
              </a:ext>
            </a:extLst>
          </p:cNvPr>
          <p:cNvSpPr>
            <a:spLocks noGrp="1"/>
          </p:cNvSpPr>
          <p:nvPr>
            <p:ph type="sldNum" sz="quarter" idx="12"/>
          </p:nvPr>
        </p:nvSpPr>
        <p:spPr/>
        <p:txBody>
          <a:bodyPr/>
          <a:lstStyle/>
          <a:p>
            <a:fld id="{E3587C1F-DF73-4B72-B4E5-68ADA5695EF9}" type="slidenum">
              <a:rPr lang="en-US" smtClean="0"/>
              <a:t>‹#›</a:t>
            </a:fld>
            <a:endParaRPr lang="en-US"/>
          </a:p>
        </p:txBody>
      </p:sp>
    </p:spTree>
    <p:extLst>
      <p:ext uri="{BB962C8B-B14F-4D97-AF65-F5344CB8AC3E}">
        <p14:creationId xmlns:p14="http://schemas.microsoft.com/office/powerpoint/2010/main" val="2985552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10D65-150F-9465-BDF1-94678DC90F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2CF687-52BC-0A61-2024-3348B3460C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D41D45-ACAD-7588-F693-E6EF554AA3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8ADAFF-C443-F483-AC7C-BF20C60B6112}"/>
              </a:ext>
            </a:extLst>
          </p:cNvPr>
          <p:cNvSpPr>
            <a:spLocks noGrp="1"/>
          </p:cNvSpPr>
          <p:nvPr>
            <p:ph type="dt" sz="half" idx="10"/>
          </p:nvPr>
        </p:nvSpPr>
        <p:spPr/>
        <p:txBody>
          <a:bodyPr/>
          <a:lstStyle/>
          <a:p>
            <a:fld id="{F74DB3BC-9280-497F-9F1C-E4507C83166D}" type="datetimeFigureOut">
              <a:rPr lang="en-US" smtClean="0"/>
              <a:t>3/27/2026</a:t>
            </a:fld>
            <a:endParaRPr lang="en-US"/>
          </a:p>
        </p:txBody>
      </p:sp>
      <p:sp>
        <p:nvSpPr>
          <p:cNvPr id="6" name="Footer Placeholder 5">
            <a:extLst>
              <a:ext uri="{FF2B5EF4-FFF2-40B4-BE49-F238E27FC236}">
                <a16:creationId xmlns:a16="http://schemas.microsoft.com/office/drawing/2014/main" id="{69EE3FF2-2563-AA48-32AF-1E384A44D4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28D5B8-B667-237C-3EB7-0631486E805F}"/>
              </a:ext>
            </a:extLst>
          </p:cNvPr>
          <p:cNvSpPr>
            <a:spLocks noGrp="1"/>
          </p:cNvSpPr>
          <p:nvPr>
            <p:ph type="sldNum" sz="quarter" idx="12"/>
          </p:nvPr>
        </p:nvSpPr>
        <p:spPr/>
        <p:txBody>
          <a:bodyPr/>
          <a:lstStyle/>
          <a:p>
            <a:fld id="{E3587C1F-DF73-4B72-B4E5-68ADA5695EF9}" type="slidenum">
              <a:rPr lang="en-US" smtClean="0"/>
              <a:t>‹#›</a:t>
            </a:fld>
            <a:endParaRPr lang="en-US"/>
          </a:p>
        </p:txBody>
      </p:sp>
    </p:spTree>
    <p:extLst>
      <p:ext uri="{BB962C8B-B14F-4D97-AF65-F5344CB8AC3E}">
        <p14:creationId xmlns:p14="http://schemas.microsoft.com/office/powerpoint/2010/main" val="4034744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8F0A2-F934-318F-404A-A768788FFC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1E66D8-F84F-2174-6408-AF3FD11048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8023A6-DEB1-DA09-A1E7-6A80260724C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F2EB5F8-A090-B070-D96A-430485B5DD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8BD11D-B15D-79C4-6562-144C477970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E67CFF-8561-7095-F6E9-6B81547B6F03}"/>
              </a:ext>
            </a:extLst>
          </p:cNvPr>
          <p:cNvSpPr>
            <a:spLocks noGrp="1"/>
          </p:cNvSpPr>
          <p:nvPr>
            <p:ph type="dt" sz="half" idx="10"/>
          </p:nvPr>
        </p:nvSpPr>
        <p:spPr/>
        <p:txBody>
          <a:bodyPr/>
          <a:lstStyle/>
          <a:p>
            <a:fld id="{F74DB3BC-9280-497F-9F1C-E4507C83166D}" type="datetimeFigureOut">
              <a:rPr lang="en-US" smtClean="0"/>
              <a:t>3/27/2026</a:t>
            </a:fld>
            <a:endParaRPr lang="en-US"/>
          </a:p>
        </p:txBody>
      </p:sp>
      <p:sp>
        <p:nvSpPr>
          <p:cNvPr id="8" name="Footer Placeholder 7">
            <a:extLst>
              <a:ext uri="{FF2B5EF4-FFF2-40B4-BE49-F238E27FC236}">
                <a16:creationId xmlns:a16="http://schemas.microsoft.com/office/drawing/2014/main" id="{E72F904E-5C43-5BC5-9036-DF03AFF65D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E57DAD0-E24C-FB10-8D85-BA3CA64A8C78}"/>
              </a:ext>
            </a:extLst>
          </p:cNvPr>
          <p:cNvSpPr>
            <a:spLocks noGrp="1"/>
          </p:cNvSpPr>
          <p:nvPr>
            <p:ph type="sldNum" sz="quarter" idx="12"/>
          </p:nvPr>
        </p:nvSpPr>
        <p:spPr/>
        <p:txBody>
          <a:bodyPr/>
          <a:lstStyle/>
          <a:p>
            <a:fld id="{E3587C1F-DF73-4B72-B4E5-68ADA5695EF9}" type="slidenum">
              <a:rPr lang="en-US" smtClean="0"/>
              <a:t>‹#›</a:t>
            </a:fld>
            <a:endParaRPr lang="en-US"/>
          </a:p>
        </p:txBody>
      </p:sp>
    </p:spTree>
    <p:extLst>
      <p:ext uri="{BB962C8B-B14F-4D97-AF65-F5344CB8AC3E}">
        <p14:creationId xmlns:p14="http://schemas.microsoft.com/office/powerpoint/2010/main" val="932006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9B163-8E5F-4B4D-5038-B2D152C930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3D4B3B1-B439-6577-8E40-99EA399BF9A3}"/>
              </a:ext>
            </a:extLst>
          </p:cNvPr>
          <p:cNvSpPr>
            <a:spLocks noGrp="1"/>
          </p:cNvSpPr>
          <p:nvPr>
            <p:ph type="dt" sz="half" idx="10"/>
          </p:nvPr>
        </p:nvSpPr>
        <p:spPr/>
        <p:txBody>
          <a:bodyPr/>
          <a:lstStyle/>
          <a:p>
            <a:fld id="{F74DB3BC-9280-497F-9F1C-E4507C83166D}" type="datetimeFigureOut">
              <a:rPr lang="en-US" smtClean="0"/>
              <a:t>3/27/2026</a:t>
            </a:fld>
            <a:endParaRPr lang="en-US"/>
          </a:p>
        </p:txBody>
      </p:sp>
      <p:sp>
        <p:nvSpPr>
          <p:cNvPr id="4" name="Footer Placeholder 3">
            <a:extLst>
              <a:ext uri="{FF2B5EF4-FFF2-40B4-BE49-F238E27FC236}">
                <a16:creationId xmlns:a16="http://schemas.microsoft.com/office/drawing/2014/main" id="{2B1E8A68-CE13-26E8-359C-7EBE98BDCC3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1D7EDAA-253B-80FE-FE5A-D1136288783D}"/>
              </a:ext>
            </a:extLst>
          </p:cNvPr>
          <p:cNvSpPr>
            <a:spLocks noGrp="1"/>
          </p:cNvSpPr>
          <p:nvPr>
            <p:ph type="sldNum" sz="quarter" idx="12"/>
          </p:nvPr>
        </p:nvSpPr>
        <p:spPr/>
        <p:txBody>
          <a:bodyPr/>
          <a:lstStyle/>
          <a:p>
            <a:fld id="{E3587C1F-DF73-4B72-B4E5-68ADA5695EF9}" type="slidenum">
              <a:rPr lang="en-US" smtClean="0"/>
              <a:t>‹#›</a:t>
            </a:fld>
            <a:endParaRPr lang="en-US"/>
          </a:p>
        </p:txBody>
      </p:sp>
    </p:spTree>
    <p:extLst>
      <p:ext uri="{BB962C8B-B14F-4D97-AF65-F5344CB8AC3E}">
        <p14:creationId xmlns:p14="http://schemas.microsoft.com/office/powerpoint/2010/main" val="3783195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DAA7CD-90AC-A8CB-03EA-9B9F9C521E15}"/>
              </a:ext>
            </a:extLst>
          </p:cNvPr>
          <p:cNvSpPr>
            <a:spLocks noGrp="1"/>
          </p:cNvSpPr>
          <p:nvPr>
            <p:ph type="dt" sz="half" idx="10"/>
          </p:nvPr>
        </p:nvSpPr>
        <p:spPr/>
        <p:txBody>
          <a:bodyPr/>
          <a:lstStyle/>
          <a:p>
            <a:fld id="{F74DB3BC-9280-497F-9F1C-E4507C83166D}" type="datetimeFigureOut">
              <a:rPr lang="en-US" smtClean="0"/>
              <a:t>3/27/2026</a:t>
            </a:fld>
            <a:endParaRPr lang="en-US"/>
          </a:p>
        </p:txBody>
      </p:sp>
      <p:sp>
        <p:nvSpPr>
          <p:cNvPr id="3" name="Footer Placeholder 2">
            <a:extLst>
              <a:ext uri="{FF2B5EF4-FFF2-40B4-BE49-F238E27FC236}">
                <a16:creationId xmlns:a16="http://schemas.microsoft.com/office/drawing/2014/main" id="{5200AF1F-26DE-BDAD-6AF2-D83C7E862E4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D5DD8E-F480-175D-FA0F-C6151240CBBC}"/>
              </a:ext>
            </a:extLst>
          </p:cNvPr>
          <p:cNvSpPr>
            <a:spLocks noGrp="1"/>
          </p:cNvSpPr>
          <p:nvPr>
            <p:ph type="sldNum" sz="quarter" idx="12"/>
          </p:nvPr>
        </p:nvSpPr>
        <p:spPr/>
        <p:txBody>
          <a:bodyPr/>
          <a:lstStyle/>
          <a:p>
            <a:fld id="{E3587C1F-DF73-4B72-B4E5-68ADA5695EF9}" type="slidenum">
              <a:rPr lang="en-US" smtClean="0"/>
              <a:t>‹#›</a:t>
            </a:fld>
            <a:endParaRPr lang="en-US"/>
          </a:p>
        </p:txBody>
      </p:sp>
    </p:spTree>
    <p:extLst>
      <p:ext uri="{BB962C8B-B14F-4D97-AF65-F5344CB8AC3E}">
        <p14:creationId xmlns:p14="http://schemas.microsoft.com/office/powerpoint/2010/main" val="1688202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B83C5-1193-236A-F4E8-4644F66881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43253B3-B803-04DF-7274-755352B1DE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AD6885E-940B-88B2-115E-43D0684790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740C5B-D16B-015C-C6D3-25DAA09412C9}"/>
              </a:ext>
            </a:extLst>
          </p:cNvPr>
          <p:cNvSpPr>
            <a:spLocks noGrp="1"/>
          </p:cNvSpPr>
          <p:nvPr>
            <p:ph type="dt" sz="half" idx="10"/>
          </p:nvPr>
        </p:nvSpPr>
        <p:spPr/>
        <p:txBody>
          <a:bodyPr/>
          <a:lstStyle/>
          <a:p>
            <a:fld id="{F74DB3BC-9280-497F-9F1C-E4507C83166D}" type="datetimeFigureOut">
              <a:rPr lang="en-US" smtClean="0"/>
              <a:t>3/27/2026</a:t>
            </a:fld>
            <a:endParaRPr lang="en-US"/>
          </a:p>
        </p:txBody>
      </p:sp>
      <p:sp>
        <p:nvSpPr>
          <p:cNvPr id="6" name="Footer Placeholder 5">
            <a:extLst>
              <a:ext uri="{FF2B5EF4-FFF2-40B4-BE49-F238E27FC236}">
                <a16:creationId xmlns:a16="http://schemas.microsoft.com/office/drawing/2014/main" id="{970E0F0B-95DA-DA03-0197-394038FBA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1CFD60-CC83-9B89-F33B-F8E28DC3870F}"/>
              </a:ext>
            </a:extLst>
          </p:cNvPr>
          <p:cNvSpPr>
            <a:spLocks noGrp="1"/>
          </p:cNvSpPr>
          <p:nvPr>
            <p:ph type="sldNum" sz="quarter" idx="12"/>
          </p:nvPr>
        </p:nvSpPr>
        <p:spPr/>
        <p:txBody>
          <a:bodyPr/>
          <a:lstStyle/>
          <a:p>
            <a:fld id="{E3587C1F-DF73-4B72-B4E5-68ADA5695EF9}" type="slidenum">
              <a:rPr lang="en-US" smtClean="0"/>
              <a:t>‹#›</a:t>
            </a:fld>
            <a:endParaRPr lang="en-US"/>
          </a:p>
        </p:txBody>
      </p:sp>
    </p:spTree>
    <p:extLst>
      <p:ext uri="{BB962C8B-B14F-4D97-AF65-F5344CB8AC3E}">
        <p14:creationId xmlns:p14="http://schemas.microsoft.com/office/powerpoint/2010/main" val="1677031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A74B3-455B-921A-4CBB-D8F49F8459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8884F0A-FEF8-1277-48EA-3132F8FDD3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C51E20-A63C-4E49-A0DC-7AE3D87D0B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1690C5-FED5-7D2C-9700-75BBA2AB791D}"/>
              </a:ext>
            </a:extLst>
          </p:cNvPr>
          <p:cNvSpPr>
            <a:spLocks noGrp="1"/>
          </p:cNvSpPr>
          <p:nvPr>
            <p:ph type="dt" sz="half" idx="10"/>
          </p:nvPr>
        </p:nvSpPr>
        <p:spPr/>
        <p:txBody>
          <a:bodyPr/>
          <a:lstStyle/>
          <a:p>
            <a:fld id="{F74DB3BC-9280-497F-9F1C-E4507C83166D}" type="datetimeFigureOut">
              <a:rPr lang="en-US" smtClean="0"/>
              <a:t>3/27/2026</a:t>
            </a:fld>
            <a:endParaRPr lang="en-US"/>
          </a:p>
        </p:txBody>
      </p:sp>
      <p:sp>
        <p:nvSpPr>
          <p:cNvPr id="6" name="Footer Placeholder 5">
            <a:extLst>
              <a:ext uri="{FF2B5EF4-FFF2-40B4-BE49-F238E27FC236}">
                <a16:creationId xmlns:a16="http://schemas.microsoft.com/office/drawing/2014/main" id="{DA7DA7B5-A695-18CA-6410-E79354C8DF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E9B10F-DEA7-1487-FB02-BFF93D61051D}"/>
              </a:ext>
            </a:extLst>
          </p:cNvPr>
          <p:cNvSpPr>
            <a:spLocks noGrp="1"/>
          </p:cNvSpPr>
          <p:nvPr>
            <p:ph type="sldNum" sz="quarter" idx="12"/>
          </p:nvPr>
        </p:nvSpPr>
        <p:spPr/>
        <p:txBody>
          <a:bodyPr/>
          <a:lstStyle/>
          <a:p>
            <a:fld id="{E3587C1F-DF73-4B72-B4E5-68ADA5695EF9}" type="slidenum">
              <a:rPr lang="en-US" smtClean="0"/>
              <a:t>‹#›</a:t>
            </a:fld>
            <a:endParaRPr lang="en-US"/>
          </a:p>
        </p:txBody>
      </p:sp>
    </p:spTree>
    <p:extLst>
      <p:ext uri="{BB962C8B-B14F-4D97-AF65-F5344CB8AC3E}">
        <p14:creationId xmlns:p14="http://schemas.microsoft.com/office/powerpoint/2010/main" val="2386663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1C211B-ADD3-EC17-CBBE-2F208178C8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Haga clic para editar el estilo de título maestro</a:t>
            </a:r>
          </a:p>
        </p:txBody>
      </p:sp>
      <p:sp>
        <p:nvSpPr>
          <p:cNvPr id="3" name="Text Placeholder 2">
            <a:extLst>
              <a:ext uri="{FF2B5EF4-FFF2-40B4-BE49-F238E27FC236}">
                <a16:creationId xmlns:a16="http://schemas.microsoft.com/office/drawing/2014/main" id="{E15C684E-0ABA-8247-616A-F5E1649476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Haga clic para editar los estilos de texto maestros</a:t>
            </a:r>
          </a:p>
          <a:p>
            <a:pPr lvl="1"/>
            <a:r>
              <a:rPr lang="en-US"/>
              <a:t>Segundo nivel</a:t>
            </a:r>
          </a:p>
          <a:p>
            <a:pPr lvl="2"/>
            <a:r>
              <a:rPr lang="en-US"/>
              <a:t>Tercer nivel</a:t>
            </a:r>
          </a:p>
          <a:p>
            <a:pPr lvl="3"/>
            <a:r>
              <a:rPr lang="en-US"/>
              <a:t>Cuarto nivel</a:t>
            </a:r>
          </a:p>
          <a:p>
            <a:pPr lvl="4"/>
            <a:r>
              <a:rPr lang="en-US"/>
              <a:t>Quinto nivel</a:t>
            </a:r>
          </a:p>
        </p:txBody>
      </p:sp>
      <p:sp>
        <p:nvSpPr>
          <p:cNvPr id="4" name="Date Placeholder 3">
            <a:extLst>
              <a:ext uri="{FF2B5EF4-FFF2-40B4-BE49-F238E27FC236}">
                <a16:creationId xmlns:a16="http://schemas.microsoft.com/office/drawing/2014/main" id="{03CBC2E8-31CD-B915-710A-9D4E5EDF9E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74DB3BC-9280-497F-9F1C-E4507C83166D}" type="datetimeFigureOut">
              <a:rPr lang="en-US" smtClean="0"/>
              <a:t>3/27/2026</a:t>
            </a:fld>
            <a:endParaRPr lang="en-US"/>
          </a:p>
        </p:txBody>
      </p:sp>
      <p:sp>
        <p:nvSpPr>
          <p:cNvPr id="5" name="Footer Placeholder 4">
            <a:extLst>
              <a:ext uri="{FF2B5EF4-FFF2-40B4-BE49-F238E27FC236}">
                <a16:creationId xmlns:a16="http://schemas.microsoft.com/office/drawing/2014/main" id="{8B548691-0EDE-EEA6-696D-3BB252B593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E689F2B-A08C-B565-D906-30BDA44E44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3587C1F-DF73-4B72-B4E5-68ADA5695EF9}" type="slidenum">
              <a:rPr lang="en-US" smtClean="0"/>
              <a:t>‹#›</a:t>
            </a:fld>
            <a:endParaRPr lang="en-US"/>
          </a:p>
        </p:txBody>
      </p:sp>
    </p:spTree>
    <p:extLst>
      <p:ext uri="{BB962C8B-B14F-4D97-AF65-F5344CB8AC3E}">
        <p14:creationId xmlns:p14="http://schemas.microsoft.com/office/powerpoint/2010/main" val="39902130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image" Target="../media/image16.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image" Target="../media/image17.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9.jp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hyperlink" Target="https://espanol.smokefree.gov/retos-cuando-deja-fumar/identifique-sus-desencadenantes" TargetMode="External"/><Relationship Id="rId5" Type="http://schemas.openxmlformats.org/officeDocument/2006/relationships/image" Target="../media/image18.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slideLayout" Target="../slideLayouts/slideLayout2.xml"/><Relationship Id="rId7" Type="http://schemas.openxmlformats.org/officeDocument/2006/relationships/image" Target="../media/image6.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notesSlide" Target="../notesSlides/notesSlide3.xml"/><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image" Target="../media/image11.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image" Target="../media/image14.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image" Target="../media/image15.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BAB0B9D-0512-4B11-8859-8F1AB063E96B}"/>
              </a:ext>
            </a:extLst>
          </p:cNvPr>
          <p:cNvPicPr>
            <a:picLocks noChangeAspect="1"/>
          </p:cNvPicPr>
          <p:nvPr/>
        </p:nvPicPr>
        <p:blipFill rotWithShape="1">
          <a:blip r:embed="rId5">
            <a:extLst>
              <a:ext uri="{28A0092B-C50C-407E-A947-70E740481C1C}">
                <a14:useLocalDpi xmlns:a14="http://schemas.microsoft.com/office/drawing/2010/main" val="0"/>
              </a:ext>
            </a:extLst>
          </a:blip>
          <a:srcRect b="11067"/>
          <a:stretch/>
        </p:blipFill>
        <p:spPr>
          <a:xfrm>
            <a:off x="20" y="10"/>
            <a:ext cx="12191980" cy="6857990"/>
          </a:xfrm>
          <a:prstGeom prst="rect">
            <a:avLst/>
          </a:prstGeom>
        </p:spPr>
      </p:pic>
      <p:sp>
        <p:nvSpPr>
          <p:cNvPr id="2" name="Title 1">
            <a:extLst>
              <a:ext uri="{FF2B5EF4-FFF2-40B4-BE49-F238E27FC236}">
                <a16:creationId xmlns:a16="http://schemas.microsoft.com/office/drawing/2014/main" id="{712A5203-E220-4AFC-AA05-C3EC177066D3}"/>
              </a:ext>
            </a:extLst>
          </p:cNvPr>
          <p:cNvSpPr>
            <a:spLocks noGrp="1"/>
          </p:cNvSpPr>
          <p:nvPr>
            <p:ph type="title"/>
          </p:nvPr>
        </p:nvSpPr>
        <p:spPr>
          <a:xfrm>
            <a:off x="329795" y="466344"/>
            <a:ext cx="6144157" cy="3381934"/>
          </a:xfrm>
        </p:spPr>
        <p:txBody>
          <a:bodyPr vert="horz" lIns="91440" tIns="45720" rIns="91440" bIns="45720" rtlCol="0" anchor="b">
            <a:normAutofit/>
          </a:bodyPr>
          <a:lstStyle/>
          <a:p>
            <a:pPr algn="ctr"/>
            <a:r>
              <a:rPr lang="es-MX" sz="5000" dirty="0">
                <a:solidFill>
                  <a:schemeClr val="bg1"/>
                </a:solidFill>
              </a:rPr>
              <a:t>Cómo afecta el tabaco a su salud</a:t>
            </a:r>
            <a:br>
              <a:rPr lang="es-MX" sz="4000" dirty="0">
                <a:solidFill>
                  <a:schemeClr val="bg1"/>
                </a:solidFill>
              </a:rPr>
            </a:br>
            <a:br>
              <a:rPr lang="es-MX" sz="4000" dirty="0">
                <a:solidFill>
                  <a:schemeClr val="bg1"/>
                </a:solidFill>
              </a:rPr>
            </a:br>
            <a:br>
              <a:rPr lang="es-MX" sz="4000" dirty="0">
                <a:solidFill>
                  <a:schemeClr val="bg1"/>
                </a:solidFill>
              </a:rPr>
            </a:br>
            <a:endParaRPr lang="es-MX" sz="3000" dirty="0">
              <a:solidFill>
                <a:schemeClr val="bg1"/>
              </a:solidFill>
            </a:endParaRPr>
          </a:p>
        </p:txBody>
      </p:sp>
      <p:sp>
        <p:nvSpPr>
          <p:cNvPr id="3" name="Title 1">
            <a:extLst>
              <a:ext uri="{FF2B5EF4-FFF2-40B4-BE49-F238E27FC236}">
                <a16:creationId xmlns:a16="http://schemas.microsoft.com/office/drawing/2014/main" id="{439E4648-EFFE-A8AC-AF24-48BA8F5589E1}"/>
              </a:ext>
            </a:extLst>
          </p:cNvPr>
          <p:cNvSpPr txBox="1">
            <a:spLocks/>
          </p:cNvSpPr>
          <p:nvPr/>
        </p:nvSpPr>
        <p:spPr>
          <a:xfrm>
            <a:off x="6047823" y="4889487"/>
            <a:ext cx="6144157" cy="196850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3500" dirty="0">
                <a:solidFill>
                  <a:schemeClr val="bg1"/>
                </a:solidFill>
              </a:rPr>
              <a:t>Video 10</a:t>
            </a:r>
          </a:p>
        </p:txBody>
      </p:sp>
      <p:pic>
        <p:nvPicPr>
          <p:cNvPr id="5" name="Video 11 Español Slide 1">
            <a:hlinkClick r:id="" action="ppaction://media"/>
            <a:extLst>
              <a:ext uri="{FF2B5EF4-FFF2-40B4-BE49-F238E27FC236}">
                <a16:creationId xmlns:a16="http://schemas.microsoft.com/office/drawing/2014/main" id="{F17A908E-13B9-30B9-A568-23D968C596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9287" y="-143256"/>
            <a:ext cx="609600" cy="609600"/>
          </a:xfrm>
          <a:prstGeom prst="rect">
            <a:avLst/>
          </a:prstGeom>
        </p:spPr>
      </p:pic>
    </p:spTree>
    <p:extLst>
      <p:ext uri="{BB962C8B-B14F-4D97-AF65-F5344CB8AC3E}">
        <p14:creationId xmlns:p14="http://schemas.microsoft.com/office/powerpoint/2010/main" val="290529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FD70B-77F9-A4F0-D0A6-2D727D706049}"/>
            </a:ext>
          </a:extLst>
        </p:cNvPr>
        <p:cNvGrpSpPr/>
        <p:nvPr/>
      </p:nvGrpSpPr>
      <p:grpSpPr>
        <a:xfrm>
          <a:off x="0" y="0"/>
          <a:ext cx="0" cy="0"/>
          <a:chOff x="0" y="0"/>
          <a:chExt cx="0" cy="0"/>
        </a:xfrm>
      </p:grpSpPr>
      <p:sp>
        <p:nvSpPr>
          <p:cNvPr id="23" name="Date Placeholder 1">
            <a:extLst>
              <a:ext uri="{FF2B5EF4-FFF2-40B4-BE49-F238E27FC236}">
                <a16:creationId xmlns:a16="http://schemas.microsoft.com/office/drawing/2014/main" id="{8AE27D00-7C3B-DDC9-0507-6B3939EB4BA6}"/>
              </a:ext>
            </a:extLst>
          </p:cNvPr>
          <p:cNvSpPr>
            <a:spLocks noGrp="1"/>
          </p:cNvSpPr>
          <p:nvPr>
            <p:ph type="dt" sz="half" idx="10"/>
          </p:nvPr>
        </p:nvSpPr>
        <p:spPr>
          <a:xfrm>
            <a:off x="10265399" y="5810623"/>
            <a:ext cx="1080000" cy="234000"/>
          </a:xfrm>
        </p:spPr>
        <p:txBody>
          <a:bodyPr/>
          <a:lstStyle/>
          <a:p>
            <a:pPr>
              <a:spcAft>
                <a:spcPts val="600"/>
              </a:spcAft>
            </a:pPr>
            <a:fld id="{3BDA9C29-DD8E-4518-B4D3-44806885A5F9}" type="datetime1">
              <a:rPr lang="en-US" smtClean="0">
                <a:solidFill>
                  <a:prstClr val="white"/>
                </a:solidFill>
              </a:rPr>
              <a:t>3/27/2026</a:t>
            </a:fld>
            <a:endParaRPr lang="en-US">
              <a:solidFill>
                <a:prstClr val="white"/>
              </a:solidFill>
            </a:endParaRPr>
          </a:p>
        </p:txBody>
      </p:sp>
      <p:sp>
        <p:nvSpPr>
          <p:cNvPr id="25" name="Footer Placeholder 2">
            <a:extLst>
              <a:ext uri="{FF2B5EF4-FFF2-40B4-BE49-F238E27FC236}">
                <a16:creationId xmlns:a16="http://schemas.microsoft.com/office/drawing/2014/main" id="{A756B6B3-58BE-F77C-28E6-BAD533324451}"/>
              </a:ext>
            </a:extLst>
          </p:cNvPr>
          <p:cNvSpPr>
            <a:spLocks noGrp="1"/>
          </p:cNvSpPr>
          <p:nvPr>
            <p:ph type="ftr" sz="quarter" idx="11"/>
          </p:nvPr>
        </p:nvSpPr>
        <p:spPr>
          <a:xfrm>
            <a:off x="7230599" y="6057923"/>
            <a:ext cx="4114800" cy="234000"/>
          </a:xfrm>
        </p:spPr>
        <p:txBody>
          <a:bodyPr/>
          <a:lstStyle/>
          <a:p>
            <a:pPr>
              <a:spcAft>
                <a:spcPts val="600"/>
              </a:spcAft>
            </a:pPr>
            <a:r>
              <a:rPr lang="en-US">
                <a:solidFill>
                  <a:prstClr val="white"/>
                </a:solidFill>
              </a:rPr>
              <a:t>AÑADIR UN FOOADDTER</a:t>
            </a:r>
          </a:p>
        </p:txBody>
      </p:sp>
      <p:sp>
        <p:nvSpPr>
          <p:cNvPr id="27" name="Slide Number Placeholder 3">
            <a:extLst>
              <a:ext uri="{FF2B5EF4-FFF2-40B4-BE49-F238E27FC236}">
                <a16:creationId xmlns:a16="http://schemas.microsoft.com/office/drawing/2014/main" id="{26F5EF15-46BE-AF5B-6AF4-FBB7EA76F394}"/>
              </a:ext>
            </a:extLst>
          </p:cNvPr>
          <p:cNvSpPr>
            <a:spLocks noGrp="1"/>
          </p:cNvSpPr>
          <p:nvPr>
            <p:ph type="sldNum" sz="quarter" idx="12"/>
          </p:nvPr>
        </p:nvSpPr>
        <p:spPr>
          <a:xfrm>
            <a:off x="641478" y="6057923"/>
            <a:ext cx="394063" cy="234000"/>
          </a:xfrm>
        </p:spPr>
        <p:txBody>
          <a:bodyPr/>
          <a:lstStyle/>
          <a:p>
            <a:pPr>
              <a:spcAft>
                <a:spcPts val="600"/>
              </a:spcAft>
            </a:pPr>
            <a:fld id="{3CE5352E-9B9F-4EDC-8769-7FA3D3F814C7}" type="slidenum">
              <a:rPr lang="en-US" smtClean="0">
                <a:solidFill>
                  <a:prstClr val="white"/>
                </a:solidFill>
              </a:rPr>
              <a:t>10</a:t>
            </a:fld>
            <a:endParaRPr lang="en-US">
              <a:solidFill>
                <a:prstClr val="white"/>
              </a:solidFill>
            </a:endParaRPr>
          </a:p>
        </p:txBody>
      </p:sp>
      <p:sp>
        <p:nvSpPr>
          <p:cNvPr id="2" name="Title 1">
            <a:extLst>
              <a:ext uri="{FF2B5EF4-FFF2-40B4-BE49-F238E27FC236}">
                <a16:creationId xmlns:a16="http://schemas.microsoft.com/office/drawing/2014/main" id="{7B3F44AA-9A2E-776C-075C-131A4FB84B73}"/>
              </a:ext>
            </a:extLst>
          </p:cNvPr>
          <p:cNvSpPr>
            <a:spLocks noGrp="1"/>
          </p:cNvSpPr>
          <p:nvPr>
            <p:ph type="title"/>
          </p:nvPr>
        </p:nvSpPr>
        <p:spPr>
          <a:xfrm>
            <a:off x="2394975" y="742867"/>
            <a:ext cx="7402050" cy="566931"/>
          </a:xfrm>
        </p:spPr>
        <p:txBody>
          <a:bodyPr vert="horz" lIns="91440" tIns="45720" rIns="91440" bIns="45720" rtlCol="0" anchor="ctr">
            <a:noAutofit/>
          </a:bodyPr>
          <a:lstStyle/>
          <a:p>
            <a:r>
              <a:rPr lang="es-MX" sz="5000" dirty="0"/>
              <a:t>Síntomas de abstinencia</a:t>
            </a:r>
          </a:p>
        </p:txBody>
      </p:sp>
      <p:pic>
        <p:nvPicPr>
          <p:cNvPr id="18" name="Picture 17" descr="Woman with a dog">
            <a:extLst>
              <a:ext uri="{FF2B5EF4-FFF2-40B4-BE49-F238E27FC236}">
                <a16:creationId xmlns:a16="http://schemas.microsoft.com/office/drawing/2014/main" id="{982BA094-1C93-DBF4-57CB-C22BFDEC994C}"/>
              </a:ext>
            </a:extLst>
          </p:cNvPr>
          <p:cNvPicPr>
            <a:picLocks noChangeAspect="1"/>
          </p:cNvPicPr>
          <p:nvPr/>
        </p:nvPicPr>
        <p:blipFill>
          <a:blip r:embed="rId5">
            <a:extLst>
              <a:ext uri="{28A0092B-C50C-407E-A947-70E740481C1C}">
                <a14:useLocalDpi xmlns:a14="http://schemas.microsoft.com/office/drawing/2010/main" val="0"/>
              </a:ext>
            </a:extLst>
          </a:blip>
          <a:srcRect t="45294"/>
          <a:stretch>
            <a:fillRect/>
          </a:stretch>
        </p:blipFill>
        <p:spPr>
          <a:xfrm>
            <a:off x="458724" y="2277980"/>
            <a:ext cx="11290364" cy="4122820"/>
          </a:xfrm>
          <a:prstGeom prst="rect">
            <a:avLst/>
          </a:prstGeom>
          <a:noFill/>
        </p:spPr>
      </p:pic>
      <p:sp>
        <p:nvSpPr>
          <p:cNvPr id="12" name="Subtitle 11">
            <a:extLst>
              <a:ext uri="{FF2B5EF4-FFF2-40B4-BE49-F238E27FC236}">
                <a16:creationId xmlns:a16="http://schemas.microsoft.com/office/drawing/2014/main" id="{6EDFDAB7-2EBE-AC52-0BC2-F5C3D1E7B8BD}"/>
              </a:ext>
            </a:extLst>
          </p:cNvPr>
          <p:cNvSpPr>
            <a:spLocks noGrp="1"/>
          </p:cNvSpPr>
          <p:nvPr>
            <p:ph type="body" sz="half" idx="2"/>
          </p:nvPr>
        </p:nvSpPr>
        <p:spPr>
          <a:xfrm>
            <a:off x="2394975" y="1377834"/>
            <a:ext cx="7402050" cy="540000"/>
          </a:xfrm>
        </p:spPr>
        <p:txBody>
          <a:bodyPr>
            <a:normAutofit/>
          </a:bodyPr>
          <a:lstStyle/>
          <a:p>
            <a:endParaRPr lang="en-US" dirty="0"/>
          </a:p>
          <a:p>
            <a:endParaRPr lang="en-US" dirty="0"/>
          </a:p>
        </p:txBody>
      </p:sp>
      <p:pic>
        <p:nvPicPr>
          <p:cNvPr id="3" name="Video 11 Español Slide 10">
            <a:hlinkClick r:id="" action="ppaction://media"/>
            <a:extLst>
              <a:ext uri="{FF2B5EF4-FFF2-40B4-BE49-F238E27FC236}">
                <a16:creationId xmlns:a16="http://schemas.microsoft.com/office/drawing/2014/main" id="{17EF8DBA-E1D3-6E40-BF58-4DAD8565F1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0413" y="61913"/>
            <a:ext cx="609600" cy="609600"/>
          </a:xfrm>
          <a:prstGeom prst="rect">
            <a:avLst/>
          </a:prstGeom>
        </p:spPr>
      </p:pic>
    </p:spTree>
    <p:extLst>
      <p:ext uri="{BB962C8B-B14F-4D97-AF65-F5344CB8AC3E}">
        <p14:creationId xmlns:p14="http://schemas.microsoft.com/office/powerpoint/2010/main" val="1311411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77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9AA9A-5135-6EAC-4FA8-E3E2207E6D7B}"/>
            </a:ext>
          </a:extLst>
        </p:cNvPr>
        <p:cNvGrpSpPr/>
        <p:nvPr/>
      </p:nvGrpSpPr>
      <p:grpSpPr>
        <a:xfrm>
          <a:off x="0" y="0"/>
          <a:ext cx="0" cy="0"/>
          <a:chOff x="0" y="0"/>
          <a:chExt cx="0" cy="0"/>
        </a:xfrm>
      </p:grpSpPr>
      <p:pic>
        <p:nvPicPr>
          <p:cNvPr id="8" name="Picture 7" descr="Football goal in the net">
            <a:extLst>
              <a:ext uri="{FF2B5EF4-FFF2-40B4-BE49-F238E27FC236}">
                <a16:creationId xmlns:a16="http://schemas.microsoft.com/office/drawing/2014/main" id="{02B44E97-F0EC-0198-FC0E-C930D2054433}"/>
              </a:ext>
            </a:extLst>
          </p:cNvPr>
          <p:cNvPicPr>
            <a:picLocks noChangeAspect="1"/>
          </p:cNvPicPr>
          <p:nvPr/>
        </p:nvPicPr>
        <p:blipFill>
          <a:blip r:embed="rId5">
            <a:extLst>
              <a:ext uri="{28A0092B-C50C-407E-A947-70E740481C1C}">
                <a14:useLocalDpi xmlns:a14="http://schemas.microsoft.com/office/drawing/2010/main" val="0"/>
              </a:ext>
            </a:extLst>
          </a:blip>
          <a:srcRect t="10047" b="5683"/>
          <a:stretch>
            <a:fillRect/>
          </a:stretch>
        </p:blipFill>
        <p:spPr>
          <a:xfrm>
            <a:off x="20" y="10"/>
            <a:ext cx="12191980" cy="6857990"/>
          </a:xfrm>
          <a:prstGeom prst="rect">
            <a:avLst/>
          </a:prstGeom>
          <a:noFill/>
        </p:spPr>
      </p:pic>
      <p:sp>
        <p:nvSpPr>
          <p:cNvPr id="6" name="Slide Number Placeholder 5" hidden="1">
            <a:extLst>
              <a:ext uri="{FF2B5EF4-FFF2-40B4-BE49-F238E27FC236}">
                <a16:creationId xmlns:a16="http://schemas.microsoft.com/office/drawing/2014/main" id="{2CD684C5-6CA0-CA20-DD58-9E0BA10A3716}"/>
              </a:ext>
            </a:extLst>
          </p:cNvPr>
          <p:cNvSpPr>
            <a:spLocks noGrp="1"/>
          </p:cNvSpPr>
          <p:nvPr>
            <p:ph type="sldNum" sz="quarter" idx="4294967295"/>
          </p:nvPr>
        </p:nvSpPr>
        <p:spPr>
          <a:xfrm>
            <a:off x="641478" y="6057923"/>
            <a:ext cx="394063" cy="234000"/>
          </a:xfrm>
        </p:spPr>
        <p:txBody>
          <a:bodyPr/>
          <a:lstStyle/>
          <a:p>
            <a:pPr>
              <a:spcAft>
                <a:spcPts val="600"/>
              </a:spcAft>
              <a:defRPr/>
            </a:pPr>
            <a:fld id="{C0702699-BC25-441F-A846-210C6AB25E07}" type="slidenum">
              <a:rPr lang="en-US" smtClean="0">
                <a:solidFill>
                  <a:srgbClr val="D4D2D0">
                    <a:shade val="50000"/>
                  </a:srgbClr>
                </a:solidFill>
              </a:rPr>
              <a:t>11</a:t>
            </a:fld>
            <a:endParaRPr lang="en-US">
              <a:solidFill>
                <a:srgbClr val="D4D2D0">
                  <a:shade val="50000"/>
                </a:srgbClr>
              </a:solidFill>
            </a:endParaRPr>
          </a:p>
        </p:txBody>
      </p:sp>
      <p:sp>
        <p:nvSpPr>
          <p:cNvPr id="7" name="Footer Placeholder 6">
            <a:extLst>
              <a:ext uri="{FF2B5EF4-FFF2-40B4-BE49-F238E27FC236}">
                <a16:creationId xmlns:a16="http://schemas.microsoft.com/office/drawing/2014/main" id="{FE433F3D-8393-C1C0-A6A0-424A6F0251F2}"/>
              </a:ext>
            </a:extLst>
          </p:cNvPr>
          <p:cNvSpPr>
            <a:spLocks noGrp="1"/>
          </p:cNvSpPr>
          <p:nvPr>
            <p:ph type="ftr" sz="quarter" idx="4294967295"/>
          </p:nvPr>
        </p:nvSpPr>
        <p:spPr>
          <a:xfrm>
            <a:off x="431801" y="6365876"/>
            <a:ext cx="4417484" cy="411163"/>
          </a:xfrm>
        </p:spPr>
        <p:txBody>
          <a:bodyPr/>
          <a:lstStyle/>
          <a:p>
            <a:pPr>
              <a:spcAft>
                <a:spcPts val="600"/>
              </a:spcAft>
              <a:defRPr/>
            </a:pPr>
            <a:r>
              <a:rPr lang="en-US">
                <a:solidFill>
                  <a:srgbClr val="D4D2D0">
                    <a:shade val="50000"/>
                  </a:srgbClr>
                </a:solidFill>
              </a:rPr>
              <a:t>Añadir un pie de página</a:t>
            </a:r>
          </a:p>
        </p:txBody>
      </p:sp>
      <p:pic>
        <p:nvPicPr>
          <p:cNvPr id="2" name="Video 11 Español Slide 11">
            <a:hlinkClick r:id="" action="ppaction://media"/>
            <a:extLst>
              <a:ext uri="{FF2B5EF4-FFF2-40B4-BE49-F238E27FC236}">
                <a16:creationId xmlns:a16="http://schemas.microsoft.com/office/drawing/2014/main" id="{A2D7175A-D89B-83BF-CE90-51B3798C52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601" y="171387"/>
            <a:ext cx="609601" cy="609600"/>
          </a:xfrm>
          <a:prstGeom prst="rect">
            <a:avLst/>
          </a:prstGeom>
        </p:spPr>
      </p:pic>
    </p:spTree>
    <p:extLst>
      <p:ext uri="{BB962C8B-B14F-4D97-AF65-F5344CB8AC3E}">
        <p14:creationId xmlns:p14="http://schemas.microsoft.com/office/powerpoint/2010/main" val="843964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olden Gate Bridge in fog">
            <a:extLst>
              <a:ext uri="{FF2B5EF4-FFF2-40B4-BE49-F238E27FC236}">
                <a16:creationId xmlns:a16="http://schemas.microsoft.com/office/drawing/2014/main" id="{A29D271D-17C1-8106-5991-1B089835FA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6800412" cy="3825232"/>
          </a:xfrm>
          <a:prstGeom prst="rect">
            <a:avLst/>
          </a:prstGeom>
        </p:spPr>
      </p:pic>
      <p:sp>
        <p:nvSpPr>
          <p:cNvPr id="4" name="Rectangle 3">
            <a:extLst>
              <a:ext uri="{FF2B5EF4-FFF2-40B4-BE49-F238E27FC236}">
                <a16:creationId xmlns:a16="http://schemas.microsoft.com/office/drawing/2014/main" id="{65ABD1C5-3E40-51BD-1E53-783E13059594}"/>
              </a:ext>
            </a:extLst>
          </p:cNvPr>
          <p:cNvSpPr/>
          <p:nvPr/>
        </p:nvSpPr>
        <p:spPr>
          <a:xfrm>
            <a:off x="6547104" y="841248"/>
            <a:ext cx="5644896" cy="6016752"/>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A500C987-1398-4E95-ACBC-CABF614D0A33}"/>
              </a:ext>
            </a:extLst>
          </p:cNvPr>
          <p:cNvSpPr>
            <a:spLocks noGrp="1"/>
          </p:cNvSpPr>
          <p:nvPr>
            <p:ph type="title"/>
          </p:nvPr>
        </p:nvSpPr>
        <p:spPr>
          <a:xfrm>
            <a:off x="6547104" y="2198994"/>
            <a:ext cx="5644896" cy="3542942"/>
          </a:xfrm>
        </p:spPr>
        <p:txBody>
          <a:bodyPr vert="horz" lIns="91440" tIns="45720" rIns="91440" bIns="45720" rtlCol="0" anchor="b">
            <a:noAutofit/>
          </a:bodyPr>
          <a:lstStyle/>
          <a:p>
            <a:r>
              <a:rPr lang="en-US" sz="2400" b="1" dirty="0">
                <a:solidFill>
                  <a:schemeClr val="bg1"/>
                </a:solidFill>
              </a:rPr>
              <a:t>Su promotor </a:t>
            </a:r>
            <a:r>
              <a:rPr lang="en-US" sz="2400" b="1" dirty="0" err="1">
                <a:solidFill>
                  <a:schemeClr val="bg1"/>
                </a:solidFill>
              </a:rPr>
              <a:t>puede</a:t>
            </a:r>
            <a:r>
              <a:rPr lang="en-US" sz="2400" b="1" dirty="0">
                <a:solidFill>
                  <a:schemeClr val="bg1"/>
                </a:solidFill>
              </a:rPr>
              <a:t> ponerle en contacto con estos recursos:</a:t>
            </a:r>
            <a:br>
              <a:rPr lang="en-US" sz="2400" b="1" dirty="0">
                <a:solidFill>
                  <a:schemeClr val="bg1"/>
                </a:solidFill>
              </a:rPr>
            </a:br>
            <a:br>
              <a:rPr lang="en-US" sz="2400" b="1" dirty="0">
                <a:solidFill>
                  <a:schemeClr val="bg1"/>
                </a:solidFill>
              </a:rPr>
            </a:br>
            <a:r>
              <a:rPr lang="en-US" sz="2400" b="1" dirty="0">
                <a:solidFill>
                  <a:schemeClr val="bg1"/>
                </a:solidFill>
              </a:rPr>
              <a:t>CDC – Centros para el Control y la Prevención de Enfermedades: </a:t>
            </a:r>
            <a:r>
              <a:rPr lang="en-US" sz="2400" dirty="0">
                <a:solidFill>
                  <a:schemeClr val="bg1"/>
                </a:solidFill>
              </a:rPr>
              <a:t>Cómo dejar de fumar</a:t>
            </a:r>
            <a:br>
              <a:rPr lang="en-US" sz="2400" b="1" dirty="0">
                <a:solidFill>
                  <a:schemeClr val="bg1"/>
                </a:solidFill>
              </a:rPr>
            </a:br>
            <a:br>
              <a:rPr lang="en-US" sz="2400" b="1" dirty="0">
                <a:solidFill>
                  <a:schemeClr val="bg1"/>
                </a:solidFill>
              </a:rPr>
            </a:br>
            <a:r>
              <a:rPr lang="en-US" sz="2400" b="1" dirty="0">
                <a:solidFill>
                  <a:schemeClr val="bg1"/>
                </a:solidFill>
              </a:rPr>
              <a:t>NIH – Instituto Nacional del Cáncer</a:t>
            </a:r>
            <a:br>
              <a:rPr lang="en-US" sz="2400" b="1" dirty="0">
                <a:solidFill>
                  <a:schemeClr val="bg1"/>
                </a:solidFill>
              </a:rPr>
            </a:br>
            <a:r>
              <a:rPr lang="en-US" sz="2400" dirty="0">
                <a:solidFill>
                  <a:schemeClr val="bg1"/>
                </a:solidFill>
              </a:rPr>
              <a:t>Smokefree.gov: </a:t>
            </a:r>
            <a:r>
              <a:rPr lang="en-US" sz="2400" dirty="0">
                <a:solidFill>
                  <a:schemeClr val="bg1"/>
                </a:solidFill>
                <a:hlinkClick r:id="rId6">
                  <a:extLst>
                    <a:ext uri="{A12FA001-AC4F-418D-AE19-62706E023703}">
                      <ahyp:hlinkClr xmlns:ahyp="http://schemas.microsoft.com/office/drawing/2018/hyperlinkcolor" val="tx"/>
                    </a:ext>
                  </a:extLst>
                </a:hlinkClick>
              </a:rPr>
              <a:t>Identifique sus factores desencadenantes</a:t>
            </a:r>
            <a:br>
              <a:rPr lang="en-US" sz="2400" b="1" dirty="0">
                <a:solidFill>
                  <a:schemeClr val="bg1"/>
                </a:solidFill>
              </a:rPr>
            </a:br>
            <a:br>
              <a:rPr lang="en-US" sz="2400" b="1" dirty="0">
                <a:solidFill>
                  <a:schemeClr val="bg1"/>
                </a:solidFill>
              </a:rPr>
            </a:br>
            <a:r>
              <a:rPr lang="en-US" sz="2400" b="1" dirty="0">
                <a:solidFill>
                  <a:schemeClr val="bg1"/>
                </a:solidFill>
              </a:rPr>
              <a:t>CDC – Centros para </a:t>
            </a:r>
            <a:r>
              <a:rPr lang="en-US" sz="2400" b="1" dirty="0" err="1">
                <a:solidFill>
                  <a:schemeClr val="bg1"/>
                </a:solidFill>
              </a:rPr>
              <a:t>el</a:t>
            </a:r>
            <a:r>
              <a:rPr lang="en-US" sz="2400" b="1" dirty="0">
                <a:solidFill>
                  <a:schemeClr val="bg1"/>
                </a:solidFill>
              </a:rPr>
              <a:t> Control y la </a:t>
            </a:r>
            <a:r>
              <a:rPr lang="en-US" sz="2400" b="1" dirty="0" err="1">
                <a:solidFill>
                  <a:schemeClr val="bg1"/>
                </a:solidFill>
              </a:rPr>
              <a:t>Prevención</a:t>
            </a:r>
            <a:r>
              <a:rPr lang="en-US" sz="2400" b="1" dirty="0">
                <a:solidFill>
                  <a:schemeClr val="bg1"/>
                </a:solidFill>
              </a:rPr>
              <a:t> de </a:t>
            </a:r>
            <a:r>
              <a:rPr lang="en-US" sz="2400" b="1" dirty="0" err="1">
                <a:solidFill>
                  <a:schemeClr val="bg1"/>
                </a:solidFill>
              </a:rPr>
              <a:t>Enfermedades</a:t>
            </a:r>
            <a:r>
              <a:rPr lang="en-US" sz="2400" b="1" dirty="0">
                <a:solidFill>
                  <a:schemeClr val="bg1"/>
                </a:solidFill>
              </a:rPr>
              <a:t>: </a:t>
            </a:r>
            <a:r>
              <a:rPr lang="en-US" sz="2400" dirty="0">
                <a:solidFill>
                  <a:schemeClr val="bg1"/>
                </a:solidFill>
              </a:rPr>
              <a:t> La diabetes y </a:t>
            </a:r>
            <a:r>
              <a:rPr lang="en-US" sz="2400" dirty="0" err="1">
                <a:solidFill>
                  <a:schemeClr val="bg1"/>
                </a:solidFill>
              </a:rPr>
              <a:t>fumar</a:t>
            </a:r>
            <a:endParaRPr lang="es-MX" sz="2400" dirty="0">
              <a:solidFill>
                <a:schemeClr val="bg1"/>
              </a:solidFill>
            </a:endParaRPr>
          </a:p>
        </p:txBody>
      </p:sp>
      <p:pic>
        <p:nvPicPr>
          <p:cNvPr id="5" name="Picture 4" descr="Group of people hugging">
            <a:extLst>
              <a:ext uri="{FF2B5EF4-FFF2-40B4-BE49-F238E27FC236}">
                <a16:creationId xmlns:a16="http://schemas.microsoft.com/office/drawing/2014/main" id="{20617D34-2B5A-E078-7651-E1F2CF0C38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66323" y="3934157"/>
            <a:ext cx="4225266" cy="2814917"/>
          </a:xfrm>
          <a:prstGeom prst="rect">
            <a:avLst/>
          </a:prstGeom>
        </p:spPr>
      </p:pic>
      <p:cxnSp>
        <p:nvCxnSpPr>
          <p:cNvPr id="6" name="Straight Connector 5">
            <a:extLst>
              <a:ext uri="{FF2B5EF4-FFF2-40B4-BE49-F238E27FC236}">
                <a16:creationId xmlns:a16="http://schemas.microsoft.com/office/drawing/2014/main" id="{7E8CD71F-193E-2E57-7242-2A53C5C9DD48}"/>
              </a:ext>
              <a:ext uri="{C183D7F6-B498-43B3-948B-1728B52AA6E4}">
                <adec:decorative xmlns:adec="http://schemas.microsoft.com/office/drawing/2017/decorative" val="1"/>
              </a:ext>
            </a:extLst>
          </p:cNvPr>
          <p:cNvCxnSpPr>
            <a:cxnSpLocks/>
          </p:cNvCxnSpPr>
          <p:nvPr/>
        </p:nvCxnSpPr>
        <p:spPr bwMode="gray">
          <a:xfrm>
            <a:off x="7060643" y="5792802"/>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7" name="Text Placeholder 5">
            <a:extLst>
              <a:ext uri="{FF2B5EF4-FFF2-40B4-BE49-F238E27FC236}">
                <a16:creationId xmlns:a16="http://schemas.microsoft.com/office/drawing/2014/main" id="{9B144976-D90B-4A65-1EB7-3BF5CC6CE246}"/>
              </a:ext>
            </a:extLst>
          </p:cNvPr>
          <p:cNvSpPr txBox="1">
            <a:spLocks/>
          </p:cNvSpPr>
          <p:nvPr/>
        </p:nvSpPr>
        <p:spPr bwMode="gray">
          <a:xfrm>
            <a:off x="6428232" y="5930853"/>
            <a:ext cx="5882640" cy="116882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chemeClr val="bg1"/>
                </a:solidFill>
              </a:rPr>
              <a:t>¡Su Promotor puede ayudarle a CONECTARSE con estos recursos!</a:t>
            </a:r>
            <a:br>
              <a:rPr lang="en-US" dirty="0">
                <a:solidFill>
                  <a:schemeClr val="bg1"/>
                </a:solidFill>
              </a:rPr>
            </a:br>
            <a:endParaRPr lang="en-US" dirty="0">
              <a:solidFill>
                <a:schemeClr val="bg1"/>
              </a:solidFill>
            </a:endParaRPr>
          </a:p>
        </p:txBody>
      </p:sp>
      <p:pic>
        <p:nvPicPr>
          <p:cNvPr id="8" name="Video 11 Español Slide 12">
            <a:hlinkClick r:id="" action="ppaction://media"/>
            <a:extLst>
              <a:ext uri="{FF2B5EF4-FFF2-40B4-BE49-F238E27FC236}">
                <a16:creationId xmlns:a16="http://schemas.microsoft.com/office/drawing/2014/main" id="{9B8BE22D-5197-DC97-2A76-481ACC12395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9600" y="0"/>
            <a:ext cx="609600" cy="609600"/>
          </a:xfrm>
          <a:prstGeom prst="rect">
            <a:avLst/>
          </a:prstGeom>
        </p:spPr>
      </p:pic>
    </p:spTree>
    <p:extLst>
      <p:ext uri="{BB962C8B-B14F-4D97-AF65-F5344CB8AC3E}">
        <p14:creationId xmlns:p14="http://schemas.microsoft.com/office/powerpoint/2010/main" val="539924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825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8"/>
                </p:tgtEl>
              </p:cMediaNode>
            </p:audio>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normAutofit/>
          </a:bodyPr>
          <a:lstStyle/>
          <a:p>
            <a:pPr algn="ctr"/>
            <a:r>
              <a:rPr lang="es-MX" sz="2500" b="1" dirty="0">
                <a:latin typeface="Tahoma" panose="020B0604030504040204" pitchFamily="34" charset="0"/>
                <a:ea typeface="Tahoma" panose="020B0604030504040204" pitchFamily="34" charset="0"/>
                <a:cs typeface="Tahoma" panose="020B0604030504040204" pitchFamily="34" charset="0"/>
              </a:rPr>
              <a:t>Referencias</a:t>
            </a:r>
          </a:p>
        </p:txBody>
      </p:sp>
      <p:sp>
        <p:nvSpPr>
          <p:cNvPr id="3" name="Slide Number Placeholder 2"/>
          <p:cNvSpPr>
            <a:spLocks noGrp="1"/>
          </p:cNvSpPr>
          <p:nvPr>
            <p:ph type="sldNum" sz="quarter" idx="11"/>
          </p:nvPr>
        </p:nvSpPr>
        <p:spPr/>
        <p:txBody>
          <a:bodyPr/>
          <a:lstStyle/>
          <a:p>
            <a:fld id="{4B73C415-D670-4716-A5EC-CC4D52CA2BAC}" type="slidenum">
              <a:rPr lang="en-US" sz="1500" smtClean="0">
                <a:solidFill>
                  <a:prstClr val="black"/>
                </a:solidFill>
                <a:latin typeface="Tahoma" panose="020B0604030504040204" pitchFamily="34" charset="0"/>
                <a:ea typeface="Tahoma" panose="020B0604030504040204" pitchFamily="34" charset="0"/>
                <a:cs typeface="Tahoma" panose="020B0604030504040204" pitchFamily="34" charset="0"/>
              </a:rPr>
              <a:t>13</a:t>
            </a:fld>
            <a:endParaRPr lang="en-US" sz="15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0" y="6511637"/>
            <a:ext cx="12192001" cy="34636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a:off x="609600" y="1417320"/>
            <a:ext cx="11070566" cy="4524315"/>
          </a:xfrm>
          <a:prstGeom prst="rect">
            <a:avLst/>
          </a:prstGeom>
          <a:noFill/>
        </p:spPr>
        <p:txBody>
          <a:bodyPr wrap="square" rtlCol="0">
            <a:spAutoFit/>
          </a:bodyPr>
          <a:lstStyle/>
          <a:p>
            <a:pPr marL="285750" indent="-285750">
              <a:buFont typeface="Arial" panose="020B0604020202020204" pitchFamily="34" charset="0"/>
              <a:buChar char="•"/>
            </a:pPr>
            <a:endParaRPr lang="en-US" sz="1600" dirty="0">
              <a:solidFill>
                <a:prstClr val="black"/>
              </a:solidFill>
            </a:endParaRPr>
          </a:p>
          <a:p>
            <a:pPr marL="285750" indent="-285750">
              <a:buFont typeface="Arial" panose="020B0604020202020204" pitchFamily="34" charset="0"/>
              <a:buChar char="•"/>
            </a:pPr>
            <a:r>
              <a:rPr lang="en-US" sz="1600" dirty="0"/>
              <a:t>smokefree.gov. «Inicio». </a:t>
            </a:r>
            <a:r>
              <a:rPr lang="en-US" sz="1600" i="1" dirty="0"/>
              <a:t>Smokefree.gov</a:t>
            </a:r>
            <a:r>
              <a:rPr lang="en-US" sz="1600" dirty="0"/>
              <a:t>, smokefree.gov/.</a:t>
            </a:r>
          </a:p>
          <a:p>
            <a:endParaRPr lang="en-US" sz="1600" dirty="0">
              <a:solidFill>
                <a:prstClr val="black"/>
              </a:solidFill>
            </a:endParaRPr>
          </a:p>
          <a:p>
            <a:pPr marL="285750" indent="-285750">
              <a:buFont typeface="Arial" panose="020B0604020202020204" pitchFamily="34" charset="0"/>
              <a:buChar char="•"/>
            </a:pPr>
            <a:r>
              <a:rPr lang="en-US" sz="1600" dirty="0"/>
              <a:t>Park, Alice. «Por qué fumar es especialmente perjudicial si se padece diabetes | TIME.com». </a:t>
            </a:r>
            <a:r>
              <a:rPr lang="en-US" sz="1600" i="1" dirty="0"/>
              <a:t>TIME.com</a:t>
            </a:r>
            <a:r>
              <a:rPr lang="en-US" sz="1600" dirty="0"/>
              <a:t>, 2026, healthland.time.com/2011/03/27/why-smoking-is-a-bad-idea-for-diabetics/. Consultado el 27 de marzo de 2026.</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CDC. «Cómo dejar de fumar». </a:t>
            </a:r>
            <a:r>
              <a:rPr lang="en-US" sz="1600" i="1" dirty="0"/>
              <a:t>Centros para el Control y la Prevención de Enfermedades</a:t>
            </a:r>
            <a:r>
              <a:rPr lang="en-US" sz="1600" dirty="0"/>
              <a:t>, 2019, www.cdc.gov/tobacco/campaign/tips/quit-smoking/index.html.</a:t>
            </a:r>
            <a:endParaRPr lang="en-US" sz="1600" dirty="0">
              <a:solidFill>
                <a:prstClr val="black"/>
              </a:solidFill>
            </a:endParaRPr>
          </a:p>
          <a:p>
            <a:pPr marL="285750" indent="-285750">
              <a:buFont typeface="Arial" panose="020B0604020202020204" pitchFamily="34" charset="0"/>
              <a:buChar char="•"/>
            </a:pPr>
            <a:endParaRPr lang="en-US" sz="1600" dirty="0">
              <a:solidFill>
                <a:prstClr val="black"/>
              </a:solidFill>
            </a:endParaRPr>
          </a:p>
          <a:p>
            <a:pPr marL="285750" indent="-285750">
              <a:buFont typeface="Arial" panose="020B0604020202020204" pitchFamily="34" charset="0"/>
              <a:buChar char="•"/>
            </a:pPr>
            <a:r>
              <a:rPr lang="en-US" sz="1600" dirty="0">
                <a:solidFill>
                  <a:prstClr val="black"/>
                </a:solidFill>
              </a:rPr>
              <a:t>Publicaciones del NIAAA. (s. f.). Folletos y hojas informativas | Instituto Nacional sobre el Abuso del Alcohol y el Alcoholismo (NIAAA). Último acceso: 15 de septiembre de 2022. https://pubs.niaaa.nih.gov/publications/aa71/aa71.htm </a:t>
            </a:r>
          </a:p>
          <a:p>
            <a:pPr marL="285750" indent="-285750">
              <a:buFont typeface="Arial" panose="020B0604020202020204" pitchFamily="34" charset="0"/>
              <a:buChar char="•"/>
            </a:pPr>
            <a:endParaRPr lang="en-US" sz="1600" dirty="0">
              <a:solidFill>
                <a:prstClr val="black"/>
              </a:solidFill>
            </a:endParaRPr>
          </a:p>
          <a:p>
            <a:pPr marL="285750" indent="-285750">
              <a:buFont typeface="Arial" panose="020B0604020202020204" pitchFamily="34" charset="0"/>
              <a:buChar char="•"/>
            </a:pPr>
            <a:r>
              <a:rPr lang="en-US" sz="1600" dirty="0">
                <a:solidFill>
                  <a:prstClr val="black"/>
                </a:solidFill>
              </a:rPr>
              <a:t>Dependencia de la nicotina: síntomas y causas. (19 de abril de 2022). Clínica Mayo. Último acceso: 15 de septiembre de 2022. https://www.mayoclinic.org/diseases-conditions/nicotine-dependence/symptoms-causes/syc-20351584 </a:t>
            </a:r>
          </a:p>
          <a:p>
            <a:pPr marL="285750" indent="-285750">
              <a:buFont typeface="Arial" panose="020B0604020202020204" pitchFamily="34" charset="0"/>
              <a:buChar char="•"/>
            </a:pPr>
            <a:endParaRPr lang="en-US" sz="1600" dirty="0">
              <a:solidFill>
                <a:prstClr val="black"/>
              </a:solidFill>
            </a:endParaRPr>
          </a:p>
          <a:p>
            <a:pPr marL="285750" indent="-285750">
              <a:buFont typeface="Arial" panose="020B0604020202020204" pitchFamily="34" charset="0"/>
              <a:buChar char="•"/>
            </a:pPr>
            <a:r>
              <a:rPr lang="en-US" sz="1600" dirty="0">
                <a:solidFill>
                  <a:prstClr val="black"/>
                </a:solidFill>
              </a:rPr>
              <a:t>Efectos sobre la salud del tabaquismo y el consumo de tabaco. (21 de julio de 2022). Centros para el Control y la Prevención de Enfermedades. Último acceso: 15 de septiembre de 2022. https://www.cdc.gov/tobacco/basic_information/health_effects/index.htm </a:t>
            </a:r>
          </a:p>
          <a:p>
            <a:pPr marL="285750" indent="-285750">
              <a:buFont typeface="Arial" panose="020B0604020202020204" pitchFamily="34" charset="0"/>
              <a:buChar char="•"/>
            </a:pPr>
            <a:endParaRPr lang="en-US" sz="1600" dirty="0">
              <a:solidFill>
                <a:prstClr val="black"/>
              </a:solidFill>
            </a:endParaRPr>
          </a:p>
        </p:txBody>
      </p:sp>
      <p:sp>
        <p:nvSpPr>
          <p:cNvPr id="2" name="Rectangle 1"/>
          <p:cNvSpPr/>
          <p:nvPr/>
        </p:nvSpPr>
        <p:spPr>
          <a:xfrm>
            <a:off x="0" y="6511637"/>
            <a:ext cx="12192000" cy="346364"/>
          </a:xfrm>
          <a:prstGeom prst="rect">
            <a:avLst/>
          </a:prstGeom>
          <a:solidFill>
            <a:schemeClr val="bg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226934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B4107-16B9-6F9C-0BAD-E738433CA272}"/>
            </a:ext>
          </a:extLst>
        </p:cNvPr>
        <p:cNvGrpSpPr/>
        <p:nvPr/>
      </p:nvGrpSpPr>
      <p:grpSpPr>
        <a:xfrm>
          <a:off x="0" y="0"/>
          <a:ext cx="0" cy="0"/>
          <a:chOff x="0" y="0"/>
          <a:chExt cx="0" cy="0"/>
        </a:xfrm>
      </p:grpSpPr>
      <p:sp>
        <p:nvSpPr>
          <p:cNvPr id="22" name="Slide Number Placeholder 2">
            <a:extLst>
              <a:ext uri="{FF2B5EF4-FFF2-40B4-BE49-F238E27FC236}">
                <a16:creationId xmlns:a16="http://schemas.microsoft.com/office/drawing/2014/main" id="{504B2FC2-35D2-B84E-5015-FD7C3CA0FBAF}"/>
              </a:ext>
            </a:extLst>
          </p:cNvPr>
          <p:cNvSpPr>
            <a:spLocks noGrp="1"/>
          </p:cNvSpPr>
          <p:nvPr>
            <p:ph type="sldNum" sz="quarter" idx="4"/>
          </p:nvPr>
        </p:nvSpPr>
        <p:spPr>
          <a:xfrm>
            <a:off x="9315450" y="6486982"/>
            <a:ext cx="2743200" cy="365125"/>
          </a:xfrm>
        </p:spPr>
        <p:txBody>
          <a:bodyPr/>
          <a:lstStyle/>
          <a:p>
            <a:pPr>
              <a:spcAft>
                <a:spcPts val="600"/>
              </a:spcAft>
            </a:pPr>
            <a:fld id="{294A09A9-5501-47C1-A89A-A340965A2BE2}" type="slidenum">
              <a:rPr lang="en-US" smtClean="0"/>
              <a:t>2</a:t>
            </a:fld>
            <a:endParaRPr lang="en-US"/>
          </a:p>
        </p:txBody>
      </p:sp>
      <p:sp>
        <p:nvSpPr>
          <p:cNvPr id="17" name="Title 16">
            <a:extLst>
              <a:ext uri="{FF2B5EF4-FFF2-40B4-BE49-F238E27FC236}">
                <a16:creationId xmlns:a16="http://schemas.microsoft.com/office/drawing/2014/main" id="{414F49A9-DE2B-B175-4E0F-EDA67F2065C7}"/>
              </a:ext>
            </a:extLst>
          </p:cNvPr>
          <p:cNvSpPr>
            <a:spLocks noGrp="1"/>
          </p:cNvSpPr>
          <p:nvPr>
            <p:ph type="title"/>
          </p:nvPr>
        </p:nvSpPr>
        <p:spPr/>
        <p:txBody>
          <a:bodyPr/>
          <a:lstStyle/>
          <a:p>
            <a:r>
              <a:rPr lang="en-US" dirty="0"/>
              <a:t> </a:t>
            </a:r>
          </a:p>
        </p:txBody>
      </p:sp>
      <p:pic>
        <p:nvPicPr>
          <p:cNvPr id="18" name="Picture 17">
            <a:extLst>
              <a:ext uri="{FF2B5EF4-FFF2-40B4-BE49-F238E27FC236}">
                <a16:creationId xmlns:a16="http://schemas.microsoft.com/office/drawing/2014/main" id="{5B0E7D02-C757-D5C8-A8D4-223772DF0A2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
          <a:stretch/>
        </p:blipFill>
        <p:spPr>
          <a:xfrm>
            <a:off x="2505456" y="493059"/>
            <a:ext cx="7552944" cy="5871882"/>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pic>
        <p:nvPicPr>
          <p:cNvPr id="2" name="Video 11 Español Slide 2">
            <a:hlinkClick r:id="" action="ppaction://media"/>
            <a:extLst>
              <a:ext uri="{FF2B5EF4-FFF2-40B4-BE49-F238E27FC236}">
                <a16:creationId xmlns:a16="http://schemas.microsoft.com/office/drawing/2014/main" id="{4A0548ED-D750-DCFC-545B-D11A28BEB1D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6125" y="0"/>
            <a:ext cx="609600" cy="609600"/>
          </a:xfrm>
          <a:prstGeom prst="rect">
            <a:avLst/>
          </a:prstGeom>
        </p:spPr>
      </p:pic>
    </p:spTree>
    <p:extLst>
      <p:ext uri="{BB962C8B-B14F-4D97-AF65-F5344CB8AC3E}">
        <p14:creationId xmlns:p14="http://schemas.microsoft.com/office/powerpoint/2010/main" val="3120459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9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0855A890-B60B-4670-9DC2-69DC05015A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3">
            <a:extLst>
              <a:ext uri="{FF2B5EF4-FFF2-40B4-BE49-F238E27FC236}">
                <a16:creationId xmlns:a16="http://schemas.microsoft.com/office/drawing/2014/main" id="{1E72DB76-9569-433B-B796-3DEC5CE3EAD1}"/>
              </a:ext>
            </a:extLst>
          </p:cNvPr>
          <p:cNvSpPr>
            <a:spLocks noGrp="1"/>
          </p:cNvSpPr>
          <p:nvPr>
            <p:ph type="title"/>
          </p:nvPr>
        </p:nvSpPr>
        <p:spPr>
          <a:xfrm>
            <a:off x="454467" y="2023110"/>
            <a:ext cx="2469624" cy="2846070"/>
          </a:xfrm>
        </p:spPr>
        <p:txBody>
          <a:bodyPr vert="horz" lIns="91440" tIns="45720" rIns="91440" bIns="45720" rtlCol="0" anchor="ctr">
            <a:normAutofit/>
          </a:bodyPr>
          <a:lstStyle/>
          <a:p>
            <a:r>
              <a:rPr lang="en-US" sz="3700" b="1"/>
              <a:t>Factores de riesgo</a:t>
            </a:r>
          </a:p>
        </p:txBody>
      </p:sp>
      <p:sp>
        <p:nvSpPr>
          <p:cNvPr id="34" name="Rectangle 33">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22480"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042549"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283"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an in checkered shirt">
            <a:extLst>
              <a:ext uri="{FF2B5EF4-FFF2-40B4-BE49-F238E27FC236}">
                <a16:creationId xmlns:a16="http://schemas.microsoft.com/office/drawing/2014/main" id="{77EBCC4E-D143-BD78-8040-721E53A157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54251" y="909352"/>
            <a:ext cx="3703320" cy="2471966"/>
          </a:xfrm>
          <a:prstGeom prst="rect">
            <a:avLst/>
          </a:prstGeom>
        </p:spPr>
      </p:pic>
      <p:pic>
        <p:nvPicPr>
          <p:cNvPr id="7" name="Picture 6" descr="Person on balcony">
            <a:extLst>
              <a:ext uri="{FF2B5EF4-FFF2-40B4-BE49-F238E27FC236}">
                <a16:creationId xmlns:a16="http://schemas.microsoft.com/office/drawing/2014/main" id="{E62F84C3-9D6A-EFC2-CF2E-DF314E014C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27572" y="909352"/>
            <a:ext cx="3703320" cy="2471966"/>
          </a:xfrm>
          <a:prstGeom prst="rect">
            <a:avLst/>
          </a:prstGeom>
        </p:spPr>
      </p:pic>
      <p:pic>
        <p:nvPicPr>
          <p:cNvPr id="3" name="Picture 2" descr="Female teenager standing in forest">
            <a:extLst>
              <a:ext uri="{FF2B5EF4-FFF2-40B4-BE49-F238E27FC236}">
                <a16:creationId xmlns:a16="http://schemas.microsoft.com/office/drawing/2014/main" id="{1776C3D9-5859-F042-3698-812E79BCF7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54251" y="3590863"/>
            <a:ext cx="3703320" cy="2471966"/>
          </a:xfrm>
          <a:prstGeom prst="rect">
            <a:avLst/>
          </a:prstGeom>
        </p:spPr>
      </p:pic>
      <p:pic>
        <p:nvPicPr>
          <p:cNvPr id="18" name="Picture 17" descr="Row of glasses of beer">
            <a:extLst>
              <a:ext uri="{FF2B5EF4-FFF2-40B4-BE49-F238E27FC236}">
                <a16:creationId xmlns:a16="http://schemas.microsoft.com/office/drawing/2014/main" id="{9AB4081B-BCBC-56CF-3F73-9AD9C761DD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32998" y="3595491"/>
            <a:ext cx="3703320" cy="2462707"/>
          </a:xfrm>
          <a:prstGeom prst="rect">
            <a:avLst/>
          </a:prstGeom>
        </p:spPr>
      </p:pic>
      <p:pic>
        <p:nvPicPr>
          <p:cNvPr id="2" name="Video 11 Español Slide 3">
            <a:hlinkClick r:id="" action="ppaction://media"/>
            <a:extLst>
              <a:ext uri="{FF2B5EF4-FFF2-40B4-BE49-F238E27FC236}">
                <a16:creationId xmlns:a16="http://schemas.microsoft.com/office/drawing/2014/main" id="{99730E16-047A-514C-06E7-AB98A055F93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09601" y="54708"/>
            <a:ext cx="609601" cy="609600"/>
          </a:xfrm>
          <a:prstGeom prst="rect">
            <a:avLst/>
          </a:prstGeom>
        </p:spPr>
      </p:pic>
    </p:spTree>
    <p:extLst>
      <p:ext uri="{BB962C8B-B14F-4D97-AF65-F5344CB8AC3E}">
        <p14:creationId xmlns:p14="http://schemas.microsoft.com/office/powerpoint/2010/main" val="1628970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393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indoor&#10;&#10;Description automatically generated">
            <a:extLst>
              <a:ext uri="{FF2B5EF4-FFF2-40B4-BE49-F238E27FC236}">
                <a16:creationId xmlns:a16="http://schemas.microsoft.com/office/drawing/2014/main" id="{E99FEF16-F49B-F2CB-44FE-69B66CD2F582}"/>
              </a:ext>
            </a:extLst>
          </p:cNvPr>
          <p:cNvPicPr>
            <a:picLocks noChangeAspect="1"/>
          </p:cNvPicPr>
          <p:nvPr/>
        </p:nvPicPr>
        <p:blipFill rotWithShape="1">
          <a:blip r:embed="rId5">
            <a:extLst>
              <a:ext uri="{28A0092B-C50C-407E-A947-70E740481C1C}">
                <a14:useLocalDpi xmlns:a14="http://schemas.microsoft.com/office/drawing/2010/main" val="0"/>
              </a:ext>
            </a:extLst>
          </a:blip>
          <a:srcRect r="5882" b="-1"/>
          <a:stretch>
            <a:fillRect/>
          </a:stretch>
        </p:blipFill>
        <p:spPr>
          <a:xfrm>
            <a:off x="1" y="10"/>
            <a:ext cx="9669642" cy="6857990"/>
          </a:xfrm>
          <a:prstGeom prst="rect">
            <a:avLst/>
          </a:prstGeom>
        </p:spPr>
      </p:pic>
      <p:sp>
        <p:nvSpPr>
          <p:cNvPr id="15" name="Rectangle 14">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8AD439A9-1920-49BD-B6DA-EAC6329ACBAE}"/>
              </a:ext>
            </a:extLst>
          </p:cNvPr>
          <p:cNvSpPr>
            <a:spLocks noGrp="1"/>
          </p:cNvSpPr>
          <p:nvPr>
            <p:ph type="title"/>
          </p:nvPr>
        </p:nvSpPr>
        <p:spPr>
          <a:xfrm>
            <a:off x="7935402" y="743447"/>
            <a:ext cx="3445765" cy="3692028"/>
          </a:xfrm>
          <a:prstGeom prst="ellipse">
            <a:avLst/>
          </a:prstGeom>
          <a:noFill/>
        </p:spPr>
        <p:txBody>
          <a:bodyPr vert="horz" lIns="91440" tIns="45720" rIns="91440" bIns="45720" rtlCol="0" anchor="b">
            <a:normAutofit/>
          </a:bodyPr>
          <a:lstStyle/>
          <a:p>
            <a:r>
              <a:rPr lang="en-US"/>
              <a:t>¿Qué contiene un cigarrillo?</a:t>
            </a:r>
          </a:p>
        </p:txBody>
      </p:sp>
      <p:sp>
        <p:nvSpPr>
          <p:cNvPr id="4" name="TextBox 3">
            <a:extLst>
              <a:ext uri="{FF2B5EF4-FFF2-40B4-BE49-F238E27FC236}">
                <a16:creationId xmlns:a16="http://schemas.microsoft.com/office/drawing/2014/main" id="{8369C461-A0B5-FFA6-855E-D94BD47B8AD7}"/>
              </a:ext>
            </a:extLst>
          </p:cNvPr>
          <p:cNvSpPr txBox="1"/>
          <p:nvPr/>
        </p:nvSpPr>
        <p:spPr>
          <a:xfrm>
            <a:off x="7935403" y="4629234"/>
            <a:ext cx="3445766" cy="1485319"/>
          </a:xfrm>
          <a:prstGeom prst="rect">
            <a:avLst/>
          </a:prstGeom>
          <a:noFill/>
        </p:spPr>
        <p:txBody>
          <a:bodyPr vert="horz" lIns="91440" tIns="45720" rIns="91440" bIns="45720" rtlCol="0">
            <a:normAutofit/>
          </a:bodyPr>
          <a:lstStyle/>
          <a:p>
            <a:pPr>
              <a:lnSpc>
                <a:spcPct val="90000"/>
              </a:lnSpc>
              <a:spcBef>
                <a:spcPts val="1000"/>
              </a:spcBef>
            </a:pPr>
            <a:r>
              <a:rPr lang="en-US" sz="2400" b="1"/>
              <a:t>¿Qué contienen los cigarrillos?</a:t>
            </a:r>
          </a:p>
        </p:txBody>
      </p:sp>
      <p:pic>
        <p:nvPicPr>
          <p:cNvPr id="2" name="Video 11 Español Slide 4">
            <a:hlinkClick r:id="" action="ppaction://media"/>
            <a:extLst>
              <a:ext uri="{FF2B5EF4-FFF2-40B4-BE49-F238E27FC236}">
                <a16:creationId xmlns:a16="http://schemas.microsoft.com/office/drawing/2014/main" id="{9F73188A-65D9-F5BE-7A7C-2DA6C8605A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6925" y="592138"/>
            <a:ext cx="609600" cy="609600"/>
          </a:xfrm>
          <a:prstGeom prst="rect">
            <a:avLst/>
          </a:prstGeom>
        </p:spPr>
      </p:pic>
    </p:spTree>
    <p:extLst>
      <p:ext uri="{BB962C8B-B14F-4D97-AF65-F5344CB8AC3E}">
        <p14:creationId xmlns:p14="http://schemas.microsoft.com/office/powerpoint/2010/main" val="316969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4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60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CD18D454-C7A4-4A22-9FBE-44CE1AD795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66850" y="0"/>
            <a:ext cx="11428728" cy="8286750"/>
          </a:xfrm>
          <a:prstGeom prst="rect">
            <a:avLst/>
          </a:prstGeom>
        </p:spPr>
      </p:pic>
      <p:sp>
        <p:nvSpPr>
          <p:cNvPr id="3" name="Rectangle 2">
            <a:extLst>
              <a:ext uri="{FF2B5EF4-FFF2-40B4-BE49-F238E27FC236}">
                <a16:creationId xmlns:a16="http://schemas.microsoft.com/office/drawing/2014/main" id="{75489A4F-F61C-D99E-8CA9-9449C57DD4DE}"/>
              </a:ext>
            </a:extLst>
          </p:cNvPr>
          <p:cNvSpPr/>
          <p:nvPr/>
        </p:nvSpPr>
        <p:spPr>
          <a:xfrm>
            <a:off x="0" y="0"/>
            <a:ext cx="3433948" cy="6858000"/>
          </a:xfrm>
          <a:prstGeom prst="rect">
            <a:avLst/>
          </a:prstGeom>
          <a:solidFill>
            <a:schemeClr val="bg1"/>
          </a:solidFill>
          <a:ln>
            <a:solidFill>
              <a:schemeClr val="bg1"/>
            </a:solid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6722BCB7-BAE9-4E64-B3AA-E3AB9831B0EF}"/>
              </a:ext>
            </a:extLst>
          </p:cNvPr>
          <p:cNvSpPr>
            <a:spLocks noGrp="1"/>
          </p:cNvSpPr>
          <p:nvPr>
            <p:ph type="title"/>
          </p:nvPr>
        </p:nvSpPr>
        <p:spPr>
          <a:xfrm>
            <a:off x="53439" y="647349"/>
            <a:ext cx="3380509" cy="5100307"/>
          </a:xfrm>
        </p:spPr>
        <p:txBody>
          <a:bodyPr vert="horz" lIns="91440" tIns="45720" rIns="91440" bIns="45720" rtlCol="0" anchor="b">
            <a:normAutofit fontScale="90000"/>
          </a:bodyPr>
          <a:lstStyle/>
          <a:p>
            <a:pPr algn="ctr"/>
            <a:r>
              <a:rPr lang="es-MX" sz="5000" kern="1200" dirty="0">
                <a:solidFill>
                  <a:schemeClr val="accent1">
                    <a:lumMod val="60000"/>
                    <a:lumOff val="40000"/>
                  </a:schemeClr>
                </a:solidFill>
                <a:latin typeface="+mj-lt"/>
                <a:ea typeface="+mj-ea"/>
                <a:cs typeface="+mj-cs"/>
              </a:rPr>
              <a:t>El consumo de tabaco puede provocar cáncer en TODO el cuerpo</a:t>
            </a:r>
            <a:br>
              <a:rPr lang="es-MX" sz="5000" kern="1200" dirty="0">
                <a:solidFill>
                  <a:schemeClr val="accent1">
                    <a:lumMod val="60000"/>
                    <a:lumOff val="40000"/>
                  </a:schemeClr>
                </a:solidFill>
                <a:latin typeface="+mj-lt"/>
                <a:ea typeface="+mj-ea"/>
                <a:cs typeface="+mj-cs"/>
              </a:rPr>
            </a:br>
            <a:endParaRPr lang="es-MX" sz="5000" kern="1200" dirty="0">
              <a:solidFill>
                <a:schemeClr val="accent1">
                  <a:lumMod val="60000"/>
                  <a:lumOff val="40000"/>
                </a:schemeClr>
              </a:solidFill>
              <a:latin typeface="+mj-lt"/>
              <a:ea typeface="+mj-ea"/>
              <a:cs typeface="+mj-cs"/>
            </a:endParaRPr>
          </a:p>
        </p:txBody>
      </p:sp>
      <p:sp>
        <p:nvSpPr>
          <p:cNvPr id="4" name="Rectangle 3">
            <a:extLst>
              <a:ext uri="{FF2B5EF4-FFF2-40B4-BE49-F238E27FC236}">
                <a16:creationId xmlns:a16="http://schemas.microsoft.com/office/drawing/2014/main" id="{9D5A901C-C61E-AD78-EB0A-A47EACAA2672}"/>
              </a:ext>
            </a:extLst>
          </p:cNvPr>
          <p:cNvSpPr/>
          <p:nvPr/>
        </p:nvSpPr>
        <p:spPr>
          <a:xfrm>
            <a:off x="6447789" y="647349"/>
            <a:ext cx="5243468" cy="5622822"/>
          </a:xfrm>
          <a:prstGeom prst="rect">
            <a:avLst/>
          </a:prstGeom>
          <a:solidFill>
            <a:schemeClr val="bg1"/>
          </a:solidFill>
          <a:ln>
            <a:solidFill>
              <a:schemeClr val="bg1"/>
            </a:solid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pic>
        <p:nvPicPr>
          <p:cNvPr id="5" name="Picture 4" descr="A picture containing light&#10;&#10;Description automatically generated">
            <a:extLst>
              <a:ext uri="{FF2B5EF4-FFF2-40B4-BE49-F238E27FC236}">
                <a16:creationId xmlns:a16="http://schemas.microsoft.com/office/drawing/2014/main" id="{8873891C-D4F1-4A26-AFD9-1BDE4B0832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47789" y="647349"/>
            <a:ext cx="5347112" cy="5622822"/>
          </a:xfrm>
          <a:prstGeom prst="rect">
            <a:avLst/>
          </a:prstGeom>
        </p:spPr>
      </p:pic>
      <p:pic>
        <p:nvPicPr>
          <p:cNvPr id="6" name="Video 11 Español Slide 5">
            <a:hlinkClick r:id="" action="ppaction://media"/>
            <a:extLst>
              <a:ext uri="{FF2B5EF4-FFF2-40B4-BE49-F238E27FC236}">
                <a16:creationId xmlns:a16="http://schemas.microsoft.com/office/drawing/2014/main" id="{FEAC9B14-97FD-EF13-5221-A3D18C7F69B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36663" y="482600"/>
            <a:ext cx="609600" cy="609600"/>
          </a:xfrm>
          <a:prstGeom prst="rect">
            <a:avLst/>
          </a:prstGeom>
        </p:spPr>
      </p:pic>
    </p:spTree>
    <p:extLst>
      <p:ext uri="{BB962C8B-B14F-4D97-AF65-F5344CB8AC3E}">
        <p14:creationId xmlns:p14="http://schemas.microsoft.com/office/powerpoint/2010/main" val="1243449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34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iagram&#10;&#10;Description automatically generated">
            <a:extLst>
              <a:ext uri="{FF2B5EF4-FFF2-40B4-BE49-F238E27FC236}">
                <a16:creationId xmlns:a16="http://schemas.microsoft.com/office/drawing/2014/main" id="{96B0FC4A-E209-4669-B96B-FF43A52BDC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3897" y="0"/>
            <a:ext cx="8645235" cy="6835139"/>
          </a:xfrm>
          <a:prstGeom prst="rect">
            <a:avLst/>
          </a:prstGeom>
        </p:spPr>
      </p:pic>
      <p:sp>
        <p:nvSpPr>
          <p:cNvPr id="4" name="Title 3">
            <a:extLst>
              <a:ext uri="{FF2B5EF4-FFF2-40B4-BE49-F238E27FC236}">
                <a16:creationId xmlns:a16="http://schemas.microsoft.com/office/drawing/2014/main" id="{666F43C0-7AF6-F64E-28E1-5701F06D0F6A}"/>
              </a:ext>
            </a:extLst>
          </p:cNvPr>
          <p:cNvSpPr>
            <a:spLocks noGrp="1"/>
          </p:cNvSpPr>
          <p:nvPr>
            <p:ph type="title"/>
          </p:nvPr>
        </p:nvSpPr>
        <p:spPr/>
        <p:txBody>
          <a:bodyPr/>
          <a:lstStyle/>
          <a:p>
            <a:r>
              <a:rPr lang="en-US" dirty="0"/>
              <a:t> </a:t>
            </a:r>
          </a:p>
        </p:txBody>
      </p:sp>
      <p:sp>
        <p:nvSpPr>
          <p:cNvPr id="2" name="Rectangle 1">
            <a:extLst>
              <a:ext uri="{FF2B5EF4-FFF2-40B4-BE49-F238E27FC236}">
                <a16:creationId xmlns:a16="http://schemas.microsoft.com/office/drawing/2014/main" id="{1DF38B4E-521A-B62E-5671-B1EBE10DBFCC}"/>
              </a:ext>
            </a:extLst>
          </p:cNvPr>
          <p:cNvSpPr/>
          <p:nvPr/>
        </p:nvSpPr>
        <p:spPr>
          <a:xfrm>
            <a:off x="2042161" y="2987365"/>
            <a:ext cx="2595154" cy="80554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F96D55B-5C7A-46E0-B590-76DA2CFA95B9}"/>
              </a:ext>
            </a:extLst>
          </p:cNvPr>
          <p:cNvSpPr/>
          <p:nvPr/>
        </p:nvSpPr>
        <p:spPr>
          <a:xfrm>
            <a:off x="6784849" y="3014797"/>
            <a:ext cx="2595154" cy="80554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2B11F41-E553-47A6-8CF6-85A51E974155}"/>
              </a:ext>
            </a:extLst>
          </p:cNvPr>
          <p:cNvSpPr txBox="1"/>
          <p:nvPr/>
        </p:nvSpPr>
        <p:spPr>
          <a:xfrm>
            <a:off x="2042162" y="3125180"/>
            <a:ext cx="2595153" cy="584775"/>
          </a:xfrm>
          <a:prstGeom prst="rect">
            <a:avLst/>
          </a:prstGeom>
          <a:noFill/>
        </p:spPr>
        <p:txBody>
          <a:bodyPr wrap="square" rtlCol="0">
            <a:spAutoFit/>
          </a:bodyPr>
          <a:lstStyle/>
          <a:p>
            <a:r>
              <a:rPr lang="en-US" sz="3200" dirty="0" err="1"/>
              <a:t>Pulmón</a:t>
            </a:r>
            <a:r>
              <a:rPr lang="en-US" sz="3200" dirty="0"/>
              <a:t> Sano</a:t>
            </a:r>
          </a:p>
        </p:txBody>
      </p:sp>
      <p:sp>
        <p:nvSpPr>
          <p:cNvPr id="7" name="TextBox 6">
            <a:extLst>
              <a:ext uri="{FF2B5EF4-FFF2-40B4-BE49-F238E27FC236}">
                <a16:creationId xmlns:a16="http://schemas.microsoft.com/office/drawing/2014/main" id="{4E23D7F0-E866-16C5-7408-E7486269238B}"/>
              </a:ext>
            </a:extLst>
          </p:cNvPr>
          <p:cNvSpPr txBox="1"/>
          <p:nvPr/>
        </p:nvSpPr>
        <p:spPr>
          <a:xfrm>
            <a:off x="7184414" y="2951946"/>
            <a:ext cx="2595153" cy="954107"/>
          </a:xfrm>
          <a:prstGeom prst="rect">
            <a:avLst/>
          </a:prstGeom>
          <a:noFill/>
        </p:spPr>
        <p:txBody>
          <a:bodyPr wrap="square" rtlCol="0">
            <a:spAutoFit/>
          </a:bodyPr>
          <a:lstStyle/>
          <a:p>
            <a:r>
              <a:rPr lang="en-US" sz="2800" dirty="0" err="1"/>
              <a:t>Pulmón</a:t>
            </a:r>
            <a:r>
              <a:rPr lang="en-US" sz="2800" dirty="0"/>
              <a:t> de </a:t>
            </a:r>
            <a:r>
              <a:rPr lang="en-US" sz="2800" dirty="0" err="1"/>
              <a:t>Fumador</a:t>
            </a:r>
            <a:endParaRPr lang="en-US" sz="2800" dirty="0"/>
          </a:p>
        </p:txBody>
      </p:sp>
      <p:pic>
        <p:nvPicPr>
          <p:cNvPr id="8" name="Video 11 Español Slide 6">
            <a:hlinkClick r:id="" action="ppaction://media"/>
            <a:extLst>
              <a:ext uri="{FF2B5EF4-FFF2-40B4-BE49-F238E27FC236}">
                <a16:creationId xmlns:a16="http://schemas.microsoft.com/office/drawing/2014/main" id="{F0249FF0-8888-7AC0-DB55-B19898DD14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7125" y="757238"/>
            <a:ext cx="609600" cy="609600"/>
          </a:xfrm>
          <a:prstGeom prst="rect">
            <a:avLst/>
          </a:prstGeom>
        </p:spPr>
      </p:pic>
    </p:spTree>
    <p:extLst>
      <p:ext uri="{BB962C8B-B14F-4D97-AF65-F5344CB8AC3E}">
        <p14:creationId xmlns:p14="http://schemas.microsoft.com/office/powerpoint/2010/main" val="586477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0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ext&#10;&#10;Description automatically generated">
            <a:extLst>
              <a:ext uri="{FF2B5EF4-FFF2-40B4-BE49-F238E27FC236}">
                <a16:creationId xmlns:a16="http://schemas.microsoft.com/office/drawing/2014/main" id="{F0746D22-0693-1E83-14FC-464D8E2019E3}"/>
              </a:ext>
            </a:extLst>
          </p:cNvPr>
          <p:cNvPicPr>
            <a:picLocks noChangeAspect="1"/>
          </p:cNvPicPr>
          <p:nvPr/>
        </p:nvPicPr>
        <p:blipFill>
          <a:blip r:embed="rId5" cstate="screen">
            <a:extLst>
              <a:ext uri="{28A0092B-C50C-407E-A947-70E740481C1C}">
                <a14:useLocalDpi xmlns:a14="http://schemas.microsoft.com/office/drawing/2010/main"/>
              </a:ext>
            </a:extLst>
          </a:blip>
          <a:srcRect t="11225" r="4" b="14925"/>
          <a:stretch>
            <a:fillRect/>
          </a:stretch>
        </p:blipFill>
        <p:spPr>
          <a:xfrm>
            <a:off x="433060" y="2246704"/>
            <a:ext cx="4416225" cy="2364591"/>
          </a:xfrm>
          <a:prstGeom prst="rect">
            <a:avLst/>
          </a:prstGeom>
          <a:noFill/>
        </p:spPr>
      </p:pic>
      <p:sp>
        <p:nvSpPr>
          <p:cNvPr id="10" name="Title 1">
            <a:extLst>
              <a:ext uri="{FF2B5EF4-FFF2-40B4-BE49-F238E27FC236}">
                <a16:creationId xmlns:a16="http://schemas.microsoft.com/office/drawing/2014/main" id="{48625FC3-A8C9-4D3E-940D-77D26CFD8716}"/>
              </a:ext>
            </a:extLst>
          </p:cNvPr>
          <p:cNvSpPr>
            <a:spLocks noGrp="1"/>
          </p:cNvSpPr>
          <p:nvPr>
            <p:ph type="title"/>
          </p:nvPr>
        </p:nvSpPr>
        <p:spPr>
          <a:xfrm>
            <a:off x="5658104" y="4204533"/>
            <a:ext cx="5749483" cy="1119943"/>
          </a:xfrm>
        </p:spPr>
        <p:txBody>
          <a:bodyPr vert="horz" lIns="91440" tIns="45720" rIns="91440" bIns="45720" rtlCol="0" anchor="b">
            <a:normAutofit fontScale="90000"/>
          </a:bodyPr>
          <a:lstStyle/>
          <a:p>
            <a:pPr marL="0" marR="0" algn="ctr">
              <a:spcAft>
                <a:spcPts val="800"/>
              </a:spcAft>
            </a:pPr>
            <a:r>
              <a:rPr lang="es-MX" sz="3100" dirty="0"/>
              <a:t>¿Por qué es tan perjudicial fumar si se padece diabetes o se corre el riesgo de padecerla?</a:t>
            </a:r>
          </a:p>
        </p:txBody>
      </p:sp>
      <p:pic>
        <p:nvPicPr>
          <p:cNvPr id="5" name="Picture 4" descr="Artificial Leg">
            <a:extLst>
              <a:ext uri="{FF2B5EF4-FFF2-40B4-BE49-F238E27FC236}">
                <a16:creationId xmlns:a16="http://schemas.microsoft.com/office/drawing/2014/main" id="{42651630-A085-6111-1A97-BACEB5BA202C}"/>
              </a:ext>
            </a:extLst>
          </p:cNvPr>
          <p:cNvPicPr>
            <a:picLocks noChangeAspect="1"/>
          </p:cNvPicPr>
          <p:nvPr/>
        </p:nvPicPr>
        <p:blipFill>
          <a:blip r:embed="rId6">
            <a:extLst>
              <a:ext uri="{28A0092B-C50C-407E-A947-70E740481C1C}">
                <a14:useLocalDpi xmlns:a14="http://schemas.microsoft.com/office/drawing/2010/main" val="0"/>
              </a:ext>
            </a:extLst>
          </a:blip>
          <a:srcRect t="29" r="-2" b="13108"/>
          <a:stretch>
            <a:fillRect/>
          </a:stretch>
        </p:blipFill>
        <p:spPr>
          <a:xfrm rot="10800000">
            <a:off x="5353050" y="1"/>
            <a:ext cx="6406951" cy="3714747"/>
          </a:xfrm>
          <a:prstGeom prst="rect">
            <a:avLst/>
          </a:prstGeom>
          <a:noFill/>
          <a:ln>
            <a:noFill/>
          </a:ln>
        </p:spPr>
      </p:pic>
      <p:sp>
        <p:nvSpPr>
          <p:cNvPr id="18" name="Text Placeholder 4">
            <a:extLst>
              <a:ext uri="{FF2B5EF4-FFF2-40B4-BE49-F238E27FC236}">
                <a16:creationId xmlns:a16="http://schemas.microsoft.com/office/drawing/2014/main" id="{11DCBD31-AD37-77E9-9C78-34F46233A158}"/>
              </a:ext>
            </a:extLst>
          </p:cNvPr>
          <p:cNvSpPr>
            <a:spLocks noGrp="1"/>
          </p:cNvSpPr>
          <p:nvPr>
            <p:ph type="body" sz="quarter" idx="14"/>
          </p:nvPr>
        </p:nvSpPr>
        <p:spPr>
          <a:xfrm>
            <a:off x="5658442" y="5657852"/>
            <a:ext cx="5749335" cy="1119943"/>
          </a:xfrm>
        </p:spPr>
        <p:txBody>
          <a:bodyPr/>
          <a:lstStyle/>
          <a:p>
            <a:endParaRPr lang="en-US" dirty="0"/>
          </a:p>
          <a:p>
            <a:endParaRPr lang="en-US" dirty="0"/>
          </a:p>
        </p:txBody>
      </p:sp>
      <p:sp>
        <p:nvSpPr>
          <p:cNvPr id="20" name="Slide Number Placeholder 5">
            <a:extLst>
              <a:ext uri="{FF2B5EF4-FFF2-40B4-BE49-F238E27FC236}">
                <a16:creationId xmlns:a16="http://schemas.microsoft.com/office/drawing/2014/main" id="{F9114600-7C81-09A6-89D3-26B7E22D4BE6}"/>
              </a:ext>
            </a:extLst>
          </p:cNvPr>
          <p:cNvSpPr>
            <a:spLocks noGrp="1"/>
          </p:cNvSpPr>
          <p:nvPr>
            <p:ph type="sldNum" sz="quarter" idx="15"/>
          </p:nvPr>
        </p:nvSpPr>
        <p:spPr>
          <a:xfrm>
            <a:off x="641478" y="6057923"/>
            <a:ext cx="394063" cy="234000"/>
          </a:xfrm>
        </p:spPr>
        <p:txBody>
          <a:bodyPr/>
          <a:lstStyle/>
          <a:p>
            <a:pPr>
              <a:spcAft>
                <a:spcPts val="600"/>
              </a:spcAft>
              <a:defRPr/>
            </a:pPr>
            <a:fld id="{C0702699-BC25-441F-A846-210C6AB25E07}" type="slidenum">
              <a:rPr lang="en-US">
                <a:solidFill>
                  <a:srgbClr val="D4D2D0">
                    <a:shade val="50000"/>
                  </a:srgbClr>
                </a:solidFill>
              </a:rPr>
              <a:t>7</a:t>
            </a:fld>
            <a:endParaRPr lang="en-US">
              <a:solidFill>
                <a:srgbClr val="D4D2D0">
                  <a:shade val="50000"/>
                </a:srgbClr>
              </a:solidFill>
            </a:endParaRPr>
          </a:p>
        </p:txBody>
      </p:sp>
      <p:sp>
        <p:nvSpPr>
          <p:cNvPr id="22" name="Footer Placeholder 6">
            <a:extLst>
              <a:ext uri="{FF2B5EF4-FFF2-40B4-BE49-F238E27FC236}">
                <a16:creationId xmlns:a16="http://schemas.microsoft.com/office/drawing/2014/main" id="{5369CC35-C591-D588-8EBC-1F2C0C38FD0D}"/>
              </a:ext>
            </a:extLst>
          </p:cNvPr>
          <p:cNvSpPr>
            <a:spLocks noGrp="1"/>
          </p:cNvSpPr>
          <p:nvPr>
            <p:ph type="ftr" sz="quarter" idx="16"/>
          </p:nvPr>
        </p:nvSpPr>
        <p:spPr>
          <a:xfrm>
            <a:off x="431801" y="6365876"/>
            <a:ext cx="4417484" cy="411163"/>
          </a:xfrm>
        </p:spPr>
        <p:txBody>
          <a:bodyPr/>
          <a:lstStyle/>
          <a:p>
            <a:pPr>
              <a:spcAft>
                <a:spcPts val="600"/>
              </a:spcAft>
              <a:defRPr/>
            </a:pPr>
            <a:r>
              <a:rPr lang="en-US">
                <a:solidFill>
                  <a:srgbClr val="D4D2D0">
                    <a:shade val="50000"/>
                  </a:srgbClr>
                </a:solidFill>
              </a:rPr>
              <a:t>Añadir un pie de página</a:t>
            </a:r>
          </a:p>
        </p:txBody>
      </p:sp>
      <p:pic>
        <p:nvPicPr>
          <p:cNvPr id="2" name="Video 11 Español Slide 7">
            <a:hlinkClick r:id="" action="ppaction://media"/>
            <a:extLst>
              <a:ext uri="{FF2B5EF4-FFF2-40B4-BE49-F238E27FC236}">
                <a16:creationId xmlns:a16="http://schemas.microsoft.com/office/drawing/2014/main" id="{F09CA046-E504-E1BD-FB3C-8BC60F2ED06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0585" y="299276"/>
            <a:ext cx="609600" cy="609600"/>
          </a:xfrm>
          <a:prstGeom prst="rect">
            <a:avLst/>
          </a:prstGeom>
        </p:spPr>
      </p:pic>
    </p:spTree>
    <p:extLst>
      <p:ext uri="{BB962C8B-B14F-4D97-AF65-F5344CB8AC3E}">
        <p14:creationId xmlns:p14="http://schemas.microsoft.com/office/powerpoint/2010/main" val="2384693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7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12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79DDB71B-3FB2-43BE-B5E2-D2FD9F828E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23704" y="1407700"/>
            <a:ext cx="6944591" cy="4629727"/>
          </a:xfrm>
          <a:prstGeom prst="rect">
            <a:avLst/>
          </a:prstGeom>
        </p:spPr>
      </p:pic>
      <p:sp>
        <p:nvSpPr>
          <p:cNvPr id="12" name="Title 1">
            <a:extLst>
              <a:ext uri="{FF2B5EF4-FFF2-40B4-BE49-F238E27FC236}">
                <a16:creationId xmlns:a16="http://schemas.microsoft.com/office/drawing/2014/main" id="{96764567-8B2D-4DED-AC49-A802896AC2AE}"/>
              </a:ext>
            </a:extLst>
          </p:cNvPr>
          <p:cNvSpPr txBox="1">
            <a:spLocks/>
          </p:cNvSpPr>
          <p:nvPr/>
        </p:nvSpPr>
        <p:spPr>
          <a:xfrm>
            <a:off x="1321212" y="2417764"/>
            <a:ext cx="9144000" cy="2900518"/>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4000" b="1" dirty="0"/>
              <a:t>Fumar</a:t>
            </a:r>
            <a:br>
              <a:rPr lang="es-MX" sz="4000" b="1" dirty="0"/>
            </a:br>
            <a:br>
              <a:rPr lang="es-MX" sz="4000" b="1" dirty="0"/>
            </a:br>
            <a:br>
              <a:rPr lang="es-MX" sz="4000" b="1" dirty="0"/>
            </a:br>
            <a:r>
              <a:rPr lang="es-MX" sz="4000" b="1" dirty="0"/>
              <a:t>no fumar</a:t>
            </a:r>
          </a:p>
        </p:txBody>
      </p:sp>
      <p:pic>
        <p:nvPicPr>
          <p:cNvPr id="2" name="Video 11 Español Slide 8">
            <a:hlinkClick r:id="" action="ppaction://media"/>
            <a:extLst>
              <a:ext uri="{FF2B5EF4-FFF2-40B4-BE49-F238E27FC236}">
                <a16:creationId xmlns:a16="http://schemas.microsoft.com/office/drawing/2014/main" id="{F2999BC1-7AD6-9E1A-7216-703ABEBEC54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600" y="427546"/>
            <a:ext cx="609600" cy="609600"/>
          </a:xfrm>
          <a:prstGeom prst="rect">
            <a:avLst/>
          </a:prstGeom>
        </p:spPr>
      </p:pic>
    </p:spTree>
    <p:extLst>
      <p:ext uri="{BB962C8B-B14F-4D97-AF65-F5344CB8AC3E}">
        <p14:creationId xmlns:p14="http://schemas.microsoft.com/office/powerpoint/2010/main" val="28702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237F0-FB96-4EAD-B4FB-72FB646EB4DF}"/>
              </a:ext>
            </a:extLst>
          </p:cNvPr>
          <p:cNvSpPr>
            <a:spLocks noGrp="1"/>
          </p:cNvSpPr>
          <p:nvPr>
            <p:ph type="ctrTitle"/>
          </p:nvPr>
        </p:nvSpPr>
        <p:spPr>
          <a:xfrm>
            <a:off x="643468" y="1378574"/>
            <a:ext cx="6187638" cy="1407006"/>
          </a:xfrm>
        </p:spPr>
        <p:txBody>
          <a:bodyPr vert="horz" lIns="91440" tIns="45720" rIns="91440" bIns="45720" rtlCol="0">
            <a:normAutofit/>
          </a:bodyPr>
          <a:lstStyle/>
          <a:p>
            <a:pPr algn="l"/>
            <a:r>
              <a:rPr lang="es-MX" sz="4400" dirty="0"/>
              <a:t>Identifique sus factores desencadenantes</a:t>
            </a:r>
          </a:p>
        </p:txBody>
      </p:sp>
      <p:pic>
        <p:nvPicPr>
          <p:cNvPr id="8" name="Picture 7" descr="A picture containing text&#10;&#10;Description automatically generated">
            <a:extLst>
              <a:ext uri="{FF2B5EF4-FFF2-40B4-BE49-F238E27FC236}">
                <a16:creationId xmlns:a16="http://schemas.microsoft.com/office/drawing/2014/main" id="{04E566F6-8773-4E8C-9238-29E554CB42B2}"/>
              </a:ext>
            </a:extLst>
          </p:cNvPr>
          <p:cNvPicPr>
            <a:picLocks noChangeAspect="1"/>
          </p:cNvPicPr>
          <p:nvPr/>
        </p:nvPicPr>
        <p:blipFill rotWithShape="1">
          <a:blip r:embed="rId5">
            <a:extLst>
              <a:ext uri="{28A0092B-C50C-407E-A947-70E740481C1C}">
                <a14:useLocalDpi xmlns:a14="http://schemas.microsoft.com/office/drawing/2010/main" val="0"/>
              </a:ext>
            </a:extLst>
          </a:blip>
          <a:srcRect l="13083" r="28879"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5" name="Subtitle 4">
            <a:extLst>
              <a:ext uri="{FF2B5EF4-FFF2-40B4-BE49-F238E27FC236}">
                <a16:creationId xmlns:a16="http://schemas.microsoft.com/office/drawing/2014/main" id="{F94F7338-8CF8-7758-6941-FE8978D7DA97}"/>
              </a:ext>
            </a:extLst>
          </p:cNvPr>
          <p:cNvSpPr>
            <a:spLocks noGrp="1"/>
          </p:cNvSpPr>
          <p:nvPr>
            <p:ph type="subTitle" idx="1"/>
          </p:nvPr>
        </p:nvSpPr>
        <p:spPr/>
        <p:txBody>
          <a:bodyPr/>
          <a:lstStyle/>
          <a:p>
            <a:endParaRPr lang="en-US" dirty="0"/>
          </a:p>
          <a:p>
            <a:endParaRPr lang="en-US" dirty="0"/>
          </a:p>
        </p:txBody>
      </p:sp>
      <p:pic>
        <p:nvPicPr>
          <p:cNvPr id="3" name="Video 11 Español Slide 9">
            <a:hlinkClick r:id="" action="ppaction://media"/>
            <a:extLst>
              <a:ext uri="{FF2B5EF4-FFF2-40B4-BE49-F238E27FC236}">
                <a16:creationId xmlns:a16="http://schemas.microsoft.com/office/drawing/2014/main" id="{49B6BF74-0E70-5E57-C7AE-EBA2A1E673C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7388" y="463550"/>
            <a:ext cx="609600" cy="609600"/>
          </a:xfrm>
          <a:prstGeom prst="rect">
            <a:avLst/>
          </a:prstGeom>
        </p:spPr>
      </p:pic>
    </p:spTree>
    <p:extLst>
      <p:ext uri="{BB962C8B-B14F-4D97-AF65-F5344CB8AC3E}">
        <p14:creationId xmlns:p14="http://schemas.microsoft.com/office/powerpoint/2010/main" val="1206387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09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85</TotalTime>
  <Words>1994</Words>
  <Application>Microsoft Office PowerPoint</Application>
  <PresentationFormat>Widescreen</PresentationFormat>
  <Paragraphs>154</Paragraphs>
  <Slides>13</Slides>
  <Notes>13</Notes>
  <HiddenSlides>0</HiddenSlides>
  <MMClips>12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Aptos</vt:lpstr>
      <vt:lpstr>Aptos Display</vt:lpstr>
      <vt:lpstr>Arial</vt:lpstr>
      <vt:lpstr>Biome Light</vt:lpstr>
      <vt:lpstr>Tahoma</vt:lpstr>
      <vt:lpstr>Times New Roman</vt:lpstr>
      <vt:lpstr>-webkit-standard</vt:lpstr>
      <vt:lpstr>Office Theme</vt:lpstr>
      <vt:lpstr>Cómo afecta el tabaco a su salud   </vt:lpstr>
      <vt:lpstr> </vt:lpstr>
      <vt:lpstr>Factores de riesgo</vt:lpstr>
      <vt:lpstr>¿Qué contiene un cigarrillo?</vt:lpstr>
      <vt:lpstr>El consumo de tabaco puede provocar cáncer en TODO el cuerpo </vt:lpstr>
      <vt:lpstr> </vt:lpstr>
      <vt:lpstr>¿Por qué es tan perjudicial fumar si se padece diabetes o se corre el riesgo de padecerla?</vt:lpstr>
      <vt:lpstr>PowerPoint Presentation</vt:lpstr>
      <vt:lpstr>Identifique sus factores desencadenantes</vt:lpstr>
      <vt:lpstr>Síntomas de abstinencia</vt:lpstr>
      <vt:lpstr>PowerPoint Presentation</vt:lpstr>
      <vt:lpstr>Su promotor puede ponerle en contacto con estos recursos:  CDC – Centros para el Control y la Prevención de Enfermedades: Cómo dejar de fumar  NIH – Instituto Nacional del Cáncer Smokefree.gov: Identifique sus factores desencadenantes  CDC – Centros para el Control y la Prevención de Enfermedades:  La diabetes y fumar</vt:lpstr>
      <vt:lpstr>Referencias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Betty Nava</dc:creator>
  <cp:keywords>, docId:55AA0CB332942E8220149F07BB212198</cp:keywords>
  <cp:lastModifiedBy>Betty Nava</cp:lastModifiedBy>
  <cp:revision>10</cp:revision>
  <dcterms:created xsi:type="dcterms:W3CDTF">2026-03-09T21:58:42Z</dcterms:created>
  <dcterms:modified xsi:type="dcterms:W3CDTF">2026-03-27T20:27:43Z</dcterms:modified>
</cp:coreProperties>
</file>