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570" r:id="rId2"/>
    <p:sldId id="571" r:id="rId3"/>
    <p:sldId id="572" r:id="rId4"/>
    <p:sldId id="573" r:id="rId5"/>
    <p:sldId id="581" r:id="rId6"/>
    <p:sldId id="575" r:id="rId7"/>
    <p:sldId id="576" r:id="rId8"/>
    <p:sldId id="582" r:id="rId9"/>
    <p:sldId id="577" r:id="rId10"/>
    <p:sldId id="271" r:id="rId11"/>
    <p:sldId id="578" r:id="rId12"/>
    <p:sldId id="268" r:id="rId13"/>
    <p:sldId id="270" r:id="rId14"/>
    <p:sldId id="58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54729" autoAdjust="0"/>
  </p:normalViewPr>
  <p:slideViewPr>
    <p:cSldViewPr snapToGrid="0">
      <p:cViewPr varScale="1">
        <p:scale>
          <a:sx n="50" d="100"/>
          <a:sy n="50" d="100"/>
        </p:scale>
        <p:origin x="51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modSld">
      <pc:chgData name="Betty Nava" userId="06bc8f31b07af6d4" providerId="LiveId" clId="{74AED96D-6BBB-49B5-B330-2DA0585F08BE}" dt="2026-03-09T23:34:01.293" v="1" actId="1076"/>
      <pc:docMkLst>
        <pc:docMk/>
      </pc:docMkLst>
      <pc:sldChg chg="modSp mod">
        <pc:chgData name="Betty Nava" userId="06bc8f31b07af6d4" providerId="LiveId" clId="{74AED96D-6BBB-49B5-B330-2DA0585F08BE}" dt="2026-03-09T23:34:01.293" v="1" actId="1076"/>
        <pc:sldMkLst>
          <pc:docMk/>
          <pc:sldMk cId="2379711344" sldId="581"/>
        </pc:sldMkLst>
        <pc:picChg chg="mod">
          <ac:chgData name="Betty Nava" userId="06bc8f31b07af6d4" providerId="LiveId" clId="{74AED96D-6BBB-49B5-B330-2DA0585F08BE}" dt="2026-03-09T23:33:57.491" v="0" actId="1076"/>
          <ac:picMkLst>
            <pc:docMk/>
            <pc:sldMk cId="2379711344" sldId="581"/>
            <ac:picMk id="5" creationId="{D2125306-CDBF-CBAB-9746-E62C73D47311}"/>
          </ac:picMkLst>
        </pc:picChg>
        <pc:picChg chg="mod">
          <ac:chgData name="Betty Nava" userId="06bc8f31b07af6d4" providerId="LiveId" clId="{74AED96D-6BBB-49B5-B330-2DA0585F08BE}" dt="2026-03-09T23:34:01.293" v="1" actId="1076"/>
          <ac:picMkLst>
            <pc:docMk/>
            <pc:sldMk cId="2379711344" sldId="581"/>
            <ac:picMk id="7" creationId="{61D25DF5-AFB8-E35D-A553-5B299D170D8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C6A6A-12F1-4395-8D72-3B113FB355C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MX"/>
        </a:p>
      </dgm:t>
    </dgm:pt>
    <dgm:pt modelId="{B318D2D8-7091-4A83-994E-7F4676FB7D84}" type="pres">
      <dgm:prSet presAssocID="{B03C6A6A-12F1-4395-8D72-3B113FB355C1}" presName="linear" presStyleCnt="0">
        <dgm:presLayoutVars>
          <dgm:animLvl val="lvl"/>
          <dgm:resizeHandles val="exact"/>
        </dgm:presLayoutVars>
      </dgm:prSet>
      <dgm:spPr/>
    </dgm:pt>
  </dgm:ptLst>
  <dgm:cxnLst>
    <dgm:cxn modelId="{D9DDCD70-B0E1-402B-A6F6-C4049288FD32}" type="presOf" srcId="{B03C6A6A-12F1-4395-8D72-3B113FB355C1}" destId="{B318D2D8-7091-4A83-994E-7F4676FB7D8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DD280-CACC-48B3-8F8E-5BC027CB6C71}"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6D2FF-1AEF-4DDE-A2AC-40BF0E6A8810}" type="slidenum">
              <a:rPr lang="en-US" smtClean="0"/>
              <a:t>‹#›</a:t>
            </a:fld>
            <a:endParaRPr lang="en-US"/>
          </a:p>
        </p:txBody>
      </p:sp>
    </p:spTree>
    <p:extLst>
      <p:ext uri="{BB962C8B-B14F-4D97-AF65-F5344CB8AC3E}">
        <p14:creationId xmlns:p14="http://schemas.microsoft.com/office/powerpoint/2010/main" val="376026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ahouston.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lanonhispano.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Hello! It’s great to see you again, learning more about how to manage your diabetes and improve your health.</a:t>
            </a:r>
          </a:p>
          <a:p>
            <a:pPr algn="l">
              <a:buNone/>
            </a:pPr>
            <a:endParaRPr lang="en-US" b="0" i="0" dirty="0">
              <a:solidFill>
                <a:srgbClr val="000000"/>
              </a:solidFill>
              <a:effectLst/>
            </a:endParaRPr>
          </a:p>
          <a:p>
            <a:pPr algn="l">
              <a:buNone/>
            </a:pPr>
            <a:r>
              <a:rPr lang="en-US" b="0" i="0" dirty="0">
                <a:solidFill>
                  <a:srgbClr val="000000"/>
                </a:solidFill>
                <a:effectLst/>
              </a:rPr>
              <a:t>Today we will talk about a topic that can be difficult or misunderstood by many people: </a:t>
            </a:r>
            <a:r>
              <a:rPr lang="en-US" b="1" i="0" dirty="0">
                <a:solidFill>
                  <a:srgbClr val="000000"/>
                </a:solidFill>
                <a:effectLst/>
              </a:rPr>
              <a:t>alcohol</a:t>
            </a:r>
            <a:r>
              <a:rPr lang="en-US" b="0" i="0" dirty="0">
                <a:solidFill>
                  <a:srgbClr val="000000"/>
                </a:solidFill>
                <a:effectLst/>
              </a:rPr>
              <a:t>. We will look at how it affects your body, whether you have diabetes or not, and the special risks for people with diabetes or at risk.</a:t>
            </a:r>
          </a:p>
          <a:p>
            <a:pPr algn="l">
              <a:buNone/>
            </a:pPr>
            <a:endParaRPr lang="en-US" b="0" i="0" dirty="0">
              <a:solidFill>
                <a:srgbClr val="000000"/>
              </a:solidFill>
              <a:effectLst/>
            </a:endParaRPr>
          </a:p>
          <a:p>
            <a:pPr algn="l">
              <a:buNone/>
            </a:pPr>
            <a:r>
              <a:rPr lang="en-US" b="0" i="0" dirty="0">
                <a:solidFill>
                  <a:srgbClr val="000000"/>
                </a:solidFill>
                <a:effectLst/>
              </a:rPr>
              <a:t>You might think this topic does not apply to you, but we invite you to stay and listen. </a:t>
            </a:r>
          </a:p>
          <a:p>
            <a:pPr algn="l">
              <a:buNone/>
            </a:pPr>
            <a:endParaRPr lang="en-US" b="0" i="0" dirty="0">
              <a:solidFill>
                <a:srgbClr val="000000"/>
              </a:solidFill>
              <a:effectLst/>
            </a:endParaRPr>
          </a:p>
          <a:p>
            <a:pPr algn="l">
              <a:buNone/>
            </a:pPr>
            <a:r>
              <a:rPr lang="en-US" b="0" i="0" dirty="0">
                <a:solidFill>
                  <a:srgbClr val="000000"/>
                </a:solidFill>
                <a:effectLst/>
              </a:rPr>
              <a:t>You never know when this information could help you or someone you care about.</a:t>
            </a:r>
          </a:p>
          <a:p>
            <a:pPr algn="l">
              <a:buNone/>
            </a:pPr>
            <a:endParaRPr lang="en-US" b="0" i="0" dirty="0">
              <a:solidFill>
                <a:srgbClr val="000000"/>
              </a:solidFill>
              <a:effectLst/>
            </a:endParaRPr>
          </a:p>
          <a:p>
            <a:pPr algn="l"/>
            <a:r>
              <a:rPr lang="en-US" b="0" i="0" dirty="0">
                <a:solidFill>
                  <a:srgbClr val="000000"/>
                </a:solidFill>
                <a:effectLst/>
              </a:rPr>
              <a:t>At the end, we will share ideas to reduce alcohol use and get support if it is a problem for you. </a:t>
            </a:r>
          </a:p>
          <a:p>
            <a:pPr algn="l"/>
            <a:endParaRPr lang="en-US" b="0" i="0" dirty="0">
              <a:solidFill>
                <a:srgbClr val="000000"/>
              </a:solidFill>
              <a:effectLst/>
            </a:endParaRPr>
          </a:p>
          <a:p>
            <a:pPr algn="l"/>
            <a:r>
              <a:rPr lang="en-US" b="0" i="0" dirty="0">
                <a:solidFill>
                  <a:srgbClr val="000000"/>
                </a:solidFill>
                <a:effectLst/>
              </a:rPr>
              <a:t>Remember, we are here to help, not to judge.</a:t>
            </a:r>
          </a:p>
        </p:txBody>
      </p:sp>
      <p:sp>
        <p:nvSpPr>
          <p:cNvPr id="4" name="Slide Number Placeholder 3"/>
          <p:cNvSpPr>
            <a:spLocks noGrp="1"/>
          </p:cNvSpPr>
          <p:nvPr>
            <p:ph type="sldNum" sz="quarter" idx="5"/>
          </p:nvPr>
        </p:nvSpPr>
        <p:spPr/>
        <p:txBody>
          <a:bodyPr/>
          <a:lstStyle/>
          <a:p>
            <a:fld id="{2809DDCD-DB6F-482F-A9F2-0DA34D32D270}" type="slidenum">
              <a:rPr lang="es-MX" smtClean="0"/>
              <a:t>1</a:t>
            </a:fld>
            <a:endParaRPr lang="es-MX"/>
          </a:p>
        </p:txBody>
      </p:sp>
    </p:spTree>
    <p:extLst>
      <p:ext uri="{BB962C8B-B14F-4D97-AF65-F5344CB8AC3E}">
        <p14:creationId xmlns:p14="http://schemas.microsoft.com/office/powerpoint/2010/main" val="131624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The most important thing about goals is not that they are big or perfect. What matters is taking </a:t>
            </a:r>
            <a:r>
              <a:rPr lang="en-US" b="1" i="0" dirty="0">
                <a:solidFill>
                  <a:srgbClr val="000000"/>
                </a:solidFill>
                <a:effectLst/>
              </a:rPr>
              <a:t>one step at a time</a:t>
            </a:r>
            <a:r>
              <a:rPr lang="en-US" b="0" i="0" dirty="0">
                <a:solidFill>
                  <a:srgbClr val="000000"/>
                </a:solidFill>
                <a:effectLst/>
              </a:rPr>
              <a:t>.</a:t>
            </a:r>
          </a:p>
          <a:p>
            <a:pPr algn="l">
              <a:buNone/>
            </a:pPr>
            <a:endParaRPr lang="en-US" b="0" i="0" dirty="0">
              <a:solidFill>
                <a:srgbClr val="000000"/>
              </a:solidFill>
              <a:effectLst/>
            </a:endParaRPr>
          </a:p>
          <a:p>
            <a:pPr algn="l">
              <a:buNone/>
            </a:pPr>
            <a:r>
              <a:rPr lang="en-US" b="0" i="0" dirty="0">
                <a:solidFill>
                  <a:srgbClr val="000000"/>
                </a:solidFill>
                <a:effectLst/>
              </a:rPr>
              <a:t>Think of climbing stairs. No one jumps to the second floor. </a:t>
            </a:r>
          </a:p>
          <a:p>
            <a:pPr algn="l">
              <a:buNone/>
            </a:pPr>
            <a:endParaRPr lang="en-US" b="0" i="0" dirty="0">
              <a:solidFill>
                <a:srgbClr val="000000"/>
              </a:solidFill>
              <a:effectLst/>
            </a:endParaRPr>
          </a:p>
          <a:p>
            <a:pPr algn="l">
              <a:buNone/>
            </a:pPr>
            <a:r>
              <a:rPr lang="en-US" b="0" i="0" dirty="0">
                <a:solidFill>
                  <a:srgbClr val="000000"/>
                </a:solidFill>
                <a:effectLst/>
              </a:rPr>
              <a:t>You go up one step, then another, then another, until you reach your goal.</a:t>
            </a:r>
          </a:p>
          <a:p>
            <a:pPr algn="l">
              <a:buNone/>
            </a:pPr>
            <a:endParaRPr lang="en-US" b="0" i="0" dirty="0">
              <a:solidFill>
                <a:srgbClr val="000000"/>
              </a:solidFill>
              <a:effectLst/>
            </a:endParaRPr>
          </a:p>
          <a:p>
            <a:pPr algn="l">
              <a:buNone/>
            </a:pPr>
            <a:r>
              <a:rPr lang="en-US" b="0" i="0" dirty="0">
                <a:solidFill>
                  <a:srgbClr val="000000"/>
                </a:solidFill>
                <a:effectLst/>
              </a:rPr>
              <a:t>It is good to know where you want to go, but do not feel frustrated if you can only take one small step at a time. What matters is having a plan.</a:t>
            </a:r>
          </a:p>
          <a:p>
            <a:pPr algn="l">
              <a:buNone/>
            </a:pPr>
            <a:endParaRPr lang="en-US" b="0" i="0" dirty="0">
              <a:solidFill>
                <a:srgbClr val="000000"/>
              </a:solidFill>
              <a:effectLst/>
            </a:endParaRPr>
          </a:p>
          <a:p>
            <a:pPr algn="l">
              <a:buNone/>
            </a:pPr>
            <a:r>
              <a:rPr lang="en-US" b="0" i="0" dirty="0">
                <a:solidFill>
                  <a:srgbClr val="000000"/>
                </a:solidFill>
                <a:effectLst/>
              </a:rPr>
              <a:t>Plan the first step and take that step </a:t>
            </a:r>
            <a:r>
              <a:rPr lang="en-US" b="1" i="0" dirty="0">
                <a:solidFill>
                  <a:srgbClr val="000000"/>
                </a:solidFill>
                <a:effectLst/>
              </a:rPr>
              <a:t>today</a:t>
            </a:r>
            <a:r>
              <a:rPr lang="en-US" b="0" i="0" dirty="0">
                <a:solidFill>
                  <a:srgbClr val="000000"/>
                </a:solidFill>
                <a:effectLst/>
              </a:rPr>
              <a:t>.</a:t>
            </a:r>
          </a:p>
          <a:p>
            <a:pPr algn="l">
              <a:buNone/>
            </a:pPr>
            <a:endParaRPr lang="en-US" b="0" i="0" dirty="0">
              <a:solidFill>
                <a:srgbClr val="000000"/>
              </a:solidFill>
              <a:effectLst/>
            </a:endParaRPr>
          </a:p>
          <a:p>
            <a:pPr algn="l"/>
            <a:r>
              <a:rPr lang="en-US" b="0" i="0" dirty="0">
                <a:solidFill>
                  <a:srgbClr val="000000"/>
                </a:solidFill>
                <a:effectLst/>
              </a:rPr>
              <a:t>So, to reach a goal, the first thing we will do is:</a:t>
            </a: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10</a:t>
            </a:fld>
            <a:endParaRPr lang="es-MX"/>
          </a:p>
        </p:txBody>
      </p:sp>
    </p:spTree>
    <p:extLst>
      <p:ext uri="{BB962C8B-B14F-4D97-AF65-F5344CB8AC3E}">
        <p14:creationId xmlns:p14="http://schemas.microsoft.com/office/powerpoint/2010/main" val="16363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Write your goals down on paper. Review them every week and see how you are doing. Adjust your goal as you improve.</a:t>
            </a:r>
          </a:p>
          <a:p>
            <a:pPr algn="l">
              <a:buNone/>
            </a:pPr>
            <a:endParaRPr lang="en-US" sz="2000" b="0" i="0" dirty="0">
              <a:solidFill>
                <a:srgbClr val="000000"/>
              </a:solidFill>
              <a:effectLst/>
            </a:endParaRPr>
          </a:p>
          <a:p>
            <a:pPr algn="l">
              <a:buNone/>
            </a:pPr>
            <a:r>
              <a:rPr lang="en-US" sz="2000" b="0" i="0" dirty="0">
                <a:solidFill>
                  <a:srgbClr val="000000"/>
                </a:solidFill>
                <a:effectLst/>
              </a:rPr>
              <a:t>Keeping a simple drink log can help. You can write it on paper, on your phone, or post it on the refrigerator. This helps you be honest with yourself when you review your week.</a:t>
            </a:r>
          </a:p>
          <a:p>
            <a:pPr algn="l">
              <a:buNone/>
            </a:pPr>
            <a:endParaRPr lang="en-US" sz="2000" b="0" i="0" dirty="0">
              <a:solidFill>
                <a:srgbClr val="000000"/>
              </a:solidFill>
              <a:effectLst/>
            </a:endParaRPr>
          </a:p>
          <a:p>
            <a:pPr algn="l">
              <a:buNone/>
            </a:pPr>
            <a:r>
              <a:rPr lang="en-US" sz="2000" b="0" i="0" dirty="0">
                <a:solidFill>
                  <a:srgbClr val="000000"/>
                </a:solidFill>
                <a:effectLst/>
              </a:rPr>
              <a:t>Do not keep alcohol at home. The easiest way to avoid drinking at home is not to buy alcohol. If it is not there, you will think twice when a craving comes.</a:t>
            </a:r>
          </a:p>
          <a:p>
            <a:pPr algn="l">
              <a:buNone/>
            </a:pPr>
            <a:endParaRPr lang="en-US" sz="2000" b="0" i="0" dirty="0">
              <a:solidFill>
                <a:srgbClr val="000000"/>
              </a:solidFill>
              <a:effectLst/>
            </a:endParaRPr>
          </a:p>
          <a:p>
            <a:pPr algn="l"/>
            <a:r>
              <a:rPr lang="en-US" sz="2000" b="0" i="0" dirty="0">
                <a:solidFill>
                  <a:srgbClr val="000000"/>
                </a:solidFill>
                <a:effectLst/>
              </a:rPr>
              <a:t>Choose alcohol-free days and mark them on a calendar. Over time, try to add more days without alcohol.</a:t>
            </a:r>
          </a:p>
          <a:p>
            <a:endParaRPr lang="es-MX"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11</a:t>
            </a:fld>
            <a:endParaRPr lang="es-MX"/>
          </a:p>
        </p:txBody>
      </p:sp>
    </p:spTree>
    <p:extLst>
      <p:ext uri="{BB962C8B-B14F-4D97-AF65-F5344CB8AC3E}">
        <p14:creationId xmlns:p14="http://schemas.microsoft.com/office/powerpoint/2010/main" val="70277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3200" b="0" i="0" dirty="0">
                <a:solidFill>
                  <a:srgbClr val="000000"/>
                </a:solidFill>
                <a:effectLst/>
              </a:rPr>
              <a:t>Be careful with peer pressure. </a:t>
            </a:r>
          </a:p>
          <a:p>
            <a:pPr algn="l">
              <a:buNone/>
            </a:pPr>
            <a:endParaRPr lang="en-US" sz="3200" b="0" i="0" dirty="0">
              <a:solidFill>
                <a:srgbClr val="000000"/>
              </a:solidFill>
              <a:effectLst/>
            </a:endParaRPr>
          </a:p>
          <a:p>
            <a:pPr algn="l">
              <a:buNone/>
            </a:pPr>
            <a:endParaRPr lang="en-US" sz="3200" b="0" i="0" dirty="0">
              <a:solidFill>
                <a:srgbClr val="000000"/>
              </a:solidFill>
              <a:effectLst/>
            </a:endParaRPr>
          </a:p>
          <a:p>
            <a:pPr algn="l">
              <a:buNone/>
            </a:pPr>
            <a:r>
              <a:rPr lang="en-US" sz="3200" b="0" i="0" dirty="0">
                <a:solidFill>
                  <a:srgbClr val="000000"/>
                </a:solidFill>
                <a:effectLst/>
              </a:rPr>
              <a:t>Some people or situations may push you to drink. Look for other ways to have fun, and step away from situations that pressure you.</a:t>
            </a:r>
          </a:p>
          <a:p>
            <a:pPr algn="l">
              <a:buNone/>
            </a:pPr>
            <a:endParaRPr lang="en-US" sz="3200" b="0" i="0" dirty="0">
              <a:solidFill>
                <a:srgbClr val="000000"/>
              </a:solidFill>
              <a:effectLst/>
            </a:endParaRPr>
          </a:p>
          <a:p>
            <a:pPr algn="l">
              <a:buNone/>
            </a:pPr>
            <a:r>
              <a:rPr lang="en-US" sz="3200" b="0" i="0" dirty="0">
                <a:solidFill>
                  <a:srgbClr val="000000"/>
                </a:solidFill>
                <a:effectLst/>
              </a:rPr>
              <a:t>If you drink out of habit or stress, stay busy with healthy activities like walking, sports, or a hobby.</a:t>
            </a:r>
          </a:p>
          <a:p>
            <a:pPr algn="l">
              <a:buNone/>
            </a:pPr>
            <a:endParaRPr lang="en-US" sz="3200" b="0" i="0" dirty="0">
              <a:solidFill>
                <a:srgbClr val="000000"/>
              </a:solidFill>
              <a:effectLst/>
            </a:endParaRPr>
          </a:p>
          <a:p>
            <a:pPr algn="l">
              <a:buNone/>
            </a:pPr>
            <a:r>
              <a:rPr lang="en-US" sz="3200" b="0" i="0" dirty="0">
                <a:solidFill>
                  <a:srgbClr val="000000"/>
                </a:solidFill>
                <a:effectLst/>
              </a:rPr>
              <a:t>Ask for help. Your health promoters are here to support you. You are not alone.</a:t>
            </a:r>
          </a:p>
          <a:p>
            <a:pPr algn="l">
              <a:buNone/>
            </a:pPr>
            <a:endParaRPr lang="en-US" sz="3200" b="0" i="0" dirty="0">
              <a:solidFill>
                <a:srgbClr val="000000"/>
              </a:solidFill>
              <a:effectLst/>
            </a:endParaRPr>
          </a:p>
          <a:p>
            <a:pPr algn="l">
              <a:buNone/>
            </a:pPr>
            <a:r>
              <a:rPr lang="en-US" sz="3200" b="0" i="0" dirty="0">
                <a:solidFill>
                  <a:srgbClr val="000000"/>
                </a:solidFill>
                <a:effectLst/>
              </a:rPr>
              <a:t>Be persistent. Do not give up if you make a mistake.</a:t>
            </a:r>
          </a:p>
          <a:p>
            <a:pPr algn="l"/>
            <a:endParaRPr lang="en-US" sz="2000" b="0" i="0" dirty="0">
              <a:solidFill>
                <a:srgbClr val="000000"/>
              </a:solidFill>
              <a:effectLst/>
            </a:endParaRPr>
          </a:p>
          <a:p>
            <a:pPr algn="l"/>
            <a:r>
              <a:rPr lang="en-US" sz="2000" b="0" i="0" dirty="0">
                <a:solidFill>
                  <a:srgbClr val="000000"/>
                </a:solidFill>
                <a:effectLst/>
              </a:rPr>
              <a:t>You may know the verse in Philippians that says,  “I can do all things through Christ who strengthens me.” It’s a great reminder.</a:t>
            </a:r>
          </a:p>
        </p:txBody>
      </p:sp>
      <p:sp>
        <p:nvSpPr>
          <p:cNvPr id="4" name="Slide Number Placeholder 3"/>
          <p:cNvSpPr>
            <a:spLocks noGrp="1"/>
          </p:cNvSpPr>
          <p:nvPr>
            <p:ph type="sldNum" sz="quarter" idx="5"/>
          </p:nvPr>
        </p:nvSpPr>
        <p:spPr/>
        <p:txBody>
          <a:bodyPr/>
          <a:lstStyle/>
          <a:p>
            <a:fld id="{2809DDCD-DB6F-482F-A9F2-0DA34D32D270}" type="slidenum">
              <a:rPr lang="es-MX" smtClean="0"/>
              <a:t>12</a:t>
            </a:fld>
            <a:endParaRPr lang="es-MX"/>
          </a:p>
        </p:txBody>
      </p:sp>
    </p:spTree>
    <p:extLst>
      <p:ext uri="{BB962C8B-B14F-4D97-AF65-F5344CB8AC3E}">
        <p14:creationId xmlns:p14="http://schemas.microsoft.com/office/powerpoint/2010/main" val="2970135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1" i="0" dirty="0">
                <a:solidFill>
                  <a:srgbClr val="000000"/>
                </a:solidFill>
                <a:effectLst/>
              </a:rPr>
              <a:t>If you think you may have a problem with alcohol, help is here. You have to make the first step. </a:t>
            </a:r>
          </a:p>
          <a:p>
            <a:pPr algn="l">
              <a:buNone/>
            </a:pPr>
            <a:endParaRPr lang="en-US" sz="2000" b="1" i="0" dirty="0">
              <a:solidFill>
                <a:srgbClr val="000000"/>
              </a:solidFill>
              <a:effectLst/>
            </a:endParaRPr>
          </a:p>
          <a:p>
            <a:pPr algn="l">
              <a:buNone/>
            </a:pPr>
            <a:r>
              <a:rPr lang="en-US" sz="2000" b="1" i="0" dirty="0">
                <a:solidFill>
                  <a:srgbClr val="000000"/>
                </a:solidFill>
                <a:effectLst/>
              </a:rPr>
              <a:t>Maybe it’s to call one of these numbers.</a:t>
            </a:r>
          </a:p>
          <a:p>
            <a:pPr algn="l">
              <a:buNone/>
            </a:pPr>
            <a:endParaRPr lang="en-US" sz="2000" b="1" i="0" dirty="0">
              <a:solidFill>
                <a:srgbClr val="000000"/>
              </a:solidFill>
              <a:effectLst/>
            </a:endParaRPr>
          </a:p>
          <a:p>
            <a:pPr algn="l">
              <a:buNone/>
            </a:pPr>
            <a:r>
              <a:rPr lang="en-US" sz="2000" b="1" i="0" dirty="0">
                <a:solidFill>
                  <a:srgbClr val="000000"/>
                </a:solidFill>
                <a:effectLst/>
              </a:rPr>
              <a:t>Alcoholics Anonymous or AA</a:t>
            </a:r>
            <a:br>
              <a:rPr lang="en-US" sz="2000" b="0" i="0" dirty="0">
                <a:solidFill>
                  <a:srgbClr val="000000"/>
                </a:solidFill>
                <a:effectLst/>
              </a:rPr>
            </a:br>
            <a:r>
              <a:rPr lang="en-US" sz="2000" b="0" i="0" dirty="0">
                <a:solidFill>
                  <a:srgbClr val="000000"/>
                </a:solidFill>
                <a:effectLst/>
              </a:rPr>
              <a:t>Website: </a:t>
            </a:r>
            <a:r>
              <a:rPr lang="en-US" sz="2000" b="0" i="0" dirty="0">
                <a:solidFill>
                  <a:srgbClr val="000000"/>
                </a:solidFill>
                <a:effectLst/>
                <a:hlinkClick r:id="rId3"/>
              </a:rPr>
              <a:t>aa.org</a:t>
            </a:r>
            <a:r>
              <a:rPr lang="en-US" sz="2000" b="0" i="0" dirty="0">
                <a:solidFill>
                  <a:srgbClr val="000000"/>
                </a:solidFill>
                <a:effectLst/>
              </a:rPr>
              <a:t> </a:t>
            </a:r>
          </a:p>
          <a:p>
            <a:pPr algn="l">
              <a:buNone/>
            </a:pPr>
            <a:r>
              <a:rPr lang="en-US" sz="2000" b="0" i="0" dirty="0">
                <a:solidFill>
                  <a:srgbClr val="000000"/>
                </a:solidFill>
                <a:effectLst/>
              </a:rPr>
              <a:t>AA has about 2,500 meetings per week and can help you find a meeting near your home at a time that works for you.</a:t>
            </a:r>
          </a:p>
          <a:p>
            <a:pPr algn="l">
              <a:buNone/>
            </a:pPr>
            <a:endParaRPr lang="en-US" sz="2000" b="0" i="0" dirty="0">
              <a:solidFill>
                <a:srgbClr val="000000"/>
              </a:solidFill>
              <a:effectLst/>
            </a:endParaRPr>
          </a:p>
          <a:p>
            <a:pPr algn="l">
              <a:buNone/>
            </a:pPr>
            <a:r>
              <a:rPr lang="en-US" sz="2000" b="1" i="0" dirty="0">
                <a:solidFill>
                  <a:srgbClr val="000000"/>
                </a:solidFill>
                <a:effectLst/>
              </a:rPr>
              <a:t>Al-Anon – for family and friends of people with drinking problems</a:t>
            </a:r>
            <a:br>
              <a:rPr lang="en-US" sz="2000" b="0" i="0" dirty="0">
                <a:solidFill>
                  <a:srgbClr val="000000"/>
                </a:solidFill>
                <a:effectLst/>
              </a:rPr>
            </a:br>
            <a:r>
              <a:rPr lang="en-US" sz="2000" b="0" i="0" dirty="0">
                <a:solidFill>
                  <a:srgbClr val="000000"/>
                </a:solidFill>
                <a:effectLst/>
              </a:rPr>
              <a:t>Website: </a:t>
            </a:r>
            <a:r>
              <a:rPr lang="en-US" sz="2000" b="0" i="0" dirty="0">
                <a:solidFill>
                  <a:srgbClr val="000000"/>
                </a:solidFill>
                <a:effectLst/>
                <a:hlinkClick r:id="rId4"/>
              </a:rPr>
              <a:t>alanon.org</a:t>
            </a:r>
            <a:br>
              <a:rPr lang="en-US" sz="2000" b="0" i="0" dirty="0">
                <a:solidFill>
                  <a:srgbClr val="000000"/>
                </a:solidFill>
                <a:effectLst/>
              </a:rPr>
            </a:br>
            <a:r>
              <a:rPr lang="en-US" sz="2000" b="0" i="0" dirty="0">
                <a:solidFill>
                  <a:srgbClr val="000000"/>
                </a:solidFill>
                <a:effectLst/>
              </a:rPr>
              <a:t>These organizations can give support and guidance for you or a loved one.</a:t>
            </a: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13</a:t>
            </a:fld>
            <a:endParaRPr lang="es-MX"/>
          </a:p>
        </p:txBody>
      </p:sp>
    </p:spTree>
    <p:extLst>
      <p:ext uri="{BB962C8B-B14F-4D97-AF65-F5344CB8AC3E}">
        <p14:creationId xmlns:p14="http://schemas.microsoft.com/office/powerpoint/2010/main" val="421054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7273-06F0-855A-1151-E23CDC6B7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BC0C7-89D2-C0C2-66CF-FCEDCC37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D25D0-D53A-89F7-17DA-6C62F086C46F}"/>
              </a:ext>
            </a:extLst>
          </p:cNvPr>
          <p:cNvSpPr>
            <a:spLocks noGrp="1"/>
          </p:cNvSpPr>
          <p:nvPr>
            <p:ph type="body" idx="1"/>
          </p:nvPr>
        </p:nvSpPr>
        <p:spPr/>
        <p:txBody>
          <a:bodyPr/>
          <a:lstStyle/>
          <a:p>
            <a:pPr algn="l">
              <a:buNone/>
            </a:pPr>
            <a:r>
              <a:rPr lang="en-US" b="0" i="0" u="none" strike="noStrike" dirty="0">
                <a:solidFill>
                  <a:srgbClr val="000000"/>
                </a:solidFill>
                <a:effectLst/>
              </a:rPr>
              <a:t>Maybe it’s asking your CHW for help connect to a clinic or doctor.</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Do you need help getting into a clinic?</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The first step is being eligible to receive services at the clinics, like through the clinic or with insurance.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This can be difficult to do – since forms can be complicated and hard to understand</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The next step is finding a clinic and getting an appointment.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If you need help with these, ask your CHW to CONNECT you. </a:t>
            </a:r>
          </a:p>
          <a:p>
            <a:pPr algn="l">
              <a:buNone/>
            </a:pPr>
            <a:endParaRPr lang="en-US" b="0" i="0" u="none" strike="noStrike" dirty="0">
              <a:solidFill>
                <a:srgbClr val="000000"/>
              </a:solidFill>
              <a:effectLst/>
            </a:endParaRPr>
          </a:p>
          <a:p>
            <a:pPr algn="l">
              <a:buNone/>
            </a:pPr>
            <a:r>
              <a:rPr lang="en-US" b="0" i="0" dirty="0">
                <a:solidFill>
                  <a:srgbClr val="000000"/>
                </a:solidFill>
                <a:effectLst/>
              </a:rPr>
              <a:t>Thank you for listening to this important topic.</a:t>
            </a:r>
          </a:p>
          <a:p>
            <a:pPr algn="l">
              <a:buNone/>
            </a:pPr>
            <a:r>
              <a:rPr lang="en-US" b="0" i="0" dirty="0">
                <a:solidFill>
                  <a:srgbClr val="000000"/>
                </a:solidFill>
                <a:effectLst/>
              </a:rPr>
              <a:t>We hope this information can help you or someone you care about.</a:t>
            </a:r>
          </a:p>
          <a:p>
            <a:pPr algn="l"/>
            <a:r>
              <a:rPr lang="en-US" b="0" i="0" dirty="0">
                <a:solidFill>
                  <a:srgbClr val="000000"/>
                </a:solidFill>
                <a:effectLst/>
              </a:rPr>
              <a:t>See you next time!</a:t>
            </a: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FEF5423F-E3B6-5C2A-E5CB-E97A8EEE8383}"/>
              </a:ext>
            </a:extLst>
          </p:cNvPr>
          <p:cNvSpPr>
            <a:spLocks noGrp="1"/>
          </p:cNvSpPr>
          <p:nvPr>
            <p:ph type="sldNum" sz="quarter" idx="5"/>
          </p:nvPr>
        </p:nvSpPr>
        <p:spPr/>
        <p:txBody>
          <a:bodyPr/>
          <a:lstStyle/>
          <a:p>
            <a:fld id="{168375C1-7C5C-42A2-80F2-05631BB3764E}" type="slidenum">
              <a:rPr lang="en-US" noProof="0" smtClean="0"/>
              <a:pPr/>
              <a:t>14</a:t>
            </a:fld>
            <a:endParaRPr lang="en-US" noProof="0" dirty="0"/>
          </a:p>
        </p:txBody>
      </p:sp>
    </p:spTree>
    <p:extLst>
      <p:ext uri="{BB962C8B-B14F-4D97-AF65-F5344CB8AC3E}">
        <p14:creationId xmlns:p14="http://schemas.microsoft.com/office/powerpoint/2010/main" val="89622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866775"/>
            <a:ext cx="6167438" cy="3468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pPr>
                <a:defRPr/>
              </a:pPr>
              <a:t>15</a:t>
            </a:fld>
            <a:endParaRPr lang="en-US"/>
          </a:p>
        </p:txBody>
      </p:sp>
    </p:spTree>
    <p:extLst>
      <p:ext uri="{BB962C8B-B14F-4D97-AF65-F5344CB8AC3E}">
        <p14:creationId xmlns:p14="http://schemas.microsoft.com/office/powerpoint/2010/main" val="304670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We know that alcohol can affect your life and your health in many ways.</a:t>
            </a:r>
          </a:p>
          <a:p>
            <a:pPr algn="l">
              <a:buNone/>
            </a:pPr>
            <a:endParaRPr lang="en-US" b="0" i="0" dirty="0">
              <a:solidFill>
                <a:srgbClr val="000000"/>
              </a:solidFill>
              <a:effectLst/>
            </a:endParaRPr>
          </a:p>
          <a:p>
            <a:pPr algn="l"/>
            <a:r>
              <a:rPr lang="en-US" b="0" i="0" dirty="0">
                <a:solidFill>
                  <a:srgbClr val="000000"/>
                </a:solidFill>
                <a:effectLst/>
              </a:rPr>
              <a:t>Today we will look at how alcohol affects your </a:t>
            </a:r>
          </a:p>
          <a:p>
            <a:pPr algn="l"/>
            <a:endParaRPr lang="en-US" b="0" i="0" dirty="0">
              <a:solidFill>
                <a:srgbClr val="000000"/>
              </a:solidFill>
              <a:effectLst/>
            </a:endParaRPr>
          </a:p>
          <a:p>
            <a:pPr marL="171450" indent="-171450" algn="l">
              <a:buFontTx/>
              <a:buChar char="-"/>
            </a:pPr>
            <a:r>
              <a:rPr lang="en-US" b="0" i="0" dirty="0">
                <a:solidFill>
                  <a:srgbClr val="000000"/>
                </a:solidFill>
                <a:effectLst/>
              </a:rPr>
              <a:t>overall health,</a:t>
            </a:r>
          </a:p>
          <a:p>
            <a:pPr marL="171450" indent="-171450" algn="l">
              <a:buFontTx/>
              <a:buChar char="-"/>
            </a:pPr>
            <a:r>
              <a:rPr lang="en-US" b="0" i="0" dirty="0">
                <a:solidFill>
                  <a:srgbClr val="000000"/>
                </a:solidFill>
                <a:effectLst/>
              </a:rPr>
              <a:t>your pancreas, </a:t>
            </a:r>
          </a:p>
          <a:p>
            <a:pPr marL="171450" indent="-171450" algn="l">
              <a:buFontTx/>
              <a:buChar char="-"/>
            </a:pPr>
            <a:r>
              <a:rPr lang="en-US" b="0" i="0" dirty="0">
                <a:solidFill>
                  <a:srgbClr val="000000"/>
                </a:solidFill>
                <a:effectLst/>
              </a:rPr>
              <a:t>your liver, </a:t>
            </a:r>
          </a:p>
          <a:p>
            <a:pPr marL="171450" indent="-171450" algn="l">
              <a:buFontTx/>
              <a:buChar char="-"/>
            </a:pPr>
            <a:r>
              <a:rPr lang="en-US" b="0" i="0" dirty="0">
                <a:solidFill>
                  <a:srgbClr val="000000"/>
                </a:solidFill>
                <a:effectLst/>
              </a:rPr>
              <a:t>your family relationships, </a:t>
            </a:r>
          </a:p>
          <a:p>
            <a:pPr marL="171450" indent="-171450" algn="l">
              <a:buFontTx/>
              <a:buChar char="-"/>
            </a:pPr>
            <a:r>
              <a:rPr lang="en-US" b="0" i="0" dirty="0">
                <a:solidFill>
                  <a:srgbClr val="000000"/>
                </a:solidFill>
                <a:effectLst/>
              </a:rPr>
              <a:t>and even your blood sugar (A1C) levels.</a:t>
            </a:r>
          </a:p>
          <a:p>
            <a:endParaRPr lang="es-MX" noProof="0" dirty="0">
              <a:latin typeface="+mj-lt"/>
            </a:endParaRPr>
          </a:p>
          <a:p>
            <a:endParaRPr lang="es-MX" noProof="0" dirty="0">
              <a:latin typeface="+mj-l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2</a:t>
            </a:fld>
            <a:endParaRPr lang="es-MX"/>
          </a:p>
        </p:txBody>
      </p:sp>
    </p:spTree>
    <p:extLst>
      <p:ext uri="{BB962C8B-B14F-4D97-AF65-F5344CB8AC3E}">
        <p14:creationId xmlns:p14="http://schemas.microsoft.com/office/powerpoint/2010/main" val="185491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Alcohol can affect your health in many ways. It can cause memory loss, hallucinations, seizures, dementia, lung infections, liver inflammation, hepatitis, cirrhosis, and even poor blood sugar control.</a:t>
            </a:r>
          </a:p>
          <a:p>
            <a:pPr algn="l"/>
            <a:r>
              <a:rPr lang="en-US" b="0" i="0" dirty="0">
                <a:solidFill>
                  <a:srgbClr val="000000"/>
                </a:solidFill>
                <a:effectLst/>
              </a:rPr>
              <a:t>You can see the full list on your screen. While all these health effects are important, in this class we are focusing mainly on how alcohol affects your blood sugar and diabetes.</a:t>
            </a:r>
          </a:p>
          <a:p>
            <a:endParaRPr lang="es-MX" noProof="0" dirty="0">
              <a:latin typeface="+mj-l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3</a:t>
            </a:fld>
            <a:endParaRPr lang="es-MX"/>
          </a:p>
        </p:txBody>
      </p:sp>
    </p:spTree>
    <p:extLst>
      <p:ext uri="{BB962C8B-B14F-4D97-AF65-F5344CB8AC3E}">
        <p14:creationId xmlns:p14="http://schemas.microsoft.com/office/powerpoint/2010/main" val="327947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One area where alcohol affects your body is the pancreas.</a:t>
            </a:r>
          </a:p>
          <a:p>
            <a:pPr algn="l">
              <a:buNone/>
            </a:pPr>
            <a:r>
              <a:rPr lang="en-US" sz="2000" b="0" i="0" dirty="0">
                <a:solidFill>
                  <a:srgbClr val="000000"/>
                </a:solidFill>
                <a:effectLst/>
              </a:rPr>
              <a:t>How does it affect the pancreas? It can cause chronic inflammation, called pancreatitis. This is important because the pancreas makes insulin.</a:t>
            </a:r>
          </a:p>
          <a:p>
            <a:pPr algn="l"/>
            <a:r>
              <a:rPr lang="en-US" sz="2000" b="0" i="0" dirty="0">
                <a:solidFill>
                  <a:srgbClr val="000000"/>
                </a:solidFill>
                <a:effectLst/>
              </a:rPr>
              <a:t>Alcohol can make it harder for your pancreas to produce insulin.</a:t>
            </a:r>
          </a:p>
          <a:p>
            <a:endParaRPr lang="es-MX" b="1"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4</a:t>
            </a:fld>
            <a:endParaRPr lang="es-MX"/>
          </a:p>
        </p:txBody>
      </p:sp>
    </p:spTree>
    <p:extLst>
      <p:ext uri="{BB962C8B-B14F-4D97-AF65-F5344CB8AC3E}">
        <p14:creationId xmlns:p14="http://schemas.microsoft.com/office/powerpoint/2010/main" val="248839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68BBC-D200-DCA2-99BF-673B80A5A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2550B-FA04-A18E-7A84-92650EF43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E1D2C-DDD1-A2E3-8858-EF2029784FB4}"/>
              </a:ext>
            </a:extLst>
          </p:cNvPr>
          <p:cNvSpPr>
            <a:spLocks noGrp="1"/>
          </p:cNvSpPr>
          <p:nvPr>
            <p:ph type="body" idx="1"/>
          </p:nvPr>
        </p:nvSpPr>
        <p:spPr/>
        <p:txBody>
          <a:bodyPr/>
          <a:lstStyle/>
          <a:p>
            <a:pPr algn="l">
              <a:buNone/>
            </a:pPr>
            <a:r>
              <a:rPr lang="en-US" sz="2000" b="0" i="0" dirty="0">
                <a:solidFill>
                  <a:srgbClr val="000000"/>
                </a:solidFill>
                <a:effectLst/>
              </a:rPr>
              <a:t>Do you remember the first videos in our program?</a:t>
            </a:r>
          </a:p>
          <a:p>
            <a:pPr algn="l">
              <a:buNone/>
            </a:pPr>
            <a:endParaRPr lang="en-US" sz="20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rPr>
              <a:t>Everything you eat—bread, sugar, meat, fruits, vegetables—turns into sugar (glucose).</a:t>
            </a:r>
          </a:p>
          <a:p>
            <a:pPr algn="l">
              <a:buNone/>
            </a:pPr>
            <a:endParaRPr lang="en-US" sz="2000" b="0" i="0" dirty="0">
              <a:solidFill>
                <a:srgbClr val="000000"/>
              </a:solidFill>
              <a:effectLst/>
            </a:endParaRPr>
          </a:p>
          <a:p>
            <a:pPr algn="l">
              <a:buNone/>
            </a:pPr>
            <a:r>
              <a:rPr lang="en-US" sz="2000" b="0" i="0" dirty="0">
                <a:solidFill>
                  <a:srgbClr val="000000"/>
                </a:solidFill>
                <a:effectLst/>
              </a:rPr>
              <a:t>The pancreas makes insulin, which is the key to let sugar into your cells</a:t>
            </a:r>
          </a:p>
          <a:p>
            <a:pPr algn="l">
              <a:buNone/>
            </a:pPr>
            <a:endParaRPr lang="en-US" sz="2000" b="0" i="0" dirty="0">
              <a:solidFill>
                <a:srgbClr val="000000"/>
              </a:solidFill>
              <a:effectLst/>
            </a:endParaRPr>
          </a:p>
          <a:p>
            <a:pPr algn="l">
              <a:buNone/>
            </a:pPr>
            <a:r>
              <a:rPr lang="en-US" sz="2000" b="0" i="0" dirty="0">
                <a:solidFill>
                  <a:srgbClr val="000000"/>
                </a:solidFill>
                <a:effectLst/>
              </a:rPr>
              <a:t>Without insulin, your cells do not get energy, and glucose stays in your blood, affecting your whole body.</a:t>
            </a:r>
          </a:p>
          <a:p>
            <a:pPr algn="l">
              <a:buNone/>
            </a:pPr>
            <a:endParaRPr lang="en-US" sz="2000" b="0" i="0" dirty="0">
              <a:solidFill>
                <a:srgbClr val="000000"/>
              </a:solidFill>
              <a:effectLst/>
            </a:endParaRPr>
          </a:p>
          <a:p>
            <a:pPr algn="l">
              <a:buNone/>
            </a:pPr>
            <a:r>
              <a:rPr lang="en-US" sz="2000" b="0" i="0" dirty="0">
                <a:solidFill>
                  <a:srgbClr val="000000"/>
                </a:solidFill>
                <a:effectLst/>
              </a:rPr>
              <a:t>Too much alcohol damages the pancreas. Since your pancreas make insulin, damage to the pancreas damages the way insulin is made…and you blood sugar and A1c go up.</a:t>
            </a:r>
          </a:p>
          <a:p>
            <a:pPr algn="l">
              <a:buNone/>
            </a:pPr>
            <a:endParaRPr lang="en-US" sz="2000" b="0" i="0" dirty="0">
              <a:solidFill>
                <a:srgbClr val="000000"/>
              </a:solidFill>
              <a:effectLst/>
            </a:endParaRPr>
          </a:p>
          <a:p>
            <a:pPr algn="l">
              <a:buNone/>
            </a:pPr>
            <a:endParaRPr lang="en-US" sz="2000" b="0" i="0" dirty="0">
              <a:solidFill>
                <a:srgbClr val="000000"/>
              </a:solidFill>
              <a:effectLst/>
            </a:endParaRPr>
          </a:p>
        </p:txBody>
      </p:sp>
      <p:sp>
        <p:nvSpPr>
          <p:cNvPr id="4" name="Slide Number Placeholder 3">
            <a:extLst>
              <a:ext uri="{FF2B5EF4-FFF2-40B4-BE49-F238E27FC236}">
                <a16:creationId xmlns:a16="http://schemas.microsoft.com/office/drawing/2014/main" id="{C91F7FCE-1052-11BC-2B44-1AFA5F6C8725}"/>
              </a:ext>
            </a:extLst>
          </p:cNvPr>
          <p:cNvSpPr>
            <a:spLocks noGrp="1"/>
          </p:cNvSpPr>
          <p:nvPr>
            <p:ph type="sldNum" sz="quarter" idx="5"/>
          </p:nvPr>
        </p:nvSpPr>
        <p:spPr/>
        <p:txBody>
          <a:bodyPr/>
          <a:lstStyle/>
          <a:p>
            <a:fld id="{2809DDCD-DB6F-482F-A9F2-0DA34D32D270}" type="slidenum">
              <a:rPr lang="es-MX" smtClean="0"/>
              <a:t>5</a:t>
            </a:fld>
            <a:endParaRPr lang="es-MX"/>
          </a:p>
        </p:txBody>
      </p:sp>
    </p:spTree>
    <p:extLst>
      <p:ext uri="{BB962C8B-B14F-4D97-AF65-F5344CB8AC3E}">
        <p14:creationId xmlns:p14="http://schemas.microsoft.com/office/powerpoint/2010/main" val="213248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3200" b="0" i="0" dirty="0">
                <a:solidFill>
                  <a:srgbClr val="000000"/>
                </a:solidFill>
                <a:effectLst/>
              </a:rPr>
              <a:t>Another way alcohol affects your body is through your liver.</a:t>
            </a:r>
          </a:p>
          <a:p>
            <a:pPr algn="l">
              <a:buNone/>
            </a:pPr>
            <a:endParaRPr lang="en-US" sz="3200" b="0" i="0" dirty="0">
              <a:solidFill>
                <a:srgbClr val="000000"/>
              </a:solidFill>
              <a:effectLst/>
            </a:endParaRPr>
          </a:p>
          <a:p>
            <a:pPr algn="l">
              <a:buNone/>
            </a:pPr>
            <a:r>
              <a:rPr lang="en-US" sz="3200" b="0" i="0" dirty="0">
                <a:solidFill>
                  <a:srgbClr val="000000"/>
                </a:solidFill>
                <a:effectLst/>
              </a:rPr>
              <a:t>When blood sugar gets too low, the liver releases sugar into the blood. Too much alcohol, especially on an empty stomach, damages the liver.</a:t>
            </a:r>
          </a:p>
          <a:p>
            <a:pPr algn="l">
              <a:buNone/>
            </a:pPr>
            <a:endParaRPr lang="en-US" sz="3200" b="0" i="0" dirty="0">
              <a:solidFill>
                <a:srgbClr val="000000"/>
              </a:solidFill>
              <a:effectLst/>
            </a:endParaRPr>
          </a:p>
          <a:p>
            <a:pPr algn="l">
              <a:buNone/>
            </a:pPr>
            <a:r>
              <a:rPr lang="en-US" sz="3200" b="0" i="0" dirty="0">
                <a:solidFill>
                  <a:srgbClr val="000000"/>
                </a:solidFill>
                <a:effectLst/>
              </a:rPr>
              <a:t>When the liver is busy breaking down alcohol, it cannot release enough glucose. This can cause blood sugar to drop too low, called hypoglycemia.</a:t>
            </a:r>
          </a:p>
          <a:p>
            <a:pPr algn="l">
              <a:buNone/>
            </a:pPr>
            <a:endParaRPr lang="en-US" sz="3200" b="0" i="0" dirty="0">
              <a:solidFill>
                <a:srgbClr val="000000"/>
              </a:solidFill>
              <a:effectLst/>
            </a:endParaRPr>
          </a:p>
          <a:p>
            <a:pPr algn="l"/>
            <a:r>
              <a:rPr lang="en-US" sz="3200" b="0" i="0" dirty="0">
                <a:solidFill>
                  <a:srgbClr val="000000"/>
                </a:solidFill>
                <a:effectLst/>
              </a:rPr>
              <a:t>Drinking alcohol for a long time can cause the liver to stop working properly. This can lead to low blood sugar and swelling, called edema, where fluid builds up in the legs or stomach and does not go away.</a:t>
            </a:r>
          </a:p>
          <a:p>
            <a:pPr defTabSz="966612">
              <a:defRPr/>
            </a:pPr>
            <a:endParaRPr lang="es-CO" sz="1300" dirty="0">
              <a:latin typeface="+mj-lt"/>
            </a:endParaRPr>
          </a:p>
          <a:p>
            <a:pPr defTabSz="966612">
              <a:defRPr/>
            </a:pPr>
            <a:endParaRPr lang="es-CO" sz="1300" dirty="0">
              <a:latin typeface="+mj-lt"/>
            </a:endParaRPr>
          </a:p>
          <a:p>
            <a:endParaRPr lang="es-MX"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6</a:t>
            </a:fld>
            <a:endParaRPr lang="es-MX"/>
          </a:p>
        </p:txBody>
      </p:sp>
    </p:spTree>
    <p:extLst>
      <p:ext uri="{BB962C8B-B14F-4D97-AF65-F5344CB8AC3E}">
        <p14:creationId xmlns:p14="http://schemas.microsoft.com/office/powerpoint/2010/main" val="3513842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This is dangerous in many ways, but let’s focus on one important risk.</a:t>
            </a:r>
          </a:p>
          <a:p>
            <a:pPr algn="l">
              <a:buNone/>
            </a:pPr>
            <a:endParaRPr lang="en-US" sz="2000" b="0" i="0" dirty="0">
              <a:solidFill>
                <a:srgbClr val="000000"/>
              </a:solidFill>
              <a:effectLst/>
            </a:endParaRPr>
          </a:p>
          <a:p>
            <a:pPr algn="l">
              <a:buNone/>
            </a:pPr>
            <a:r>
              <a:rPr lang="en-US" sz="2000" b="0" i="0" dirty="0">
                <a:solidFill>
                  <a:srgbClr val="000000"/>
                </a:solidFill>
                <a:effectLst/>
              </a:rPr>
              <a:t>Did you know that the symptoms of drinking too much alcohol and low blood sugar can be very similar? Both can cause:</a:t>
            </a:r>
          </a:p>
          <a:p>
            <a:pPr algn="l">
              <a:buNone/>
            </a:pPr>
            <a:endParaRPr lang="en-US" sz="2000" b="0" i="0" dirty="0">
              <a:solidFill>
                <a:srgbClr val="000000"/>
              </a:solidFill>
              <a:effectLst/>
            </a:endParaRPr>
          </a:p>
          <a:p>
            <a:pPr algn="l">
              <a:buFont typeface="Arial" panose="020B0604020202020204" pitchFamily="34" charset="0"/>
              <a:buChar char="•"/>
            </a:pPr>
            <a:r>
              <a:rPr lang="en-US" sz="2000" b="0" i="0" dirty="0">
                <a:solidFill>
                  <a:srgbClr val="000000"/>
                </a:solidFill>
                <a:effectLst/>
              </a:rPr>
              <a:t>Confusion</a:t>
            </a:r>
          </a:p>
          <a:p>
            <a:pPr algn="l">
              <a:buFont typeface="Arial" panose="020B0604020202020204" pitchFamily="34" charset="0"/>
              <a:buChar char="•"/>
            </a:pPr>
            <a:r>
              <a:rPr lang="en-US" sz="2000" b="0" i="0" dirty="0">
                <a:solidFill>
                  <a:srgbClr val="000000"/>
                </a:solidFill>
                <a:effectLst/>
              </a:rPr>
              <a:t>Sleepiness</a:t>
            </a:r>
          </a:p>
          <a:p>
            <a:pPr algn="l">
              <a:buFont typeface="Arial" panose="020B0604020202020204" pitchFamily="34" charset="0"/>
              <a:buChar char="•"/>
            </a:pPr>
            <a:r>
              <a:rPr lang="en-US" sz="2000" b="0" i="0" dirty="0">
                <a:solidFill>
                  <a:srgbClr val="000000"/>
                </a:solidFill>
                <a:effectLst/>
              </a:rPr>
              <a:t>Blurry vision</a:t>
            </a:r>
          </a:p>
          <a:p>
            <a:pPr algn="l">
              <a:buFont typeface="Arial" panose="020B0604020202020204" pitchFamily="34" charset="0"/>
              <a:buChar char="•"/>
            </a:pPr>
            <a:r>
              <a:rPr lang="en-US" sz="2000" b="0" i="0" dirty="0">
                <a:solidFill>
                  <a:srgbClr val="000000"/>
                </a:solidFill>
                <a:effectLst/>
              </a:rPr>
              <a:t>Headaches</a:t>
            </a:r>
          </a:p>
          <a:p>
            <a:pPr algn="l">
              <a:buFont typeface="Arial" panose="020B0604020202020204" pitchFamily="34" charset="0"/>
              <a:buChar char="•"/>
            </a:pPr>
            <a:r>
              <a:rPr lang="en-US" sz="2000" b="0" i="0" dirty="0">
                <a:solidFill>
                  <a:srgbClr val="000000"/>
                </a:solidFill>
                <a:effectLst/>
              </a:rPr>
              <a:t>Dizziness or lightheadedness</a:t>
            </a:r>
          </a:p>
          <a:p>
            <a:pPr algn="l">
              <a:buFont typeface="Arial" panose="020B0604020202020204" pitchFamily="34" charset="0"/>
              <a:buChar char="•"/>
            </a:pPr>
            <a:r>
              <a:rPr lang="en-US" sz="2000" b="0" i="0" dirty="0">
                <a:solidFill>
                  <a:srgbClr val="000000"/>
                </a:solidFill>
                <a:effectLst/>
              </a:rPr>
              <a:t>Poor coordination</a:t>
            </a:r>
          </a:p>
          <a:p>
            <a:pPr algn="l">
              <a:buFont typeface="Arial" panose="020B0604020202020204" pitchFamily="34" charset="0"/>
              <a:buChar char="•"/>
            </a:pPr>
            <a:r>
              <a:rPr lang="en-US" sz="2000" b="0" i="0" dirty="0">
                <a:solidFill>
                  <a:srgbClr val="000000"/>
                </a:solidFill>
                <a:effectLst/>
              </a:rPr>
              <a:t>Loss of consciousness</a:t>
            </a:r>
          </a:p>
          <a:p>
            <a:pPr algn="l">
              <a:buFont typeface="Arial" panose="020B0604020202020204" pitchFamily="34" charset="0"/>
              <a:buChar char="•"/>
            </a:pPr>
            <a:endParaRPr lang="en-US" sz="2000" b="0" i="0" dirty="0">
              <a:solidFill>
                <a:srgbClr val="000000"/>
              </a:solidFill>
              <a:effectLst/>
            </a:endParaRPr>
          </a:p>
          <a:p>
            <a:pPr algn="l"/>
            <a:r>
              <a:rPr lang="en-US" sz="2000" b="0" i="0" dirty="0">
                <a:solidFill>
                  <a:srgbClr val="000000"/>
                </a:solidFill>
                <a:effectLst/>
              </a:rPr>
              <a:t>This is dangerous because someone may think you are drunk when you are actually having low blood sugar. If this happens, you may not get the right help right away. Low blood sugar must be treated quickly to avoid serious harm.</a:t>
            </a:r>
          </a:p>
        </p:txBody>
      </p:sp>
      <p:sp>
        <p:nvSpPr>
          <p:cNvPr id="4" name="Slide Number Placeholder 3"/>
          <p:cNvSpPr>
            <a:spLocks noGrp="1"/>
          </p:cNvSpPr>
          <p:nvPr>
            <p:ph type="sldNum" sz="quarter" idx="5"/>
          </p:nvPr>
        </p:nvSpPr>
        <p:spPr/>
        <p:txBody>
          <a:bodyPr/>
          <a:lstStyle/>
          <a:p>
            <a:fld id="{2809DDCD-DB6F-482F-A9F2-0DA34D32D270}" type="slidenum">
              <a:rPr lang="es-MX" smtClean="0"/>
              <a:t>7</a:t>
            </a:fld>
            <a:endParaRPr lang="es-MX"/>
          </a:p>
        </p:txBody>
      </p:sp>
    </p:spTree>
    <p:extLst>
      <p:ext uri="{BB962C8B-B14F-4D97-AF65-F5344CB8AC3E}">
        <p14:creationId xmlns:p14="http://schemas.microsoft.com/office/powerpoint/2010/main" val="76295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alcohol is one drink or less per day for women and 2 or less for men. </a:t>
            </a:r>
          </a:p>
          <a:p>
            <a:endParaRPr lang="en-US" dirty="0"/>
          </a:p>
          <a:p>
            <a:r>
              <a:rPr lang="en-US" dirty="0"/>
              <a:t>Note the size – a shot of whiskey is one drink</a:t>
            </a:r>
          </a:p>
          <a:p>
            <a:endParaRPr lang="en-US" dirty="0"/>
          </a:p>
          <a:p>
            <a:r>
              <a:rPr lang="en-US" dirty="0"/>
              <a:t>Also note that that doesn’t mean that you can “store up” and have 7 drinks on a Saturday. It’s 1-2 per day and that’s it. </a:t>
            </a:r>
          </a:p>
          <a:p>
            <a:endParaRPr lang="en-US" dirty="0"/>
          </a:p>
          <a:p>
            <a:r>
              <a:rPr lang="en-US" dirty="0"/>
              <a:t>Anything beyond that is more than your body can take. </a:t>
            </a:r>
          </a:p>
          <a:p>
            <a:endParaRPr lang="en-US" dirty="0"/>
          </a:p>
          <a:p>
            <a:r>
              <a:rPr lang="en-US" dirty="0"/>
              <a:t>The further you go past that, the greater the damage.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8</a:t>
            </a:fld>
            <a:endParaRPr lang="en-US" noProof="0" dirty="0"/>
          </a:p>
        </p:txBody>
      </p:sp>
    </p:spTree>
    <p:extLst>
      <p:ext uri="{BB962C8B-B14F-4D97-AF65-F5344CB8AC3E}">
        <p14:creationId xmlns:p14="http://schemas.microsoft.com/office/powerpoint/2010/main" val="118210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These are not the only harms. As we saw before, alcohol can cause many more problems.</a:t>
            </a:r>
          </a:p>
          <a:p>
            <a:pPr algn="l">
              <a:buNone/>
            </a:pPr>
            <a:endParaRPr lang="en-US" sz="2000" b="0" i="0" dirty="0">
              <a:solidFill>
                <a:srgbClr val="000000"/>
              </a:solidFill>
              <a:effectLst/>
            </a:endParaRPr>
          </a:p>
          <a:p>
            <a:pPr algn="l">
              <a:buNone/>
            </a:pPr>
            <a:r>
              <a:rPr lang="en-US" sz="2000" b="0" i="0" dirty="0">
                <a:solidFill>
                  <a:srgbClr val="000000"/>
                </a:solidFill>
                <a:effectLst/>
              </a:rPr>
              <a:t>Drinking alcohol can make common diabetes problems worse, such as nerve damage, eye problems, and kidney disease.</a:t>
            </a:r>
          </a:p>
          <a:p>
            <a:pPr algn="l">
              <a:buNone/>
            </a:pPr>
            <a:endParaRPr lang="en-US" sz="2000" b="0" i="0" dirty="0">
              <a:solidFill>
                <a:srgbClr val="000000"/>
              </a:solidFill>
              <a:effectLst/>
            </a:endParaRPr>
          </a:p>
          <a:p>
            <a:pPr algn="l">
              <a:buNone/>
            </a:pPr>
            <a:r>
              <a:rPr lang="en-US" sz="2000" b="0" i="0" dirty="0">
                <a:solidFill>
                  <a:srgbClr val="000000"/>
                </a:solidFill>
                <a:effectLst/>
              </a:rPr>
              <a:t>Alcohol can also cause weight gain. Extra weight makes diabetes harder to control. Alcohol has many calories, and drinks like beer or sugary mixed drinks are high in carbohydrates. </a:t>
            </a:r>
          </a:p>
          <a:p>
            <a:pPr algn="l">
              <a:buNone/>
            </a:pPr>
            <a:endParaRPr lang="en-US" sz="2000" b="0" i="0" dirty="0">
              <a:solidFill>
                <a:srgbClr val="000000"/>
              </a:solidFill>
              <a:effectLst/>
            </a:endParaRPr>
          </a:p>
          <a:p>
            <a:pPr algn="l">
              <a:buNone/>
            </a:pPr>
            <a:r>
              <a:rPr lang="en-US" sz="2000" b="0" i="0" dirty="0">
                <a:solidFill>
                  <a:srgbClr val="000000"/>
                </a:solidFill>
                <a:effectLst/>
              </a:rPr>
              <a:t>These extra carbs can raise blood sugar levels.</a:t>
            </a:r>
          </a:p>
          <a:p>
            <a:pPr algn="l">
              <a:buNone/>
            </a:pPr>
            <a:endParaRPr lang="en-US" sz="2000" b="0" i="0" dirty="0">
              <a:solidFill>
                <a:srgbClr val="000000"/>
              </a:solidFill>
              <a:effectLst/>
            </a:endParaRPr>
          </a:p>
          <a:p>
            <a:pPr algn="l">
              <a:buNone/>
            </a:pPr>
            <a:r>
              <a:rPr lang="en-US" sz="2000" b="0" i="0" dirty="0">
                <a:solidFill>
                  <a:srgbClr val="000000"/>
                </a:solidFill>
                <a:effectLst/>
              </a:rPr>
              <a:t>But we can improve. Do not feel discouraged. We focus on this topic in a diabetes prevention and management class because making changes—like eating better, being more active, and cutting back on alcohol—can help improve diabetes and reduce other health problems.</a:t>
            </a:r>
          </a:p>
          <a:p>
            <a:pPr algn="l">
              <a:buNone/>
            </a:pPr>
            <a:endParaRPr lang="en-US" sz="2000" b="0" i="0" dirty="0">
              <a:solidFill>
                <a:srgbClr val="000000"/>
              </a:solidFill>
              <a:effectLst/>
            </a:endParaRPr>
          </a:p>
          <a:p>
            <a:pPr algn="l"/>
            <a:r>
              <a:rPr lang="en-US" sz="2000" b="0" i="0" dirty="0">
                <a:solidFill>
                  <a:srgbClr val="000000"/>
                </a:solidFill>
                <a:effectLst/>
              </a:rPr>
              <a:t>So now, let’s set goals.</a:t>
            </a:r>
          </a:p>
          <a:p>
            <a:pPr defTabSz="966612">
              <a:defRPr/>
            </a:pPr>
            <a:endParaRPr lang="es-CO" sz="1300" dirty="0">
              <a:latin typeface="+mj-lt"/>
            </a:endParaRPr>
          </a:p>
          <a:p>
            <a:pPr defTabSz="966612">
              <a:defRPr/>
            </a:pPr>
            <a:endParaRPr lang="es-CO" sz="1300" dirty="0">
              <a:latin typeface="+mj-lt"/>
            </a:endParaRPr>
          </a:p>
          <a:p>
            <a:pPr defTabSz="966612">
              <a:defRPr/>
            </a:pPr>
            <a:endParaRPr lang="en-US" sz="1300" dirty="0">
              <a:latin typeface="+mj-lt"/>
            </a:endParaRPr>
          </a:p>
          <a:p>
            <a:endParaRPr lang="es-MX"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9</a:t>
            </a:fld>
            <a:endParaRPr lang="es-MX"/>
          </a:p>
        </p:txBody>
      </p:sp>
    </p:spTree>
    <p:extLst>
      <p:ext uri="{BB962C8B-B14F-4D97-AF65-F5344CB8AC3E}">
        <p14:creationId xmlns:p14="http://schemas.microsoft.com/office/powerpoint/2010/main" val="410349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002B-1E47-B932-5365-716A74534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A79EF8-8DFC-2A03-2359-B15886963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E1E0C5-DCF0-7ED3-BD46-2760625D9A18}"/>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A4F04718-581C-062C-4218-66F16D2B0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17AA0-FA71-F8DE-0A8C-D98862367DA4}"/>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350988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0046-D006-28BF-E3AA-9F1ACE1691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E13FF-10AD-88C6-E7A6-66807EC530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01CD4-AE73-D932-FD2B-7A52268C9A9C}"/>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3B856699-0CFA-A636-455A-538027D7B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52273-8BB3-4AF7-0D3A-821AD56D7AB6}"/>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76463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AF5E8-80A2-0B36-EC9A-5A19A74F49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42B91C-71A5-6A86-9079-569F9C372B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C8D53-2B6F-C9C6-C7DE-A9ADC502CFA4}"/>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DCBD069E-8002-B760-75CF-20B86AAA8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E839C-D778-3256-B5F8-699CBFAA0F25}"/>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56882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52062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9949-8798-DAD9-E35F-BF0B3B817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2B83E-DA91-7B94-1BC5-70E9925F86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0CB05-1874-A6A5-07B3-4845B16C3E5A}"/>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30DA7AD4-51B5-934B-9910-7DF5BC15F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9AAB3-2DDF-34B3-A0A4-B29A573019A8}"/>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201952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CC8C-4B87-F74E-9A19-84DAFA97E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AC710-D369-F4FC-4A59-3D06C4A086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3D64FD-32D7-AC40-C6E2-CB40A2DD2D5A}"/>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58E4217A-83F3-CEF3-761A-38B54BEE1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C96BE-DF53-8D7A-6BBC-4982E3B02C30}"/>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146986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4E38-84EE-8BCF-2A40-F6F5D33672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49830-8C7B-4109-D1E2-9A4CD8BB1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BD349-42B2-E4C9-4883-D66857806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FF82B-58E9-567D-17D3-03B6F7E25A2C}"/>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6" name="Footer Placeholder 5">
            <a:extLst>
              <a:ext uri="{FF2B5EF4-FFF2-40B4-BE49-F238E27FC236}">
                <a16:creationId xmlns:a16="http://schemas.microsoft.com/office/drawing/2014/main" id="{4C03DD18-EDFE-D699-4AD4-D9F3AA3A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6B1FE-82FD-C49F-4066-3EE821ECCF8E}"/>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305455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EFE4-7341-4274-DEC6-2BD9472C1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7A20DB-44FB-D468-EBB9-D4A64BD02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938F1-D473-5884-E21D-934B1E11C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DC123B-A0D0-B260-9986-92B20284A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3C04C-BEC0-1764-1DF4-2F01CDAB8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78FF9-6DDE-B6B2-7415-2D81369AE7C1}"/>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8" name="Footer Placeholder 7">
            <a:extLst>
              <a:ext uri="{FF2B5EF4-FFF2-40B4-BE49-F238E27FC236}">
                <a16:creationId xmlns:a16="http://schemas.microsoft.com/office/drawing/2014/main" id="{226D04C3-64E6-C932-877F-F52230B30F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93781C-6008-8F92-8885-24C1D4A5258B}"/>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184053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71B10-9F55-B3BB-33E3-D1B44631BE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C72BF-6F4F-8AEE-7084-A3C87A4D6F6D}"/>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4" name="Footer Placeholder 3">
            <a:extLst>
              <a:ext uri="{FF2B5EF4-FFF2-40B4-BE49-F238E27FC236}">
                <a16:creationId xmlns:a16="http://schemas.microsoft.com/office/drawing/2014/main" id="{2A2B66A2-7051-B26A-3DB2-38F549D88D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09D645-4814-8CE7-0F4F-CD7095824395}"/>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202117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BDC66-EE7C-6C34-D11D-8D745FE3D149}"/>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3" name="Footer Placeholder 2">
            <a:extLst>
              <a:ext uri="{FF2B5EF4-FFF2-40B4-BE49-F238E27FC236}">
                <a16:creationId xmlns:a16="http://schemas.microsoft.com/office/drawing/2014/main" id="{9806A387-0085-114E-0C07-E4DC75428C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63F4E2-E7EF-29CC-DCBD-4C887017F5FE}"/>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96835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8010D-D32E-6E80-6CC0-C0DF78524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A40E4-4074-CDC8-1885-76546565D4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1D92F-E940-7688-D34D-959DFF00A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99CF5-4352-A0C5-4036-998DD7DBF49F}"/>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6" name="Footer Placeholder 5">
            <a:extLst>
              <a:ext uri="{FF2B5EF4-FFF2-40B4-BE49-F238E27FC236}">
                <a16:creationId xmlns:a16="http://schemas.microsoft.com/office/drawing/2014/main" id="{BA50C546-D898-2ACA-24EE-38A88E4EA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98767-3A93-DB68-118D-6D7472AD8797}"/>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70962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923F-3737-FC65-A816-14C85F4C1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8F628C-3FFA-01F5-D5B7-4D71D02DB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C413C-E1A4-2777-9D75-0F8515D03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769B4-6FF3-679D-3867-A9BA0870DF60}"/>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6" name="Footer Placeholder 5">
            <a:extLst>
              <a:ext uri="{FF2B5EF4-FFF2-40B4-BE49-F238E27FC236}">
                <a16:creationId xmlns:a16="http://schemas.microsoft.com/office/drawing/2014/main" id="{37EA14E9-B9FD-3F1A-9D96-4BFAF97BA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EE790-B123-A4A5-61DB-258654C5C80F}"/>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151807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FA896-6825-D9D6-D0C6-B4E7E4EF7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66A90D-C379-9381-653F-5034E8141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A9F43-5876-D582-38D6-00A7D7B5A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D275CD10-EE77-F6EE-8408-F2EDA9200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69D63E-BE8E-CC03-C6AD-2D25E6D9B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13FFD4-C43A-4C1C-B8FB-D2EC4161EF55}" type="slidenum">
              <a:rPr lang="en-US" smtClean="0"/>
              <a:t>‹#›</a:t>
            </a:fld>
            <a:endParaRPr lang="en-US"/>
          </a:p>
        </p:txBody>
      </p:sp>
    </p:spTree>
    <p:extLst>
      <p:ext uri="{BB962C8B-B14F-4D97-AF65-F5344CB8AC3E}">
        <p14:creationId xmlns:p14="http://schemas.microsoft.com/office/powerpoint/2010/main" val="3688165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1.xml"/><Relationship Id="rId11" Type="http://schemas.openxmlformats.org/officeDocument/2006/relationships/image" Target="../media/image19.jpeg"/><Relationship Id="rId5" Type="http://schemas.openxmlformats.org/officeDocument/2006/relationships/diagramData" Target="../diagrams/data1.xml"/><Relationship Id="rId10" Type="http://schemas.openxmlformats.org/officeDocument/2006/relationships/image" Target="../media/image18.jpe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pmc.ncbi.nlm.nih.gov/articles/PMC3335891/" TargetMode="External"/><Relationship Id="rId3" Type="http://schemas.openxmlformats.org/officeDocument/2006/relationships/hyperlink" Target="https://www.niaaa.nih.gov/alcohols-effects-health" TargetMode="External"/><Relationship Id="rId7" Type="http://schemas.openxmlformats.org/officeDocument/2006/relationships/hyperlink" Target="https://www.niaaa.nih.gov/alcohol-health/overview-alcohol-consumption/moderate-binge-drinkin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doi.org/10.3748/wjg.v29.i17.2551" TargetMode="External"/><Relationship Id="rId5" Type="http://schemas.openxmlformats.org/officeDocument/2006/relationships/hyperlink" Target="https://doi.org/10.1056/NEJMra2207599" TargetMode="External"/><Relationship Id="rId4" Type="http://schemas.openxmlformats.org/officeDocument/2006/relationships/hyperlink" Target="https://doi.org/10.1001/jama.2021.768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E309C8-E873-0848-A227-ABC321706FF2}"/>
              </a:ext>
            </a:extLst>
          </p:cNvPr>
          <p:cNvPicPr>
            <a:picLocks noChangeAspect="1"/>
          </p:cNvPicPr>
          <p:nvPr/>
        </p:nvPicPr>
        <p:blipFill rotWithShape="1">
          <a:blip r:embed="rId5">
            <a:extLst>
              <a:ext uri="{28A0092B-C50C-407E-A947-70E740481C1C}">
                <a14:useLocalDpi xmlns:a14="http://schemas.microsoft.com/office/drawing/2010/main" val="0"/>
              </a:ext>
            </a:extLst>
          </a:blip>
          <a:srcRect r="18777" b="1"/>
          <a:stretch/>
        </p:blipFill>
        <p:spPr>
          <a:xfrm>
            <a:off x="0" y="975"/>
            <a:ext cx="12188851" cy="6858000"/>
          </a:xfrm>
          <a:prstGeom prst="rect">
            <a:avLst/>
          </a:prstGeom>
        </p:spPr>
      </p:pic>
      <p:sp>
        <p:nvSpPr>
          <p:cNvPr id="7" name="TextBox 6">
            <a:extLst>
              <a:ext uri="{FF2B5EF4-FFF2-40B4-BE49-F238E27FC236}">
                <a16:creationId xmlns:a16="http://schemas.microsoft.com/office/drawing/2014/main" id="{D83FE58B-B118-447B-99A3-F7B2E01E2198}"/>
              </a:ext>
            </a:extLst>
          </p:cNvPr>
          <p:cNvSpPr txBox="1"/>
          <p:nvPr/>
        </p:nvSpPr>
        <p:spPr>
          <a:xfrm>
            <a:off x="404553" y="5679412"/>
            <a:ext cx="4327868" cy="477054"/>
          </a:xfrm>
          <a:prstGeom prst="rect">
            <a:avLst/>
          </a:prstGeom>
          <a:noFill/>
        </p:spPr>
        <p:txBody>
          <a:bodyPr wrap="square" rtlCol="0">
            <a:spAutoFit/>
          </a:bodyPr>
          <a:lstStyle/>
          <a:p>
            <a:r>
              <a:rPr lang="es-MX" sz="2500" dirty="0"/>
              <a:t>Mes 10 – Alcohol y Diabetes</a:t>
            </a:r>
          </a:p>
        </p:txBody>
      </p:sp>
      <p:sp>
        <p:nvSpPr>
          <p:cNvPr id="2" name="Title 1">
            <a:extLst>
              <a:ext uri="{FF2B5EF4-FFF2-40B4-BE49-F238E27FC236}">
                <a16:creationId xmlns:a16="http://schemas.microsoft.com/office/drawing/2014/main" id="{311F733C-6D66-6B95-FDCF-B89FF90FEADD}"/>
              </a:ext>
            </a:extLst>
          </p:cNvPr>
          <p:cNvSpPr txBox="1">
            <a:spLocks/>
          </p:cNvSpPr>
          <p:nvPr/>
        </p:nvSpPr>
        <p:spPr>
          <a:xfrm>
            <a:off x="8339939" y="3429000"/>
            <a:ext cx="3852041" cy="338193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000" b="1" dirty="0">
                <a:solidFill>
                  <a:schemeClr val="bg1"/>
                </a:solidFill>
              </a:rPr>
              <a:t>How Alcohol Affects Your Health</a:t>
            </a:r>
            <a:br>
              <a:rPr lang="es-MX" sz="4000" b="1" dirty="0">
                <a:solidFill>
                  <a:schemeClr val="bg1"/>
                </a:solidFill>
              </a:rPr>
            </a:br>
            <a:br>
              <a:rPr lang="es-MX" sz="4000" b="1" dirty="0">
                <a:solidFill>
                  <a:schemeClr val="bg1"/>
                </a:solidFill>
              </a:rPr>
            </a:br>
            <a:br>
              <a:rPr lang="es-MX" sz="4000" b="1" dirty="0">
                <a:solidFill>
                  <a:schemeClr val="bg1"/>
                </a:solidFill>
              </a:rPr>
            </a:br>
            <a:r>
              <a:rPr lang="es-MX" sz="3000" b="1" dirty="0">
                <a:solidFill>
                  <a:schemeClr val="bg1"/>
                </a:solidFill>
              </a:rPr>
              <a:t>Video 11</a:t>
            </a:r>
          </a:p>
        </p:txBody>
      </p:sp>
      <p:pic>
        <p:nvPicPr>
          <p:cNvPr id="3" name="Video 11 English Slide 1">
            <a:hlinkClick r:id="" action="ppaction://media"/>
            <a:extLst>
              <a:ext uri="{FF2B5EF4-FFF2-40B4-BE49-F238E27FC236}">
                <a16:creationId xmlns:a16="http://schemas.microsoft.com/office/drawing/2014/main" id="{1D8A2CF9-BD8A-DB59-1787-6EC1DC0E01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0325" y="307975"/>
            <a:ext cx="609600" cy="609600"/>
          </a:xfrm>
          <a:prstGeom prst="rect">
            <a:avLst/>
          </a:prstGeom>
        </p:spPr>
      </p:pic>
    </p:spTree>
    <p:extLst>
      <p:ext uri="{BB962C8B-B14F-4D97-AF65-F5344CB8AC3E}">
        <p14:creationId xmlns:p14="http://schemas.microsoft.com/office/powerpoint/2010/main" val="32197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3BBF25-9727-4A57-B5C9-19BF2AB7B034}"/>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r="17750" b="-1"/>
          <a:stretch>
            <a:fillRect/>
          </a:stretch>
        </p:blipFill>
        <p:spPr>
          <a:xfrm>
            <a:off x="-170" y="10"/>
            <a:ext cx="8450317" cy="6857990"/>
          </a:xfrm>
          <a:prstGeom prst="rect">
            <a:avLst/>
          </a:prstGeom>
        </p:spPr>
      </p:pic>
      <p:sp>
        <p:nvSpPr>
          <p:cNvPr id="2" name="Title 1"/>
          <p:cNvSpPr>
            <a:spLocks noGrp="1"/>
          </p:cNvSpPr>
          <p:nvPr>
            <p:ph type="title"/>
          </p:nvPr>
        </p:nvSpPr>
        <p:spPr>
          <a:xfrm>
            <a:off x="643468" y="643467"/>
            <a:ext cx="4620584" cy="4567137"/>
          </a:xfrm>
        </p:spPr>
        <p:txBody>
          <a:bodyPr vert="horz" lIns="91440" tIns="45720" rIns="91440" bIns="45720" rtlCol="0" anchor="b">
            <a:normAutofit/>
          </a:bodyPr>
          <a:lstStyle/>
          <a:p>
            <a:r>
              <a:rPr lang="en-US" b="1" kern="1200">
                <a:solidFill>
                  <a:srgbClr val="FFFFFF"/>
                </a:solidFill>
                <a:latin typeface="+mj-lt"/>
                <a:ea typeface="+mj-ea"/>
                <a:cs typeface="+mj-cs"/>
              </a:rPr>
              <a:t>Setting goals is important</a:t>
            </a:r>
          </a:p>
        </p:txBody>
      </p:sp>
      <p:pic>
        <p:nvPicPr>
          <p:cNvPr id="3" name="Picture 2" descr="Football goal in the net">
            <a:extLst>
              <a:ext uri="{FF2B5EF4-FFF2-40B4-BE49-F238E27FC236}">
                <a16:creationId xmlns:a16="http://schemas.microsoft.com/office/drawing/2014/main" id="{5A948718-4B39-222A-1A25-4AD686C9BB8F}"/>
              </a:ext>
            </a:extLst>
          </p:cNvPr>
          <p:cNvPicPr>
            <a:picLocks noChangeAspect="1"/>
          </p:cNvPicPr>
          <p:nvPr/>
        </p:nvPicPr>
        <p:blipFill>
          <a:blip r:embed="rId6">
            <a:extLst>
              <a:ext uri="{28A0092B-C50C-407E-A947-70E740481C1C}">
                <a14:useLocalDpi xmlns:a14="http://schemas.microsoft.com/office/drawing/2010/main" val="0"/>
              </a:ext>
            </a:extLst>
          </a:blip>
          <a:srcRect l="8119" r="33843" b="-2"/>
          <a:stretch>
            <a:fillRect/>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4" name="Video 11 English Slide 10">
            <a:hlinkClick r:id="" action="ppaction://media"/>
            <a:extLst>
              <a:ext uri="{FF2B5EF4-FFF2-40B4-BE49-F238E27FC236}">
                <a16:creationId xmlns:a16="http://schemas.microsoft.com/office/drawing/2014/main" id="{72DBC2DF-D968-8D59-5CFD-3391F27551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775" y="479425"/>
            <a:ext cx="609600" cy="609600"/>
          </a:xfrm>
          <a:prstGeom prst="rect">
            <a:avLst/>
          </a:prstGeom>
        </p:spPr>
      </p:pic>
    </p:spTree>
    <p:extLst>
      <p:ext uri="{BB962C8B-B14F-4D97-AF65-F5344CB8AC3E}">
        <p14:creationId xmlns:p14="http://schemas.microsoft.com/office/powerpoint/2010/main" val="26968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6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2602C00-19F3-44A9-BC10-037A285C79FD}"/>
              </a:ext>
            </a:extLst>
          </p:cNvPr>
          <p:cNvPicPr>
            <a:picLocks noChangeAspect="1"/>
          </p:cNvPicPr>
          <p:nvPr/>
        </p:nvPicPr>
        <p:blipFill>
          <a:blip r:embed="rId5" cstate="print">
            <a:extLst>
              <a:ext uri="{28A0092B-C50C-407E-A947-70E740481C1C}">
                <a14:useLocalDpi xmlns:a14="http://schemas.microsoft.com/office/drawing/2010/main" val="0"/>
              </a:ext>
            </a:extLst>
          </a:blip>
          <a:srcRect b="15429"/>
          <a:stretch>
            <a:fillRect/>
          </a:stretch>
        </p:blipFill>
        <p:spPr>
          <a:xfrm>
            <a:off x="20" y="1282"/>
            <a:ext cx="12191980" cy="6856718"/>
          </a:xfrm>
          <a:prstGeom prst="rect">
            <a:avLst/>
          </a:prstGeom>
        </p:spPr>
      </p:pic>
      <p:pic>
        <p:nvPicPr>
          <p:cNvPr id="4" name="Video 11 English Slide 12">
            <a:hlinkClick r:id="" action="ppaction://media"/>
            <a:extLst>
              <a:ext uri="{FF2B5EF4-FFF2-40B4-BE49-F238E27FC236}">
                <a16:creationId xmlns:a16="http://schemas.microsoft.com/office/drawing/2014/main" id="{C0988361-7258-9AAD-64A4-AA2B029027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425" y="422275"/>
            <a:ext cx="609600" cy="609600"/>
          </a:xfrm>
          <a:prstGeom prst="rect">
            <a:avLst/>
          </a:prstGeom>
        </p:spPr>
      </p:pic>
    </p:spTree>
    <p:extLst>
      <p:ext uri="{BB962C8B-B14F-4D97-AF65-F5344CB8AC3E}">
        <p14:creationId xmlns:p14="http://schemas.microsoft.com/office/powerpoint/2010/main" val="32588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E43C8EB7-D776-4DBD-9DDB-C73CE1B0F575}"/>
              </a:ext>
            </a:extLst>
          </p:cNvPr>
          <p:cNvSpPr/>
          <p:nvPr/>
        </p:nvSpPr>
        <p:spPr>
          <a:xfrm>
            <a:off x="6195374" y="5849655"/>
            <a:ext cx="5674892" cy="10899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Oval 5">
            <a:extLst>
              <a:ext uri="{FF2B5EF4-FFF2-40B4-BE49-F238E27FC236}">
                <a16:creationId xmlns:a16="http://schemas.microsoft.com/office/drawing/2014/main" id="{E43C8EB7-D776-4DBD-9DDB-C73CE1B0F575}"/>
              </a:ext>
            </a:extLst>
          </p:cNvPr>
          <p:cNvSpPr/>
          <p:nvPr/>
        </p:nvSpPr>
        <p:spPr>
          <a:xfrm>
            <a:off x="6195374" y="5849655"/>
            <a:ext cx="5674892" cy="1089992"/>
          </a:xfrm>
          <a:prstGeom prst="ellipse">
            <a:avLst/>
          </a:prstGeom>
          <a:solidFill>
            <a:srgbClr val="999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8" name="Diagram 7">
            <a:extLst>
              <a:ext uri="{FF2B5EF4-FFF2-40B4-BE49-F238E27FC236}">
                <a16:creationId xmlns:a16="http://schemas.microsoft.com/office/drawing/2014/main" id="{D92AA7C4-97A4-98EF-F93A-559BA3ABA626}"/>
              </a:ext>
            </a:extLst>
          </p:cNvPr>
          <p:cNvGraphicFramePr/>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People celebrating">
            <a:extLst>
              <a:ext uri="{FF2B5EF4-FFF2-40B4-BE49-F238E27FC236}">
                <a16:creationId xmlns:a16="http://schemas.microsoft.com/office/drawing/2014/main" id="{480D80A3-DF8E-81A4-A2DE-ED7AC9A679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9424" y="1920175"/>
            <a:ext cx="5767202" cy="3844801"/>
          </a:xfrm>
          <a:prstGeom prst="rect">
            <a:avLst/>
          </a:prstGeom>
          <a:solidFill>
            <a:srgbClr val="9999FF"/>
          </a:solidFill>
        </p:spPr>
      </p:pic>
      <p:grpSp>
        <p:nvGrpSpPr>
          <p:cNvPr id="2" name="Group 1">
            <a:extLst>
              <a:ext uri="{FF2B5EF4-FFF2-40B4-BE49-F238E27FC236}">
                <a16:creationId xmlns:a16="http://schemas.microsoft.com/office/drawing/2014/main" id="{1E21DA6A-6A38-B6E5-54C7-16B5DDD98DB1}"/>
              </a:ext>
            </a:extLst>
          </p:cNvPr>
          <p:cNvGrpSpPr/>
          <p:nvPr/>
        </p:nvGrpSpPr>
        <p:grpSpPr>
          <a:xfrm>
            <a:off x="1089211" y="601000"/>
            <a:ext cx="10515600" cy="1319175"/>
            <a:chOff x="0" y="6387"/>
            <a:chExt cx="10515600" cy="1319175"/>
          </a:xfrm>
          <a:scene3d>
            <a:camera prst="orthographicFront"/>
            <a:lightRig rig="flat" dir="t"/>
          </a:scene3d>
        </p:grpSpPr>
        <p:sp>
          <p:nvSpPr>
            <p:cNvPr id="3" name="Rounded Rectangle 2">
              <a:extLst>
                <a:ext uri="{FF2B5EF4-FFF2-40B4-BE49-F238E27FC236}">
                  <a16:creationId xmlns:a16="http://schemas.microsoft.com/office/drawing/2014/main" id="{B12A7174-E357-AF0A-B743-84B5B0C8F477}"/>
                </a:ext>
              </a:extLst>
            </p:cNvPr>
            <p:cNvSpPr/>
            <p:nvPr/>
          </p:nvSpPr>
          <p:spPr>
            <a:xfrm>
              <a:off x="0" y="6387"/>
              <a:ext cx="10515600" cy="1319175"/>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 name="Rounded Rectangle 4">
              <a:extLst>
                <a:ext uri="{FF2B5EF4-FFF2-40B4-BE49-F238E27FC236}">
                  <a16:creationId xmlns:a16="http://schemas.microsoft.com/office/drawing/2014/main" id="{689712B0-C64E-BE63-9F0A-61B17EE7EE37}"/>
                </a:ext>
              </a:extLst>
            </p:cNvPr>
            <p:cNvSpPr txBox="1"/>
            <p:nvPr/>
          </p:nvSpPr>
          <p:spPr>
            <a:xfrm>
              <a:off x="64397" y="70784"/>
              <a:ext cx="10386806" cy="1190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s-MX" sz="5500" kern="1200" noProof="0" dirty="0"/>
                <a:t>Don’t Give Up!</a:t>
              </a:r>
            </a:p>
          </p:txBody>
        </p:sp>
      </p:grpSp>
      <p:pic>
        <p:nvPicPr>
          <p:cNvPr id="12" name="Picture 11" descr="Hand holding fishing rod">
            <a:extLst>
              <a:ext uri="{FF2B5EF4-FFF2-40B4-BE49-F238E27FC236}">
                <a16:creationId xmlns:a16="http://schemas.microsoft.com/office/drawing/2014/main" id="{132391E4-7756-16D6-C6BC-C8439FB4BD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5375" y="3074738"/>
            <a:ext cx="5996626" cy="3783262"/>
          </a:xfrm>
          <a:prstGeom prst="rect">
            <a:avLst/>
          </a:prstGeom>
        </p:spPr>
      </p:pic>
      <p:sp>
        <p:nvSpPr>
          <p:cNvPr id="13" name="Multiply 12">
            <a:extLst>
              <a:ext uri="{FF2B5EF4-FFF2-40B4-BE49-F238E27FC236}">
                <a16:creationId xmlns:a16="http://schemas.microsoft.com/office/drawing/2014/main" id="{F5355DD6-ECA2-AA8C-3C74-8ECFC784C3D8}"/>
              </a:ext>
            </a:extLst>
          </p:cNvPr>
          <p:cNvSpPr/>
          <p:nvPr/>
        </p:nvSpPr>
        <p:spPr>
          <a:xfrm>
            <a:off x="1716742" y="1755085"/>
            <a:ext cx="3895164" cy="498437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Video 11 English Slide 13">
            <a:hlinkClick r:id="" action="ppaction://media"/>
            <a:extLst>
              <a:ext uri="{FF2B5EF4-FFF2-40B4-BE49-F238E27FC236}">
                <a16:creationId xmlns:a16="http://schemas.microsoft.com/office/drawing/2014/main" id="{180D1CFA-C466-8C96-0277-7B54A3B0FC1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8825" y="1470025"/>
            <a:ext cx="609600" cy="609600"/>
          </a:xfrm>
          <a:prstGeom prst="rect">
            <a:avLst/>
          </a:prstGeom>
        </p:spPr>
      </p:pic>
    </p:spTree>
    <p:extLst>
      <p:ext uri="{BB962C8B-B14F-4D97-AF65-F5344CB8AC3E}">
        <p14:creationId xmlns:p14="http://schemas.microsoft.com/office/powerpoint/2010/main" val="244403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t>Help is here when you’re ready</a:t>
            </a:r>
          </a:p>
        </p:txBody>
      </p:sp>
      <p:pic>
        <p:nvPicPr>
          <p:cNvPr id="6" name="Picture 5">
            <a:extLst>
              <a:ext uri="{FF2B5EF4-FFF2-40B4-BE49-F238E27FC236}">
                <a16:creationId xmlns:a16="http://schemas.microsoft.com/office/drawing/2014/main" id="{57997069-20B8-4E6B-324F-0CE4152B26D0}"/>
              </a:ext>
            </a:extLst>
          </p:cNvPr>
          <p:cNvPicPr>
            <a:picLocks noChangeAspect="1"/>
          </p:cNvPicPr>
          <p:nvPr/>
        </p:nvPicPr>
        <p:blipFill>
          <a:blip r:embed="rId5"/>
          <a:stretch>
            <a:fillRect/>
          </a:stretch>
        </p:blipFill>
        <p:spPr>
          <a:xfrm>
            <a:off x="4137191" y="3557091"/>
            <a:ext cx="7206114" cy="2190659"/>
          </a:xfrm>
          <a:prstGeom prst="rect">
            <a:avLst/>
          </a:prstGeom>
        </p:spPr>
      </p:pic>
      <p:pic>
        <p:nvPicPr>
          <p:cNvPr id="10" name="Picture 9">
            <a:extLst>
              <a:ext uri="{FF2B5EF4-FFF2-40B4-BE49-F238E27FC236}">
                <a16:creationId xmlns:a16="http://schemas.microsoft.com/office/drawing/2014/main" id="{805293D3-CCA6-71C2-D5B8-24C1C7363D49}"/>
              </a:ext>
            </a:extLst>
          </p:cNvPr>
          <p:cNvPicPr>
            <a:picLocks noChangeAspect="1"/>
          </p:cNvPicPr>
          <p:nvPr/>
        </p:nvPicPr>
        <p:blipFill>
          <a:blip r:embed="rId6"/>
          <a:stretch>
            <a:fillRect/>
          </a:stretch>
        </p:blipFill>
        <p:spPr>
          <a:xfrm>
            <a:off x="1060920" y="1776358"/>
            <a:ext cx="4699799" cy="1780733"/>
          </a:xfrm>
          <a:prstGeom prst="rect">
            <a:avLst/>
          </a:prstGeom>
        </p:spPr>
      </p:pic>
      <p:sp>
        <p:nvSpPr>
          <p:cNvPr id="11" name="TextBox 10">
            <a:extLst>
              <a:ext uri="{FF2B5EF4-FFF2-40B4-BE49-F238E27FC236}">
                <a16:creationId xmlns:a16="http://schemas.microsoft.com/office/drawing/2014/main" id="{962C47A3-10C3-E35E-8F80-AC3CA10C238B}"/>
              </a:ext>
            </a:extLst>
          </p:cNvPr>
          <p:cNvSpPr txBox="1"/>
          <p:nvPr/>
        </p:nvSpPr>
        <p:spPr>
          <a:xfrm>
            <a:off x="1676400" y="3557091"/>
            <a:ext cx="3275256" cy="707886"/>
          </a:xfrm>
          <a:prstGeom prst="rect">
            <a:avLst/>
          </a:prstGeom>
          <a:noFill/>
        </p:spPr>
        <p:txBody>
          <a:bodyPr wrap="none" rtlCol="0">
            <a:spAutoFit/>
          </a:bodyPr>
          <a:lstStyle/>
          <a:p>
            <a:r>
              <a:rPr lang="en-US" sz="4000" b="1" dirty="0"/>
              <a:t>877-390-6300</a:t>
            </a:r>
          </a:p>
        </p:txBody>
      </p:sp>
      <p:sp>
        <p:nvSpPr>
          <p:cNvPr id="12" name="TextBox 11">
            <a:extLst>
              <a:ext uri="{FF2B5EF4-FFF2-40B4-BE49-F238E27FC236}">
                <a16:creationId xmlns:a16="http://schemas.microsoft.com/office/drawing/2014/main" id="{17C2EEC2-5B5A-23FB-6CF2-493F223B1996}"/>
              </a:ext>
            </a:extLst>
          </p:cNvPr>
          <p:cNvSpPr txBox="1"/>
          <p:nvPr/>
        </p:nvSpPr>
        <p:spPr>
          <a:xfrm>
            <a:off x="6116278" y="5716569"/>
            <a:ext cx="3654655" cy="707886"/>
          </a:xfrm>
          <a:prstGeom prst="rect">
            <a:avLst/>
          </a:prstGeom>
          <a:noFill/>
        </p:spPr>
        <p:txBody>
          <a:bodyPr wrap="none" rtlCol="0">
            <a:spAutoFit/>
          </a:bodyPr>
          <a:lstStyle/>
          <a:p>
            <a:r>
              <a:rPr lang="en-US" sz="4000" b="1" dirty="0"/>
              <a:t>888‑4AL‑ANON</a:t>
            </a:r>
            <a:endParaRPr lang="en-US" sz="4000" dirty="0"/>
          </a:p>
        </p:txBody>
      </p:sp>
      <p:pic>
        <p:nvPicPr>
          <p:cNvPr id="15" name="Video 11 English Slide 14">
            <a:hlinkClick r:id="" action="ppaction://media"/>
            <a:extLst>
              <a:ext uri="{FF2B5EF4-FFF2-40B4-BE49-F238E27FC236}">
                <a16:creationId xmlns:a16="http://schemas.microsoft.com/office/drawing/2014/main" id="{3A74721D-5806-E1E5-6289-6D04442656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6475" y="0"/>
            <a:ext cx="587375" cy="609600"/>
          </a:xfrm>
          <a:prstGeom prst="rect">
            <a:avLst/>
          </a:prstGeom>
        </p:spPr>
      </p:pic>
    </p:spTree>
    <p:extLst>
      <p:ext uri="{BB962C8B-B14F-4D97-AF65-F5344CB8AC3E}">
        <p14:creationId xmlns:p14="http://schemas.microsoft.com/office/powerpoint/2010/main" val="18650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554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7B1F2-A093-0125-7183-A1E1234D8545}"/>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8CCD443C-2B48-44BE-649C-AA1CAA1E6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8A296AEA-4C19-6266-BDCE-6E08014041FE}"/>
              </a:ext>
            </a:extLst>
          </p:cNvPr>
          <p:cNvSpPr>
            <a:spLocks noGrp="1"/>
          </p:cNvSpPr>
          <p:nvPr>
            <p:ph type="title"/>
          </p:nvPr>
        </p:nvSpPr>
        <p:spPr bwMode="gray">
          <a:xfrm>
            <a:off x="5658103" y="4200328"/>
            <a:ext cx="5749483" cy="1343026"/>
          </a:xfrm>
        </p:spPr>
        <p:txBody>
          <a:bodyPr/>
          <a:lstStyle/>
          <a:p>
            <a:pPr algn="ctr"/>
            <a:r>
              <a:rPr lang="en-US" dirty="0">
                <a:effectLst/>
              </a:rPr>
              <a:t>Do you need help getting an appointment?</a:t>
            </a:r>
          </a:p>
        </p:txBody>
      </p:sp>
      <p:cxnSp>
        <p:nvCxnSpPr>
          <p:cNvPr id="10" name="Straight Connector 9">
            <a:extLst>
              <a:ext uri="{FF2B5EF4-FFF2-40B4-BE49-F238E27FC236}">
                <a16:creationId xmlns:a16="http://schemas.microsoft.com/office/drawing/2014/main" id="{231C4D42-3747-5A23-CBD9-EB77BE59611D}"/>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727C9DE-22D5-FF2D-8382-C268AD4D8221}"/>
              </a:ext>
            </a:extLst>
          </p:cNvPr>
          <p:cNvSpPr>
            <a:spLocks noGrp="1"/>
          </p:cNvSpPr>
          <p:nvPr>
            <p:ph type="body" sz="quarter" idx="14"/>
          </p:nvPr>
        </p:nvSpPr>
        <p:spPr bwMode="gray">
          <a:xfrm>
            <a:off x="6096001" y="5674902"/>
            <a:ext cx="4787154" cy="1119943"/>
          </a:xfrm>
        </p:spPr>
        <p:txBody>
          <a:bodyPr>
            <a:noAutofit/>
          </a:bodyPr>
          <a:lstStyle/>
          <a:p>
            <a:pPr algn="ctr"/>
            <a:r>
              <a:rPr lang="en-US" sz="2200" dirty="0"/>
              <a:t>Your CHW help CONNECT you</a:t>
            </a:r>
          </a:p>
          <a:p>
            <a:pPr algn="ctr"/>
            <a:br>
              <a:rPr lang="en-US" sz="2200" dirty="0"/>
            </a:br>
            <a:endParaRPr lang="en-US" sz="2200" dirty="0">
              <a:effectLst/>
            </a:endParaRPr>
          </a:p>
        </p:txBody>
      </p:sp>
      <p:sp>
        <p:nvSpPr>
          <p:cNvPr id="8" name="Rectangle 7">
            <a:extLst>
              <a:ext uri="{FF2B5EF4-FFF2-40B4-BE49-F238E27FC236}">
                <a16:creationId xmlns:a16="http://schemas.microsoft.com/office/drawing/2014/main" id="{C0B415D1-18C7-37B3-A4F2-2C4709DEAEF9}"/>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Woman wearing a stethoscope around her neck">
            <a:extLst>
              <a:ext uri="{FF2B5EF4-FFF2-40B4-BE49-F238E27FC236}">
                <a16:creationId xmlns:a16="http://schemas.microsoft.com/office/drawing/2014/main" id="{EA46CD6E-7AB7-6F2C-8E12-CD64AC084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5489" y="123429"/>
            <a:ext cx="4816288" cy="3210859"/>
          </a:xfrm>
          <a:prstGeom prst="rect">
            <a:avLst/>
          </a:prstGeom>
        </p:spPr>
      </p:pic>
      <p:pic>
        <p:nvPicPr>
          <p:cNvPr id="3" name="Video 11 English Slide 15">
            <a:hlinkClick r:id="" action="ppaction://media"/>
            <a:extLst>
              <a:ext uri="{FF2B5EF4-FFF2-40B4-BE49-F238E27FC236}">
                <a16:creationId xmlns:a16="http://schemas.microsoft.com/office/drawing/2014/main" id="{0AAD49F3-96D0-394A-ADD1-9B226C04C9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825" y="98425"/>
            <a:ext cx="609600" cy="609600"/>
          </a:xfrm>
          <a:prstGeom prst="rect">
            <a:avLst/>
          </a:prstGeom>
        </p:spPr>
      </p:pic>
    </p:spTree>
    <p:extLst>
      <p:ext uri="{BB962C8B-B14F-4D97-AF65-F5344CB8AC3E}">
        <p14:creationId xmlns:p14="http://schemas.microsoft.com/office/powerpoint/2010/main" val="1462977650"/>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500" noProof="0" smtClean="0">
                <a:solidFill>
                  <a:schemeClr val="tx1"/>
                </a:solidFill>
                <a:latin typeface="Tahoma" panose="020B0604030504040204" pitchFamily="34" charset="0"/>
                <a:ea typeface="Tahoma" panose="020B0604030504040204" pitchFamily="34" charset="0"/>
                <a:cs typeface="Tahoma" panose="020B0604030504040204" pitchFamily="34" charset="0"/>
              </a:rPr>
              <a:pPr/>
              <a:t>15</a:t>
            </a:fld>
            <a:endParaRPr lang="en-US" sz="1500" noProof="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60717" y="1348800"/>
            <a:ext cx="11070566" cy="4770537"/>
          </a:xfrm>
          <a:prstGeom prst="rect">
            <a:avLst/>
          </a:prstGeom>
          <a:noFill/>
        </p:spPr>
        <p:txBody>
          <a:bodyPr wrap="square" rtlCol="0">
            <a:spAutoFit/>
          </a:bodyPr>
          <a:lstStyle/>
          <a:p>
            <a:r>
              <a:rPr lang="en-US" sz="1600" dirty="0"/>
              <a:t>National Institute on Alcohol Abuse and Alcoholism (NIAAA) ,(2019) Alcohol's Effects on Health </a:t>
            </a:r>
          </a:p>
          <a:p>
            <a:r>
              <a:rPr lang="en-US" sz="1600" dirty="0">
                <a:hlinkClick r:id="rId3"/>
              </a:rPr>
              <a:t>https://www.niaaa.nih.gov/alcohols-effects-health</a:t>
            </a:r>
            <a:r>
              <a:rPr lang="en-US" sz="1600" dirty="0"/>
              <a:t> </a:t>
            </a:r>
          </a:p>
          <a:p>
            <a:r>
              <a:rPr lang="en-US" sz="1600" dirty="0"/>
              <a:t> </a:t>
            </a:r>
            <a:br>
              <a:rPr lang="en-US" sz="1600" dirty="0"/>
            </a:br>
            <a:r>
              <a:rPr lang="en-US" sz="1600" dirty="0"/>
              <a:t>Singal, A. K., &amp; Mathurin, P. (2021). Diagnosis and treatment of alcohol-associated liver disease: A review. </a:t>
            </a:r>
            <a:r>
              <a:rPr lang="en-US" sz="1600" i="1" dirty="0"/>
              <a:t>JAMA, 326</a:t>
            </a:r>
            <a:r>
              <a:rPr lang="en-US" sz="1600" dirty="0"/>
              <a:t>(2), 165–176. </a:t>
            </a:r>
            <a:r>
              <a:rPr lang="en-US" sz="1600" dirty="0">
                <a:hlinkClick r:id="rId4"/>
              </a:rPr>
              <a:t>https://doi.org/10.1001/jama.2021.7683</a:t>
            </a:r>
            <a:endParaRPr lang="en-US" sz="1600" dirty="0"/>
          </a:p>
          <a:p>
            <a:endParaRPr lang="en-US" sz="1600" dirty="0"/>
          </a:p>
          <a:p>
            <a:r>
              <a:rPr lang="en-US" sz="1600" dirty="0"/>
              <a:t>Bataller, R., Arab, J. P., &amp; Shah, V. H. (2022). Alcohol-associated hepatitis. </a:t>
            </a:r>
            <a:r>
              <a:rPr lang="en-US" sz="1600" i="1" dirty="0"/>
              <a:t>New England Journal of Medicine, 387</a:t>
            </a:r>
            <a:r>
              <a:rPr lang="en-US" sz="1600" dirty="0"/>
              <a:t>(26), 2436–2448. </a:t>
            </a:r>
            <a:r>
              <a:rPr lang="en-US" sz="1600" dirty="0">
                <a:hlinkClick r:id="rId5"/>
              </a:rPr>
              <a:t>https://doi.org/10.1056/NEJMra2207599</a:t>
            </a:r>
            <a:endParaRPr lang="en-US" sz="1600" dirty="0"/>
          </a:p>
          <a:p>
            <a:endParaRPr lang="en-US" sz="1600" dirty="0"/>
          </a:p>
          <a:p>
            <a:r>
              <a:rPr lang="en-US" sz="1600" dirty="0"/>
              <a:t>Chaudhry, H., Sohal, A., Iqbal, H., &amp; Roytman, M. (2023). Alcohol-related hepatitis: A review article. </a:t>
            </a:r>
            <a:r>
              <a:rPr lang="en-US" sz="1600" i="1" dirty="0"/>
              <a:t>World Journal of Gastroenterology, 29</a:t>
            </a:r>
            <a:r>
              <a:rPr lang="en-US" sz="1600" dirty="0"/>
              <a:t>(17), 2551–2570. </a:t>
            </a:r>
            <a:r>
              <a:rPr lang="en-US" sz="1600" dirty="0">
                <a:hlinkClick r:id="rId6"/>
              </a:rPr>
              <a:t>https://doi.org/10.3748/wjg.v29.i17.2551</a:t>
            </a:r>
            <a:endParaRPr lang="en-US" sz="1600" dirty="0"/>
          </a:p>
          <a:p>
            <a:endParaRPr lang="en-US" sz="1600" dirty="0"/>
          </a:p>
          <a:p>
            <a:r>
              <a:rPr lang="en-US" sz="1600" dirty="0"/>
              <a:t>Mellinger, J. L., Sutton, A., &amp; Traverse, E. (2023). The changing epidemiology of alcohol-associated </a:t>
            </a:r>
          </a:p>
          <a:p>
            <a:r>
              <a:rPr lang="en-US" sz="1600" dirty="0"/>
              <a:t>National Institute on Alcohol Abuse and Alcoholism (NIAAA). (2022). </a:t>
            </a:r>
            <a:r>
              <a:rPr lang="en-US" sz="1600" i="1" dirty="0"/>
              <a:t>Drinking levels defined.</a:t>
            </a:r>
            <a:r>
              <a:rPr lang="en-US" sz="1600" dirty="0"/>
              <a:t> U.S. Department of Health and Human Services. </a:t>
            </a:r>
            <a:r>
              <a:rPr lang="en-US" sz="1600" dirty="0">
                <a:hlinkClick r:id="rId7"/>
              </a:rPr>
              <a:t>https://www.niaaa.nih.gov/alcohol-health/overview-alcohol-consumption/moderate-binge-drinking</a:t>
            </a:r>
            <a:endParaRPr lang="en-US" sz="1600" dirty="0"/>
          </a:p>
          <a:p>
            <a:endParaRPr lang="en-US" sz="1600" dirty="0"/>
          </a:p>
          <a:p>
            <a:r>
              <a:rPr lang="en-US" sz="1600" dirty="0"/>
              <a:t>Kim SJ, Kim DJ. Alcoholism and diabetes mellitus. Diabetes </a:t>
            </a:r>
            <a:r>
              <a:rPr lang="en-US" sz="1600" dirty="0" err="1"/>
              <a:t>Metab</a:t>
            </a:r>
            <a:r>
              <a:rPr lang="en-US" sz="1600" dirty="0"/>
              <a:t> J. 2012 Apr;36(2):108-15. </a:t>
            </a:r>
            <a:r>
              <a:rPr lang="en-US" sz="1600" dirty="0" err="1"/>
              <a:t>doi</a:t>
            </a:r>
            <a:r>
              <a:rPr lang="en-US" sz="1600" dirty="0"/>
              <a:t>: 10.4093/dmj.2012.36.2.108. </a:t>
            </a:r>
            <a:r>
              <a:rPr lang="en-US" sz="1600" dirty="0" err="1"/>
              <a:t>Epub</a:t>
            </a:r>
            <a:r>
              <a:rPr lang="en-US" sz="1600" dirty="0"/>
              <a:t> 2012 Apr 17. PMID: 22540046; PMCID: PMC3335891. </a:t>
            </a:r>
            <a:r>
              <a:rPr lang="en-US" sz="1600" dirty="0">
                <a:hlinkClick r:id="rId8"/>
              </a:rPr>
              <a:t>https://pmc.ncbi.nlm.nih.gov/articles/PMC3335891/</a:t>
            </a:r>
            <a:r>
              <a:rPr lang="en-US" sz="1600" dirty="0"/>
              <a:t> </a:t>
            </a:r>
          </a:p>
          <a:p>
            <a:r>
              <a:rPr lang="en-US" sz="1600" dirty="0"/>
              <a:t> </a:t>
            </a:r>
          </a:p>
        </p:txBody>
      </p:sp>
      <p:sp>
        <p:nvSpPr>
          <p:cNvPr id="2" name="Rectangle 1"/>
          <p:cNvSpPr/>
          <p:nvPr/>
        </p:nvSpPr>
        <p:spPr>
          <a:xfrm>
            <a:off x="0" y="6191250"/>
            <a:ext cx="12192000" cy="666751"/>
          </a:xfrm>
          <a:prstGeom prst="rect">
            <a:avLst/>
          </a:prstGeom>
          <a:solidFill>
            <a:schemeClr val="bg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841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anchor="b">
            <a:normAutofit/>
          </a:bodyPr>
          <a:lstStyle/>
          <a:p>
            <a:r>
              <a:rPr lang="es-MX" sz="5400" dirty="0" err="1">
                <a:cs typeface="Arial" panose="020B0604020202020204" pitchFamily="34" charset="0"/>
              </a:rPr>
              <a:t>Effects</a:t>
            </a:r>
            <a:r>
              <a:rPr lang="es-MX" sz="5400" dirty="0">
                <a:cs typeface="Arial" panose="020B0604020202020204" pitchFamily="34" charset="0"/>
              </a:rPr>
              <a:t> </a:t>
            </a:r>
            <a:r>
              <a:rPr lang="es-MX" sz="5400" dirty="0" err="1">
                <a:cs typeface="Arial" panose="020B0604020202020204" pitchFamily="34" charset="0"/>
              </a:rPr>
              <a:t>of</a:t>
            </a:r>
            <a:r>
              <a:rPr lang="es-MX" sz="5400" dirty="0">
                <a:cs typeface="Arial" panose="020B0604020202020204" pitchFamily="34" charset="0"/>
              </a:rPr>
              <a:t> Alcohol</a:t>
            </a:r>
          </a:p>
        </p:txBody>
      </p:sp>
      <p:sp>
        <p:nvSpPr>
          <p:cNvPr id="3" name="Content Placeholder 2"/>
          <p:cNvSpPr>
            <a:spLocks noGrp="1"/>
          </p:cNvSpPr>
          <p:nvPr>
            <p:ph idx="1"/>
          </p:nvPr>
        </p:nvSpPr>
        <p:spPr>
          <a:xfrm>
            <a:off x="640080" y="2872899"/>
            <a:ext cx="4243589" cy="3320668"/>
          </a:xfrm>
        </p:spPr>
        <p:txBody>
          <a:bodyPr>
            <a:noAutofit/>
          </a:bodyPr>
          <a:lstStyle/>
          <a:p>
            <a:pPr marL="0" indent="0">
              <a:buNone/>
            </a:pPr>
            <a:endParaRPr lang="es-MX" sz="3600" dirty="0">
              <a:latin typeface="+mj-lt"/>
              <a:cs typeface="Arial" panose="020B0604020202020204" pitchFamily="34" charset="0"/>
            </a:endParaRPr>
          </a:p>
          <a:p>
            <a:pPr marL="0" indent="0">
              <a:buNone/>
            </a:pPr>
            <a:r>
              <a:rPr lang="es-MX" sz="3600" b="1" dirty="0" err="1">
                <a:cs typeface="Arial" panose="020B0604020202020204" pitchFamily="34" charset="0"/>
              </a:rPr>
              <a:t>health</a:t>
            </a:r>
            <a:endParaRPr lang="es-MX" sz="3600" dirty="0">
              <a:latin typeface="+mj-lt"/>
              <a:cs typeface="Arial" panose="020B0604020202020204" pitchFamily="34" charset="0"/>
            </a:endParaRPr>
          </a:p>
          <a:p>
            <a:pPr marL="0" indent="0">
              <a:buNone/>
            </a:pPr>
            <a:r>
              <a:rPr lang="es-MX" sz="3600" b="1" dirty="0" err="1">
                <a:latin typeface="+mj-lt"/>
                <a:cs typeface="Arial" panose="020B0604020202020204" pitchFamily="34" charset="0"/>
              </a:rPr>
              <a:t>pancreas</a:t>
            </a:r>
            <a:endParaRPr lang="es-MX" sz="3600" dirty="0">
              <a:latin typeface="+mj-lt"/>
              <a:cs typeface="Arial" panose="020B0604020202020204" pitchFamily="34" charset="0"/>
            </a:endParaRPr>
          </a:p>
          <a:p>
            <a:pPr marL="0" indent="0">
              <a:buNone/>
            </a:pPr>
            <a:r>
              <a:rPr lang="es-MX" sz="3600" b="1" dirty="0" err="1">
                <a:latin typeface="+mj-lt"/>
                <a:cs typeface="Arial" panose="020B0604020202020204" pitchFamily="34" charset="0"/>
              </a:rPr>
              <a:t>liver</a:t>
            </a:r>
            <a:endParaRPr lang="es-MX" sz="3600" dirty="0">
              <a:latin typeface="+mj-lt"/>
              <a:cs typeface="Arial" panose="020B0604020202020204" pitchFamily="34" charset="0"/>
            </a:endParaRPr>
          </a:p>
          <a:p>
            <a:pPr marL="0" indent="0">
              <a:buNone/>
            </a:pPr>
            <a:r>
              <a:rPr lang="es-MX" sz="3600" b="1" dirty="0">
                <a:latin typeface="+mj-lt"/>
                <a:cs typeface="Arial" panose="020B0604020202020204" pitchFamily="34" charset="0"/>
              </a:rPr>
              <a:t>relationships</a:t>
            </a:r>
            <a:endParaRPr lang="es-MX" sz="3600" dirty="0">
              <a:latin typeface="+mj-lt"/>
              <a:cs typeface="Arial" panose="020B0604020202020204" pitchFamily="34" charset="0"/>
            </a:endParaRPr>
          </a:p>
        </p:txBody>
      </p:sp>
      <p:pic>
        <p:nvPicPr>
          <p:cNvPr id="5" name="Picture 4" descr="Flight of four beers">
            <a:extLst>
              <a:ext uri="{FF2B5EF4-FFF2-40B4-BE49-F238E27FC236}">
                <a16:creationId xmlns:a16="http://schemas.microsoft.com/office/drawing/2014/main" id="{4036743C-5F95-78E9-2E75-E9FE6F5F3D17}"/>
              </a:ext>
            </a:extLst>
          </p:cNvPr>
          <p:cNvPicPr>
            <a:picLocks noChangeAspect="1"/>
          </p:cNvPicPr>
          <p:nvPr/>
        </p:nvPicPr>
        <p:blipFill>
          <a:blip r:embed="rId5">
            <a:extLst>
              <a:ext uri="{28A0092B-C50C-407E-A947-70E740481C1C}">
                <a14:useLocalDpi xmlns:a14="http://schemas.microsoft.com/office/drawing/2010/main" val="0"/>
              </a:ext>
            </a:extLst>
          </a:blip>
          <a:srcRect l="21868" r="1117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Video 11 English Slide 2">
            <a:hlinkClick r:id="" action="ppaction://media"/>
            <a:extLst>
              <a:ext uri="{FF2B5EF4-FFF2-40B4-BE49-F238E27FC236}">
                <a16:creationId xmlns:a16="http://schemas.microsoft.com/office/drawing/2014/main" id="{EBFF5E41-6AC0-E564-385E-74368E55B4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925" y="-149225"/>
            <a:ext cx="609600" cy="609600"/>
          </a:xfrm>
          <a:prstGeom prst="rect">
            <a:avLst/>
          </a:prstGeom>
        </p:spPr>
      </p:pic>
    </p:spTree>
    <p:extLst>
      <p:ext uri="{BB962C8B-B14F-4D97-AF65-F5344CB8AC3E}">
        <p14:creationId xmlns:p14="http://schemas.microsoft.com/office/powerpoint/2010/main" val="405651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2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7C415-EBE8-97E6-F09F-62BCED8E08D9}"/>
              </a:ext>
            </a:extLst>
          </p:cNvPr>
          <p:cNvSpPr>
            <a:spLocks noGrp="1"/>
          </p:cNvSpPr>
          <p:nvPr>
            <p:ph idx="1"/>
          </p:nvPr>
        </p:nvSpPr>
        <p:spPr>
          <a:xfrm>
            <a:off x="1221920" y="2029732"/>
            <a:ext cx="2441121" cy="3813175"/>
          </a:xfrm>
        </p:spPr>
        <p:txBody>
          <a:bodyPr>
            <a:normAutofit/>
          </a:bodyPr>
          <a:lstStyle/>
          <a:p>
            <a:pPr marL="0" indent="0" algn="ctr">
              <a:buNone/>
            </a:pPr>
            <a:r>
              <a:rPr lang="en-US" sz="4000" dirty="0"/>
              <a:t>Effects of alcohol on the body</a:t>
            </a:r>
          </a:p>
        </p:txBody>
      </p:sp>
      <p:pic>
        <p:nvPicPr>
          <p:cNvPr id="5" name="Picture 4">
            <a:extLst>
              <a:ext uri="{FF2B5EF4-FFF2-40B4-BE49-F238E27FC236}">
                <a16:creationId xmlns:a16="http://schemas.microsoft.com/office/drawing/2014/main" id="{60DFC9F5-95B0-5A7E-80B0-E6A23F4EE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115" y="0"/>
            <a:ext cx="7249886" cy="6854714"/>
          </a:xfrm>
          <a:prstGeom prst="rect">
            <a:avLst/>
          </a:prstGeom>
        </p:spPr>
      </p:pic>
      <p:pic>
        <p:nvPicPr>
          <p:cNvPr id="2" name="Video 11 English Slide 3">
            <a:hlinkClick r:id="" action="ppaction://media"/>
            <a:extLst>
              <a:ext uri="{FF2B5EF4-FFF2-40B4-BE49-F238E27FC236}">
                <a16:creationId xmlns:a16="http://schemas.microsoft.com/office/drawing/2014/main" id="{38215D2C-1308-AE44-8CF5-26C8E4AF8B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425" y="479425"/>
            <a:ext cx="609600" cy="609600"/>
          </a:xfrm>
          <a:prstGeom prst="rect">
            <a:avLst/>
          </a:prstGeom>
        </p:spPr>
      </p:pic>
    </p:spTree>
    <p:extLst>
      <p:ext uri="{BB962C8B-B14F-4D97-AF65-F5344CB8AC3E}">
        <p14:creationId xmlns:p14="http://schemas.microsoft.com/office/powerpoint/2010/main" val="207043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993370" y="4249107"/>
            <a:ext cx="10191405" cy="1109031"/>
          </a:xfrm>
        </p:spPr>
        <p:txBody>
          <a:bodyPr vert="horz" lIns="91440" tIns="45720" rIns="91440" bIns="45720" rtlCol="0" anchor="b">
            <a:normAutofit/>
          </a:bodyPr>
          <a:lstStyle/>
          <a:p>
            <a:pPr algn="ctr"/>
            <a:r>
              <a:rPr lang="en-US" sz="5200" kern="1200">
                <a:solidFill>
                  <a:schemeClr val="tx1"/>
                </a:solidFill>
                <a:latin typeface="+mj-lt"/>
                <a:ea typeface="+mj-ea"/>
                <a:cs typeface="+mj-cs"/>
              </a:rPr>
              <a:t>Pancreas</a:t>
            </a:r>
          </a:p>
        </p:txBody>
      </p:sp>
      <p:pic>
        <p:nvPicPr>
          <p:cNvPr id="5" name="Picture 4">
            <a:extLst>
              <a:ext uri="{FF2B5EF4-FFF2-40B4-BE49-F238E27FC236}">
                <a16:creationId xmlns:a16="http://schemas.microsoft.com/office/drawing/2014/main" id="{0BD1C6F8-F3BC-0AD5-D660-9F65C3AA94C0}"/>
              </a:ext>
            </a:extLst>
          </p:cNvPr>
          <p:cNvPicPr>
            <a:picLocks noChangeAspect="1"/>
          </p:cNvPicPr>
          <p:nvPr/>
        </p:nvPicPr>
        <p:blipFill>
          <a:blip r:embed="rId5"/>
          <a:srcRect l="4300" r="-1" b="-1"/>
          <a:stretch>
            <a:fillRect/>
          </a:stretch>
        </p:blipFill>
        <p:spPr>
          <a:xfrm>
            <a:off x="198741" y="171720"/>
            <a:ext cx="5803323" cy="3905677"/>
          </a:xfrm>
          <a:prstGeom prst="rect">
            <a:avLst/>
          </a:prstGeom>
        </p:spPr>
      </p:pic>
      <p:pic>
        <p:nvPicPr>
          <p:cNvPr id="6" name="Picture 5" descr="A picture containing person, wearing, hat, standing&#10;&#10;Description automatically generated">
            <a:extLst>
              <a:ext uri="{FF2B5EF4-FFF2-40B4-BE49-F238E27FC236}">
                <a16:creationId xmlns:a16="http://schemas.microsoft.com/office/drawing/2014/main" id="{05DD91EF-F991-4DD7-9A98-021067C16DA7}"/>
              </a:ext>
            </a:extLst>
          </p:cNvPr>
          <p:cNvPicPr>
            <a:picLocks noChangeAspect="1"/>
          </p:cNvPicPr>
          <p:nvPr/>
        </p:nvPicPr>
        <p:blipFill>
          <a:blip r:embed="rId6" cstate="print">
            <a:extLst>
              <a:ext uri="{28A0092B-C50C-407E-A947-70E740481C1C}">
                <a14:useLocalDpi xmlns:a14="http://schemas.microsoft.com/office/drawing/2010/main" val="0"/>
              </a:ext>
            </a:extLst>
          </a:blip>
          <a:srcRect r="1944" b="-1"/>
          <a:stretch>
            <a:fillRect/>
          </a:stretch>
        </p:blipFill>
        <p:spPr>
          <a:xfrm>
            <a:off x="6189934" y="156394"/>
            <a:ext cx="5803323" cy="3920994"/>
          </a:xfrm>
          <a:prstGeom prst="rect">
            <a:avLst/>
          </a:prstGeom>
        </p:spPr>
      </p:pic>
      <p:pic>
        <p:nvPicPr>
          <p:cNvPr id="3" name="Video 11 English Slide 4">
            <a:hlinkClick r:id="" action="ppaction://media"/>
            <a:extLst>
              <a:ext uri="{FF2B5EF4-FFF2-40B4-BE49-F238E27FC236}">
                <a16:creationId xmlns:a16="http://schemas.microsoft.com/office/drawing/2014/main" id="{5951E433-57CC-E7CD-71F2-39B66BA345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675" y="365125"/>
            <a:ext cx="609600" cy="609600"/>
          </a:xfrm>
          <a:prstGeom prst="rect">
            <a:avLst/>
          </a:prstGeom>
        </p:spPr>
      </p:pic>
    </p:spTree>
    <p:extLst>
      <p:ext uri="{BB962C8B-B14F-4D97-AF65-F5344CB8AC3E}">
        <p14:creationId xmlns:p14="http://schemas.microsoft.com/office/powerpoint/2010/main" val="25801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204ACF-216A-E3E8-3FD9-22A9FA43D26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key and a keyhole">
            <a:extLst>
              <a:ext uri="{FF2B5EF4-FFF2-40B4-BE49-F238E27FC236}">
                <a16:creationId xmlns:a16="http://schemas.microsoft.com/office/drawing/2014/main" id="{D2125306-CDBF-CBAB-9746-E62C73D47311}"/>
              </a:ext>
            </a:extLst>
          </p:cNvPr>
          <p:cNvPicPr>
            <a:picLocks noChangeAspect="1"/>
          </p:cNvPicPr>
          <p:nvPr/>
        </p:nvPicPr>
        <p:blipFill>
          <a:blip r:embed="rId5">
            <a:extLst>
              <a:ext uri="{28A0092B-C50C-407E-A947-70E740481C1C}">
                <a14:useLocalDpi xmlns:a14="http://schemas.microsoft.com/office/drawing/2010/main" val="0"/>
              </a:ext>
            </a:extLst>
          </a:blip>
          <a:srcRect l="26939"/>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4B8C35E0-C512-E8F0-487B-86F46A28103D}"/>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b="1" kern="1200">
                <a:solidFill>
                  <a:schemeClr val="tx1"/>
                </a:solidFill>
                <a:latin typeface="+mj-lt"/>
                <a:ea typeface="+mj-ea"/>
                <a:cs typeface="+mj-cs"/>
              </a:rPr>
              <a:t>Pancreas and Insulin</a:t>
            </a:r>
          </a:p>
        </p:txBody>
      </p:sp>
      <p:pic>
        <p:nvPicPr>
          <p:cNvPr id="4" name="Picture 3">
            <a:extLst>
              <a:ext uri="{FF2B5EF4-FFF2-40B4-BE49-F238E27FC236}">
                <a16:creationId xmlns:a16="http://schemas.microsoft.com/office/drawing/2014/main" id="{871ADCEB-07D9-1AAA-88C1-0265ED0C5027}"/>
              </a:ext>
            </a:extLst>
          </p:cNvPr>
          <p:cNvPicPr>
            <a:picLocks noChangeAspect="1"/>
          </p:cNvPicPr>
          <p:nvPr/>
        </p:nvPicPr>
        <p:blipFill>
          <a:blip r:embed="rId6"/>
          <a:srcRect l="15304" r="9305"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 name="Video 11 English Slide 5">
            <a:hlinkClick r:id="" action="ppaction://media"/>
            <a:extLst>
              <a:ext uri="{FF2B5EF4-FFF2-40B4-BE49-F238E27FC236}">
                <a16:creationId xmlns:a16="http://schemas.microsoft.com/office/drawing/2014/main" id="{7A6FF24D-6F7C-A688-76AF-0B7896B178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875" y="60325"/>
            <a:ext cx="609600" cy="609600"/>
          </a:xfrm>
          <a:prstGeom prst="rect">
            <a:avLst/>
          </a:prstGeom>
        </p:spPr>
      </p:pic>
    </p:spTree>
    <p:extLst>
      <p:ext uri="{BB962C8B-B14F-4D97-AF65-F5344CB8AC3E}">
        <p14:creationId xmlns:p14="http://schemas.microsoft.com/office/powerpoint/2010/main" val="23797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6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s-MX" sz="5400" dirty="0" err="1"/>
              <a:t>How</a:t>
            </a:r>
            <a:r>
              <a:rPr lang="es-MX" sz="5400" dirty="0"/>
              <a:t> </a:t>
            </a:r>
            <a:r>
              <a:rPr lang="es-MX" sz="5400" dirty="0" err="1"/>
              <a:t>does</a:t>
            </a:r>
            <a:r>
              <a:rPr lang="es-MX" sz="5400" dirty="0"/>
              <a:t> </a:t>
            </a:r>
            <a:r>
              <a:rPr lang="es-MX" sz="5400" dirty="0" err="1"/>
              <a:t>it</a:t>
            </a:r>
            <a:r>
              <a:rPr lang="es-MX" sz="5400" dirty="0"/>
              <a:t> </a:t>
            </a:r>
            <a:r>
              <a:rPr lang="es-MX" sz="5400" dirty="0" err="1"/>
              <a:t>affect</a:t>
            </a:r>
            <a:r>
              <a:rPr lang="es-MX" sz="5400" dirty="0"/>
              <a:t> </a:t>
            </a:r>
            <a:r>
              <a:rPr lang="es-MX" sz="5400" dirty="0" err="1"/>
              <a:t>the</a:t>
            </a:r>
            <a:r>
              <a:rPr lang="es-MX" sz="5400" dirty="0"/>
              <a:t> </a:t>
            </a:r>
            <a:r>
              <a:rPr lang="es-MX" sz="5400" dirty="0" err="1"/>
              <a:t>liver</a:t>
            </a:r>
            <a:r>
              <a:rPr lang="es-MX" sz="5400" dirty="0"/>
              <a:t>?</a:t>
            </a:r>
          </a:p>
        </p:txBody>
      </p:sp>
      <p:pic>
        <p:nvPicPr>
          <p:cNvPr id="9" name="Picture 8">
            <a:extLst>
              <a:ext uri="{FF2B5EF4-FFF2-40B4-BE49-F238E27FC236}">
                <a16:creationId xmlns:a16="http://schemas.microsoft.com/office/drawing/2014/main" id="{17224EDD-8A9C-425D-B84A-A599D794003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2" name="Video 11 English Slide 6">
            <a:hlinkClick r:id="" action="ppaction://media"/>
            <a:extLst>
              <a:ext uri="{FF2B5EF4-FFF2-40B4-BE49-F238E27FC236}">
                <a16:creationId xmlns:a16="http://schemas.microsoft.com/office/drawing/2014/main" id="{F332642D-09CF-49E4-26EC-E1F6B74226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775" y="117475"/>
            <a:ext cx="609600" cy="609600"/>
          </a:xfrm>
          <a:prstGeom prst="rect">
            <a:avLst/>
          </a:prstGeom>
        </p:spPr>
      </p:pic>
    </p:spTree>
    <p:extLst>
      <p:ext uri="{BB962C8B-B14F-4D97-AF65-F5344CB8AC3E}">
        <p14:creationId xmlns:p14="http://schemas.microsoft.com/office/powerpoint/2010/main" val="21199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7FDBCF3-2A48-4F6B-9A44-CDDDF3070340}"/>
              </a:ext>
            </a:extLst>
          </p:cNvPr>
          <p:cNvSpPr txBox="1"/>
          <p:nvPr/>
        </p:nvSpPr>
        <p:spPr>
          <a:xfrm>
            <a:off x="6417733" y="490537"/>
            <a:ext cx="5291663" cy="16287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latin typeface="+mj-lt"/>
                <a:ea typeface="+mj-ea"/>
                <a:cs typeface="+mj-cs"/>
              </a:rPr>
              <a:t>What if I drink too much?</a:t>
            </a:r>
          </a:p>
        </p:txBody>
      </p:sp>
      <p:pic>
        <p:nvPicPr>
          <p:cNvPr id="27" name="Picture 26" descr="Row of glasses of beer">
            <a:extLst>
              <a:ext uri="{FF2B5EF4-FFF2-40B4-BE49-F238E27FC236}">
                <a16:creationId xmlns:a16="http://schemas.microsoft.com/office/drawing/2014/main" id="{4DFF9673-E37D-D0F5-0CAA-F5D6CAC5DE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60"/>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9" name="TextBox 28">
            <a:extLst>
              <a:ext uri="{FF2B5EF4-FFF2-40B4-BE49-F238E27FC236}">
                <a16:creationId xmlns:a16="http://schemas.microsoft.com/office/drawing/2014/main" id="{B9515574-65C4-42F2-8AEA-E12472B173F6}"/>
              </a:ext>
            </a:extLst>
          </p:cNvPr>
          <p:cNvSpPr txBox="1"/>
          <p:nvPr/>
        </p:nvSpPr>
        <p:spPr>
          <a:xfrm>
            <a:off x="6417734" y="2614612"/>
            <a:ext cx="5291663" cy="3752849"/>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3200" b="1" dirty="0"/>
              <a:t>Confusion and sleepiness</a:t>
            </a:r>
          </a:p>
          <a:p>
            <a:pPr marL="285750" lvl="0" indent="-228600">
              <a:lnSpc>
                <a:spcPct val="90000"/>
              </a:lnSpc>
              <a:spcAft>
                <a:spcPts val="600"/>
              </a:spcAft>
              <a:buFont typeface="Arial" panose="020B0604020202020204" pitchFamily="34" charset="0"/>
              <a:buChar char="•"/>
            </a:pPr>
            <a:r>
              <a:rPr lang="en-US" sz="3200" b="1" dirty="0"/>
              <a:t>Blurry vision</a:t>
            </a:r>
          </a:p>
          <a:p>
            <a:pPr marL="285750" lvl="0" indent="-228600">
              <a:lnSpc>
                <a:spcPct val="90000"/>
              </a:lnSpc>
              <a:spcAft>
                <a:spcPts val="600"/>
              </a:spcAft>
              <a:buFont typeface="Arial" panose="020B0604020202020204" pitchFamily="34" charset="0"/>
              <a:buChar char="•"/>
            </a:pPr>
            <a:r>
              <a:rPr lang="en-US" sz="3200" b="1" dirty="0"/>
              <a:t>Headache and lightheadedness</a:t>
            </a:r>
          </a:p>
          <a:p>
            <a:pPr marL="285750" lvl="0" indent="-228600">
              <a:lnSpc>
                <a:spcPct val="90000"/>
              </a:lnSpc>
              <a:spcAft>
                <a:spcPts val="600"/>
              </a:spcAft>
              <a:buFont typeface="Arial" panose="020B0604020202020204" pitchFamily="34" charset="0"/>
              <a:buChar char="•"/>
            </a:pPr>
            <a:r>
              <a:rPr lang="en-US" sz="3200" b="1" dirty="0"/>
              <a:t>Headache</a:t>
            </a:r>
          </a:p>
          <a:p>
            <a:pPr marL="285750" lvl="0" indent="-228600">
              <a:lnSpc>
                <a:spcPct val="90000"/>
              </a:lnSpc>
              <a:spcAft>
                <a:spcPts val="600"/>
              </a:spcAft>
              <a:buFont typeface="Arial" panose="020B0604020202020204" pitchFamily="34" charset="0"/>
              <a:buChar char="•"/>
            </a:pPr>
            <a:r>
              <a:rPr lang="en-US" sz="3200" b="1" dirty="0"/>
              <a:t>Poor concentration</a:t>
            </a:r>
          </a:p>
          <a:p>
            <a:pPr marL="285750" lvl="0" indent="-228600">
              <a:lnSpc>
                <a:spcPct val="90000"/>
              </a:lnSpc>
              <a:spcAft>
                <a:spcPts val="600"/>
              </a:spcAft>
              <a:buFont typeface="Arial" panose="020B0604020202020204" pitchFamily="34" charset="0"/>
              <a:buChar char="•"/>
            </a:pPr>
            <a:r>
              <a:rPr lang="en-US" sz="3200" b="1" dirty="0"/>
              <a:t>Loss of consciousness </a:t>
            </a:r>
          </a:p>
        </p:txBody>
      </p:sp>
      <p:sp>
        <p:nvSpPr>
          <p:cNvPr id="30" name="TextBox 29">
            <a:extLst>
              <a:ext uri="{FF2B5EF4-FFF2-40B4-BE49-F238E27FC236}">
                <a16:creationId xmlns:a16="http://schemas.microsoft.com/office/drawing/2014/main" id="{6D22B30C-BE95-0C2C-F4AB-2BF0EEE85B71}"/>
              </a:ext>
            </a:extLst>
          </p:cNvPr>
          <p:cNvSpPr txBox="1"/>
          <p:nvPr/>
        </p:nvSpPr>
        <p:spPr>
          <a:xfrm>
            <a:off x="678473" y="618978"/>
            <a:ext cx="11139854"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s-MX" sz="4200" kern="1200" dirty="0">
              <a:latin typeface="+mj-lt"/>
              <a:ea typeface="+mj-ea"/>
              <a:cs typeface="+mj-cs"/>
            </a:endParaRPr>
          </a:p>
        </p:txBody>
      </p:sp>
      <p:pic>
        <p:nvPicPr>
          <p:cNvPr id="2" name="Video 11 English Slide 7">
            <a:hlinkClick r:id="" action="ppaction://media"/>
            <a:extLst>
              <a:ext uri="{FF2B5EF4-FFF2-40B4-BE49-F238E27FC236}">
                <a16:creationId xmlns:a16="http://schemas.microsoft.com/office/drawing/2014/main" id="{A7AEE629-34F7-CF82-9F40-80A84ADB0C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125" y="231775"/>
            <a:ext cx="609600" cy="609600"/>
          </a:xfrm>
          <a:prstGeom prst="rect">
            <a:avLst/>
          </a:prstGeom>
        </p:spPr>
      </p:pic>
    </p:spTree>
    <p:extLst>
      <p:ext uri="{BB962C8B-B14F-4D97-AF65-F5344CB8AC3E}">
        <p14:creationId xmlns:p14="http://schemas.microsoft.com/office/powerpoint/2010/main" val="41364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2B9B0-6447-CB7A-4519-C99CC42E303D}"/>
              </a:ext>
            </a:extLst>
          </p:cNvPr>
          <p:cNvSpPr>
            <a:spLocks noGrp="1"/>
          </p:cNvSpPr>
          <p:nvPr>
            <p:ph type="title"/>
          </p:nvPr>
        </p:nvSpPr>
        <p:spPr>
          <a:xfrm>
            <a:off x="630936" y="640823"/>
            <a:ext cx="3419856" cy="5583148"/>
          </a:xfrm>
        </p:spPr>
        <p:txBody>
          <a:bodyPr anchor="ctr">
            <a:normAutofit/>
          </a:bodyPr>
          <a:lstStyle/>
          <a:p>
            <a:r>
              <a:rPr lang="en-US" sz="5400"/>
              <a:t>What is too much alcohol? </a:t>
            </a:r>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ottle and glass of wine&#10;&#10;AI-generated content may be incorrect.">
            <a:extLst>
              <a:ext uri="{FF2B5EF4-FFF2-40B4-BE49-F238E27FC236}">
                <a16:creationId xmlns:a16="http://schemas.microsoft.com/office/drawing/2014/main" id="{1396FEF7-1997-D5D6-B18C-C870F85ED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296" y="855490"/>
            <a:ext cx="6894576" cy="3464524"/>
          </a:xfrm>
          <a:prstGeom prst="rect">
            <a:avLst/>
          </a:prstGeom>
        </p:spPr>
      </p:pic>
      <p:sp>
        <p:nvSpPr>
          <p:cNvPr id="7" name="Content Placeholder 6">
            <a:extLst>
              <a:ext uri="{FF2B5EF4-FFF2-40B4-BE49-F238E27FC236}">
                <a16:creationId xmlns:a16="http://schemas.microsoft.com/office/drawing/2014/main" id="{98A6DBD9-8858-ADD2-3DF0-ACFB4107E5A9}"/>
              </a:ext>
            </a:extLst>
          </p:cNvPr>
          <p:cNvSpPr>
            <a:spLocks noGrp="1"/>
          </p:cNvSpPr>
          <p:nvPr>
            <p:ph idx="1"/>
          </p:nvPr>
        </p:nvSpPr>
        <p:spPr>
          <a:xfrm>
            <a:off x="4654296" y="4798577"/>
            <a:ext cx="6894576" cy="1428487"/>
          </a:xfrm>
        </p:spPr>
        <p:txBody>
          <a:bodyPr anchor="t">
            <a:normAutofit/>
          </a:bodyPr>
          <a:lstStyle/>
          <a:p>
            <a:pPr>
              <a:buFont typeface="Arial" panose="020B0604020202020204" pitchFamily="34" charset="0"/>
              <a:buChar char="•"/>
            </a:pPr>
            <a:r>
              <a:rPr lang="en-US" sz="2200" b="1" i="0" dirty="0">
                <a:effectLst/>
                <a:latin typeface="Source Sans Pro Web"/>
              </a:rPr>
              <a:t>For women</a:t>
            </a:r>
            <a:r>
              <a:rPr lang="en-US" sz="2200" b="0" i="0" dirty="0">
                <a:effectLst/>
                <a:latin typeface="Source Sans Pro Web"/>
              </a:rPr>
              <a:t>—1 drink or less in a day</a:t>
            </a:r>
          </a:p>
          <a:p>
            <a:pPr>
              <a:buFont typeface="Arial" panose="020B0604020202020204" pitchFamily="34" charset="0"/>
              <a:buChar char="•"/>
            </a:pPr>
            <a:r>
              <a:rPr lang="en-US" sz="2200" b="1" i="0" dirty="0">
                <a:effectLst/>
                <a:latin typeface="Source Sans Pro Web"/>
              </a:rPr>
              <a:t>For men</a:t>
            </a:r>
            <a:r>
              <a:rPr lang="en-US" sz="2200" b="0" i="0" dirty="0">
                <a:effectLst/>
                <a:latin typeface="Source Sans Pro Web"/>
              </a:rPr>
              <a:t>—2 drinks or less in a day</a:t>
            </a:r>
          </a:p>
          <a:p>
            <a:pPr marL="0" indent="0">
              <a:buNone/>
            </a:pPr>
            <a:endParaRPr lang="en-US" sz="2200" dirty="0"/>
          </a:p>
        </p:txBody>
      </p:sp>
      <p:pic>
        <p:nvPicPr>
          <p:cNvPr id="3" name="Video 11 English Slide 8">
            <a:hlinkClick r:id="" action="ppaction://media"/>
            <a:extLst>
              <a:ext uri="{FF2B5EF4-FFF2-40B4-BE49-F238E27FC236}">
                <a16:creationId xmlns:a16="http://schemas.microsoft.com/office/drawing/2014/main" id="{9E1DB5A0-63F5-1392-7B68-2D37652EF5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525" y="117475"/>
            <a:ext cx="609600" cy="609600"/>
          </a:xfrm>
          <a:prstGeom prst="rect">
            <a:avLst/>
          </a:prstGeom>
        </p:spPr>
      </p:pic>
    </p:spTree>
    <p:extLst>
      <p:ext uri="{BB962C8B-B14F-4D97-AF65-F5344CB8AC3E}">
        <p14:creationId xmlns:p14="http://schemas.microsoft.com/office/powerpoint/2010/main" val="221923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with his hand on his face&#10;&#10;Description automatically generated with medium confidence">
            <a:extLst>
              <a:ext uri="{FF2B5EF4-FFF2-40B4-BE49-F238E27FC236}">
                <a16:creationId xmlns:a16="http://schemas.microsoft.com/office/drawing/2014/main" id="{523163F8-479A-45E8-AE1B-F3E01F82F062}"/>
              </a:ext>
            </a:extLst>
          </p:cNvPr>
          <p:cNvPicPr>
            <a:picLocks noChangeAspect="1"/>
          </p:cNvPicPr>
          <p:nvPr/>
        </p:nvPicPr>
        <p:blipFill>
          <a:blip r:embed="rId5" cstate="print">
            <a:extLst>
              <a:ext uri="{28A0092B-C50C-407E-A947-70E740481C1C}">
                <a14:useLocalDpi xmlns:a14="http://schemas.microsoft.com/office/drawing/2010/main" val="0"/>
              </a:ext>
            </a:extLst>
          </a:blip>
          <a:srcRect l="29178" r="10633" b="-3"/>
          <a:stretch>
            <a:fillRect/>
          </a:stretch>
        </p:blipFill>
        <p:spPr>
          <a:xfrm>
            <a:off x="20" y="10"/>
            <a:ext cx="3728839" cy="4197358"/>
          </a:xfrm>
          <a:prstGeom prst="rect">
            <a:avLst/>
          </a:prstGeom>
        </p:spPr>
      </p:pic>
      <p:pic>
        <p:nvPicPr>
          <p:cNvPr id="13" name="Picture 12" descr="A close-up of a jellyfish&#10;&#10;Description automatically generated with low confidence">
            <a:extLst>
              <a:ext uri="{FF2B5EF4-FFF2-40B4-BE49-F238E27FC236}">
                <a16:creationId xmlns:a16="http://schemas.microsoft.com/office/drawing/2014/main" id="{5DE5AA47-3465-4E9F-8E47-A6E25E0076DD}"/>
              </a:ext>
            </a:extLst>
          </p:cNvPr>
          <p:cNvPicPr>
            <a:picLocks noChangeAspect="1"/>
          </p:cNvPicPr>
          <p:nvPr/>
        </p:nvPicPr>
        <p:blipFill rotWithShape="1">
          <a:blip r:embed="rId6">
            <a:extLst>
              <a:ext uri="{28A0092B-C50C-407E-A947-70E740481C1C}">
                <a14:useLocalDpi xmlns:a14="http://schemas.microsoft.com/office/drawing/2010/main" val="0"/>
              </a:ext>
            </a:extLst>
          </a:blip>
          <a:srcRect l="1028" r="-4" b="-4"/>
          <a:stretch>
            <a:fillRect/>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9" name="Picture 8" descr="A picture containing person, red&#10;&#10;Description automatically generated">
            <a:extLst>
              <a:ext uri="{FF2B5EF4-FFF2-40B4-BE49-F238E27FC236}">
                <a16:creationId xmlns:a16="http://schemas.microsoft.com/office/drawing/2014/main" id="{13A9C0D7-062F-4542-99FF-7FBC3A7C8CE7}"/>
              </a:ext>
            </a:extLst>
          </p:cNvPr>
          <p:cNvPicPr>
            <a:picLocks noChangeAspect="1"/>
          </p:cNvPicPr>
          <p:nvPr/>
        </p:nvPicPr>
        <p:blipFill rotWithShape="1">
          <a:blip r:embed="rId7">
            <a:extLst>
              <a:ext uri="{28A0092B-C50C-407E-A947-70E740481C1C}">
                <a14:useLocalDpi xmlns:a14="http://schemas.microsoft.com/office/drawing/2010/main" val="0"/>
              </a:ext>
            </a:extLst>
          </a:blip>
          <a:srcRect r="-1" b="14568"/>
          <a:stretch>
            <a:fillRect/>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1" name="Picture 10" descr="A picture containing text, watch&#10;&#10;Description automatically generated">
            <a:extLst>
              <a:ext uri="{FF2B5EF4-FFF2-40B4-BE49-F238E27FC236}">
                <a16:creationId xmlns:a16="http://schemas.microsoft.com/office/drawing/2014/main" id="{ADC363E6-7108-4185-8D78-3B4D9E750715}"/>
              </a:ext>
            </a:extLst>
          </p:cNvPr>
          <p:cNvPicPr>
            <a:picLocks noChangeAspect="1"/>
          </p:cNvPicPr>
          <p:nvPr/>
        </p:nvPicPr>
        <p:blipFill rotWithShape="1">
          <a:blip r:embed="rId8">
            <a:extLst>
              <a:ext uri="{28A0092B-C50C-407E-A947-70E740481C1C}">
                <a14:useLocalDpi xmlns:a14="http://schemas.microsoft.com/office/drawing/2010/main" val="0"/>
              </a:ext>
            </a:extLst>
          </a:blip>
          <a:srcRect t="46590" b="15961"/>
          <a:stretch>
            <a:fillRect/>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6343650" y="4181474"/>
            <a:ext cx="5505814" cy="1471335"/>
          </a:xfrm>
        </p:spPr>
        <p:txBody>
          <a:bodyPr vert="horz" lIns="91440" tIns="45720" rIns="91440" bIns="45720" rtlCol="0" anchor="b">
            <a:normAutofit/>
          </a:bodyPr>
          <a:lstStyle/>
          <a:p>
            <a:r>
              <a:rPr lang="en-US" kern="1200">
                <a:solidFill>
                  <a:schemeClr val="tx1"/>
                </a:solidFill>
                <a:latin typeface="+mj-lt"/>
                <a:ea typeface="+mj-ea"/>
                <a:cs typeface="+mj-cs"/>
              </a:rPr>
              <a:t>Other concerns of alcohol</a:t>
            </a:r>
          </a:p>
        </p:txBody>
      </p:sp>
      <p:pic>
        <p:nvPicPr>
          <p:cNvPr id="3" name="Video 11 English Slide 9">
            <a:hlinkClick r:id="" action="ppaction://media"/>
            <a:extLst>
              <a:ext uri="{FF2B5EF4-FFF2-40B4-BE49-F238E27FC236}">
                <a16:creationId xmlns:a16="http://schemas.microsoft.com/office/drawing/2014/main" id="{9795B85D-FC4E-E01A-5FEF-46FBBB93C2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2675" y="365125"/>
            <a:ext cx="609600" cy="609600"/>
          </a:xfrm>
          <a:prstGeom prst="rect">
            <a:avLst/>
          </a:prstGeom>
        </p:spPr>
      </p:pic>
    </p:spTree>
    <p:extLst>
      <p:ext uri="{BB962C8B-B14F-4D97-AF65-F5344CB8AC3E}">
        <p14:creationId xmlns:p14="http://schemas.microsoft.com/office/powerpoint/2010/main" val="3817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5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TotalTime>
  <Words>1829</Words>
  <Application>Microsoft Office PowerPoint</Application>
  <PresentationFormat>Widescreen</PresentationFormat>
  <Paragraphs>192</Paragraphs>
  <Slides>15</Slides>
  <Notes>15</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Source Sans Pro Web</vt:lpstr>
      <vt:lpstr>Tahoma</vt:lpstr>
      <vt:lpstr>Times New Roman</vt:lpstr>
      <vt:lpstr>Office Theme</vt:lpstr>
      <vt:lpstr>PowerPoint Presentation</vt:lpstr>
      <vt:lpstr>Effects of Alcohol</vt:lpstr>
      <vt:lpstr>PowerPoint Presentation</vt:lpstr>
      <vt:lpstr>Pancreas</vt:lpstr>
      <vt:lpstr>Pancreas and Insulin</vt:lpstr>
      <vt:lpstr>How does it affect the liver?</vt:lpstr>
      <vt:lpstr>PowerPoint Presentation</vt:lpstr>
      <vt:lpstr>What is too much alcohol? </vt:lpstr>
      <vt:lpstr>Other concerns of alcohol</vt:lpstr>
      <vt:lpstr>Setting goals is important</vt:lpstr>
      <vt:lpstr>PowerPoint Presentation</vt:lpstr>
      <vt:lpstr>PowerPoint Presentation</vt:lpstr>
      <vt:lpstr>Help is here when you’re ready</vt:lpstr>
      <vt:lpstr>Do you need help getting an appointment?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lastModifiedBy>Betty Nava</cp:lastModifiedBy>
  <cp:revision>6</cp:revision>
  <cp:lastPrinted>2026-03-09T22:16:28Z</cp:lastPrinted>
  <dcterms:created xsi:type="dcterms:W3CDTF">2026-03-09T22:00:08Z</dcterms:created>
  <dcterms:modified xsi:type="dcterms:W3CDTF">2026-03-27T22:28:10Z</dcterms:modified>
</cp:coreProperties>
</file>