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570" r:id="rId2"/>
    <p:sldId id="571" r:id="rId3"/>
    <p:sldId id="572" r:id="rId4"/>
    <p:sldId id="573" r:id="rId5"/>
    <p:sldId id="581" r:id="rId6"/>
    <p:sldId id="575" r:id="rId7"/>
    <p:sldId id="576" r:id="rId8"/>
    <p:sldId id="582" r:id="rId9"/>
    <p:sldId id="577" r:id="rId10"/>
    <p:sldId id="271" r:id="rId11"/>
    <p:sldId id="578" r:id="rId12"/>
    <p:sldId id="268" r:id="rId13"/>
    <p:sldId id="270" r:id="rId14"/>
    <p:sldId id="580"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6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1" autoAdjust="0"/>
    <p:restoredTop sz="54729" autoAdjust="0"/>
  </p:normalViewPr>
  <p:slideViewPr>
    <p:cSldViewPr snapToGrid="0">
      <p:cViewPr varScale="1">
        <p:scale>
          <a:sx n="50" d="100"/>
          <a:sy n="50" d="100"/>
        </p:scale>
        <p:origin x="462"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y Nava" userId="06bc8f31b07af6d4" providerId="LiveId" clId="{74AED96D-6BBB-49B5-B330-2DA0585F08BE}"/>
    <pc:docChg chg="modSld">
      <pc:chgData name="Betty Nava" userId="06bc8f31b07af6d4" providerId="LiveId" clId="{74AED96D-6BBB-49B5-B330-2DA0585F08BE}" dt="2026-03-09T23:34:01.293" v="1" actId="1076"/>
      <pc:docMkLst>
        <pc:docMk/>
      </pc:docMkLst>
      <pc:sldChg chg="modSp mod">
        <pc:chgData name="Betty Nava" userId="06bc8f31b07af6d4" providerId="LiveId" clId="{74AED96D-6BBB-49B5-B330-2DA0585F08BE}" dt="2026-03-09T23:34:01.293" v="1" actId="1076"/>
        <pc:sldMkLst>
          <pc:docMk/>
          <pc:sldMk cId="2379711344" sldId="581"/>
        </pc:sldMkLst>
        <pc:picChg chg="mod">
          <ac:chgData name="Betty Nava" userId="06bc8f31b07af6d4" providerId="LiveId" clId="{74AED96D-6BBB-49B5-B330-2DA0585F08BE}" dt="2026-03-09T23:33:57.491" v="0" actId="1076"/>
          <ac:picMkLst>
            <pc:docMk/>
            <pc:sldMk cId="2379711344" sldId="581"/>
            <ac:picMk id="5" creationId="{D2125306-CDBF-CBAB-9746-E62C73D47311}"/>
          </ac:picMkLst>
        </pc:picChg>
        <pc:picChg chg="mod">
          <ac:chgData name="Betty Nava" userId="06bc8f31b07af6d4" providerId="LiveId" clId="{74AED96D-6BBB-49B5-B330-2DA0585F08BE}" dt="2026-03-09T23:34:01.293" v="1" actId="1076"/>
          <ac:picMkLst>
            <pc:docMk/>
            <pc:sldMk cId="2379711344" sldId="581"/>
            <ac:picMk id="7" creationId="{61D25DF5-AFB8-E35D-A553-5B299D170D8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3C6A6A-12F1-4395-8D72-3B113FB355C1}"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s-MX"/>
        </a:p>
      </dgm:t>
    </dgm:pt>
    <dgm:pt modelId="{B318D2D8-7091-4A83-994E-7F4676FB7D84}" type="pres">
      <dgm:prSet presAssocID="{B03C6A6A-12F1-4395-8D72-3B113FB355C1}" presName="linear" presStyleCnt="0">
        <dgm:presLayoutVars>
          <dgm:animLvl val="lvl"/>
          <dgm:resizeHandles val="exact"/>
        </dgm:presLayoutVars>
      </dgm:prSet>
      <dgm:spPr/>
    </dgm:pt>
  </dgm:ptLst>
  <dgm:cxnLst>
    <dgm:cxn modelId="{D9DDCD70-B0E1-402B-A6F6-C4049288FD32}" type="presOf" srcId="{B03C6A6A-12F1-4395-8D72-3B113FB355C1}" destId="{B318D2D8-7091-4A83-994E-7F4676FB7D84}"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2DD280-CACC-48B3-8F8E-5BC027CB6C71}"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Haga clic para editar los estilos de texto principales</a:t>
            </a:r>
          </a:p>
          <a:p>
            <a:pPr lvl="1"/>
            <a:r>
              <a:rPr lang="en-US"/>
              <a:t>Segundo nivel</a:t>
            </a:r>
          </a:p>
          <a:p>
            <a:pPr lvl="2"/>
            <a:r>
              <a:rPr lang="en-US"/>
              <a:t>Tercer nivel</a:t>
            </a:r>
          </a:p>
          <a:p>
            <a:pPr lvl="3"/>
            <a:r>
              <a:rPr lang="en-US"/>
              <a:t>Cuarto nivel</a:t>
            </a:r>
          </a:p>
          <a:p>
            <a:pPr lvl="4"/>
            <a:r>
              <a:rPr lang="en-US"/>
              <a:t>Quinto nivel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76D2FF-1AEF-4DDE-A2AC-40BF0E6A8810}" type="slidenum">
              <a:rPr lang="en-US" smtClean="0"/>
              <a:t>‹#›</a:t>
            </a:fld>
            <a:endParaRPr lang="en-US"/>
          </a:p>
        </p:txBody>
      </p:sp>
    </p:spTree>
    <p:extLst>
      <p:ext uri="{BB962C8B-B14F-4D97-AF65-F5344CB8AC3E}">
        <p14:creationId xmlns:p14="http://schemas.microsoft.com/office/powerpoint/2010/main" val="3760261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ahouston.or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alanonhispano.or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¡Hola! </a:t>
            </a:r>
            <a:r>
              <a:rPr lang="en-US" b="0" i="0" dirty="0" err="1">
                <a:solidFill>
                  <a:srgbClr val="000000"/>
                </a:solidFill>
                <a:effectLst/>
              </a:rPr>
              <a:t>Bienvenidos</a:t>
            </a:r>
            <a:r>
              <a:rPr lang="en-US" b="0" i="0" dirty="0">
                <a:solidFill>
                  <a:srgbClr val="000000"/>
                </a:solidFill>
                <a:effectLst/>
              </a:rPr>
              <a:t> al Video #11! Me alegro mucho de volver a verle y de que siga aprendiendo cómo controlar su diabetes y mejorar su salud.</a:t>
            </a:r>
          </a:p>
          <a:p>
            <a:pPr algn="l">
              <a:buNone/>
            </a:pPr>
            <a:endParaRPr lang="en-US" b="0" i="0" dirty="0">
              <a:solidFill>
                <a:srgbClr val="000000"/>
              </a:solidFill>
              <a:effectLst/>
            </a:endParaRPr>
          </a:p>
          <a:p>
            <a:pPr algn="l">
              <a:buNone/>
            </a:pPr>
            <a:r>
              <a:rPr lang="en-US" b="0" i="0" dirty="0">
                <a:solidFill>
                  <a:srgbClr val="000000"/>
                </a:solidFill>
                <a:effectLst/>
              </a:rPr>
              <a:t>Hoy hablaremos de un tema que puede resultar difícil o ser malinterpretado por muchas personas: </a:t>
            </a:r>
            <a:r>
              <a:rPr lang="en-US" b="1" i="0" dirty="0">
                <a:solidFill>
                  <a:srgbClr val="000000"/>
                </a:solidFill>
                <a:effectLst/>
              </a:rPr>
              <a:t>el alcohol</a:t>
            </a:r>
            <a:r>
              <a:rPr lang="en-US" b="0" i="0" dirty="0">
                <a:solidFill>
                  <a:srgbClr val="000000"/>
                </a:solidFill>
                <a:effectLst/>
              </a:rPr>
              <a:t>. Analizaremos cómo afecta a su organismo, tanto si tiene diabetes como si no, y los riesgos específicos para las personas con diabetes o en riesgo de padecerla.</a:t>
            </a:r>
          </a:p>
          <a:p>
            <a:pPr algn="l">
              <a:buNone/>
            </a:pPr>
            <a:endParaRPr lang="en-US" b="0" i="0" dirty="0">
              <a:solidFill>
                <a:srgbClr val="000000"/>
              </a:solidFill>
              <a:effectLst/>
            </a:endParaRPr>
          </a:p>
          <a:p>
            <a:pPr algn="l">
              <a:buNone/>
            </a:pPr>
            <a:r>
              <a:rPr lang="en-US" b="0" i="0" dirty="0">
                <a:solidFill>
                  <a:srgbClr val="000000"/>
                </a:solidFill>
                <a:effectLst/>
              </a:rPr>
              <a:t>Quizás piense que este tema no le concierne, pero le invitamos a quedarse y escuchar. </a:t>
            </a:r>
          </a:p>
          <a:p>
            <a:pPr algn="l">
              <a:buNone/>
            </a:pPr>
            <a:endParaRPr lang="en-US" b="0" i="0" dirty="0">
              <a:solidFill>
                <a:srgbClr val="000000"/>
              </a:solidFill>
              <a:effectLst/>
            </a:endParaRPr>
          </a:p>
          <a:p>
            <a:pPr algn="l">
              <a:buNone/>
            </a:pPr>
            <a:r>
              <a:rPr lang="en-US" b="0" i="0" dirty="0">
                <a:solidFill>
                  <a:srgbClr val="000000"/>
                </a:solidFill>
                <a:effectLst/>
              </a:rPr>
              <a:t>Nunca se sabe cuándo esta información podría ayudarle a usted o a alguien que le importa.</a:t>
            </a:r>
          </a:p>
          <a:p>
            <a:pPr algn="l">
              <a:buNone/>
            </a:pPr>
            <a:endParaRPr lang="en-US" b="0" i="0" dirty="0">
              <a:solidFill>
                <a:srgbClr val="000000"/>
              </a:solidFill>
              <a:effectLst/>
            </a:endParaRPr>
          </a:p>
          <a:p>
            <a:pPr algn="l"/>
            <a:r>
              <a:rPr lang="en-US" b="0" i="0" dirty="0">
                <a:solidFill>
                  <a:srgbClr val="000000"/>
                </a:solidFill>
                <a:effectLst/>
              </a:rPr>
              <a:t>Al final, compartiremos ideas para reducir el consumo de alcohol y obtener apoyo si esto supone un problema para usted. </a:t>
            </a:r>
          </a:p>
          <a:p>
            <a:pPr algn="l"/>
            <a:endParaRPr lang="en-US" b="0" i="0" dirty="0">
              <a:solidFill>
                <a:srgbClr val="000000"/>
              </a:solidFill>
              <a:effectLst/>
            </a:endParaRPr>
          </a:p>
          <a:p>
            <a:pPr algn="l"/>
            <a:r>
              <a:rPr lang="en-US" b="0" i="0" dirty="0">
                <a:solidFill>
                  <a:srgbClr val="000000"/>
                </a:solidFill>
                <a:effectLst/>
              </a:rPr>
              <a:t>Recuerde, estamos aquí para ayudar, no para juzgar.</a:t>
            </a:r>
          </a:p>
        </p:txBody>
      </p:sp>
      <p:sp>
        <p:nvSpPr>
          <p:cNvPr id="4" name="Slide Number Placeholder 3"/>
          <p:cNvSpPr>
            <a:spLocks noGrp="1"/>
          </p:cNvSpPr>
          <p:nvPr>
            <p:ph type="sldNum" sz="quarter" idx="5"/>
          </p:nvPr>
        </p:nvSpPr>
        <p:spPr/>
        <p:txBody>
          <a:bodyPr/>
          <a:lstStyle/>
          <a:p>
            <a:fld id="{2809DDCD-DB6F-482F-A9F2-0DA34D32D270}" type="slidenum">
              <a:rPr lang="es-MX" smtClean="0"/>
              <a:t>1</a:t>
            </a:fld>
            <a:endParaRPr lang="es-MX"/>
          </a:p>
        </p:txBody>
      </p:sp>
    </p:spTree>
    <p:extLst>
      <p:ext uri="{BB962C8B-B14F-4D97-AF65-F5344CB8AC3E}">
        <p14:creationId xmlns:p14="http://schemas.microsoft.com/office/powerpoint/2010/main" val="1316243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Lo más importante de los objetivos no es que sean ambiciosos o perfectos. Lo que importa es ir </a:t>
            </a:r>
            <a:r>
              <a:rPr lang="en-US" b="1" i="0" dirty="0">
                <a:solidFill>
                  <a:srgbClr val="000000"/>
                </a:solidFill>
                <a:effectLst/>
              </a:rPr>
              <a:t>paso a paso</a:t>
            </a:r>
            <a:r>
              <a:rPr lang="en-US" b="0" i="0" dirty="0">
                <a:solidFill>
                  <a:srgbClr val="000000"/>
                </a:solidFill>
                <a:effectLst/>
              </a:rPr>
              <a:t>.</a:t>
            </a:r>
          </a:p>
          <a:p>
            <a:pPr algn="l">
              <a:buNone/>
            </a:pPr>
            <a:endParaRPr lang="en-US" b="0" i="0" dirty="0">
              <a:solidFill>
                <a:srgbClr val="000000"/>
              </a:solidFill>
              <a:effectLst/>
            </a:endParaRPr>
          </a:p>
          <a:p>
            <a:pPr algn="l">
              <a:buNone/>
            </a:pPr>
            <a:r>
              <a:rPr lang="en-US" b="0" i="0" dirty="0">
                <a:solidFill>
                  <a:srgbClr val="000000"/>
                </a:solidFill>
                <a:effectLst/>
              </a:rPr>
              <a:t>Piense en subir unas escaleras. Nadie salta al segundo piso. </a:t>
            </a:r>
          </a:p>
          <a:p>
            <a:pPr algn="l">
              <a:buNone/>
            </a:pPr>
            <a:endParaRPr lang="en-US" b="0" i="0" dirty="0">
              <a:solidFill>
                <a:srgbClr val="000000"/>
              </a:solidFill>
              <a:effectLst/>
            </a:endParaRPr>
          </a:p>
          <a:p>
            <a:pPr algn="l">
              <a:buNone/>
            </a:pPr>
            <a:r>
              <a:rPr lang="en-US" b="0" i="0" dirty="0">
                <a:solidFill>
                  <a:srgbClr val="000000"/>
                </a:solidFill>
                <a:effectLst/>
              </a:rPr>
              <a:t>Se sube un escalón, luego otro, y otro más, hasta llegar a la meta.</a:t>
            </a:r>
          </a:p>
          <a:p>
            <a:pPr algn="l">
              <a:buNone/>
            </a:pPr>
            <a:endParaRPr lang="en-US" b="0" i="0" dirty="0">
              <a:solidFill>
                <a:srgbClr val="000000"/>
              </a:solidFill>
              <a:effectLst/>
            </a:endParaRPr>
          </a:p>
          <a:p>
            <a:pPr algn="l">
              <a:buNone/>
            </a:pPr>
            <a:r>
              <a:rPr lang="en-US" b="0" i="0" dirty="0">
                <a:solidFill>
                  <a:srgbClr val="000000"/>
                </a:solidFill>
                <a:effectLst/>
              </a:rPr>
              <a:t>Es bueno saber adónde quiere llegar, pero no se sienta frustrado si solo puede dar un pequeño paso cada vez. Lo que importa es tener un plan.</a:t>
            </a:r>
          </a:p>
          <a:p>
            <a:pPr algn="l">
              <a:buNone/>
            </a:pPr>
            <a:endParaRPr lang="en-US" b="0" i="0" dirty="0">
              <a:solidFill>
                <a:srgbClr val="000000"/>
              </a:solidFill>
              <a:effectLst/>
            </a:endParaRPr>
          </a:p>
          <a:p>
            <a:pPr algn="l">
              <a:buNone/>
            </a:pPr>
            <a:r>
              <a:rPr lang="en-US" b="0" i="0" dirty="0">
                <a:solidFill>
                  <a:srgbClr val="000000"/>
                </a:solidFill>
                <a:effectLst/>
              </a:rPr>
              <a:t>Planifique el primer paso y dé ese paso </a:t>
            </a:r>
            <a:r>
              <a:rPr lang="en-US" b="1" i="0" dirty="0">
                <a:solidFill>
                  <a:srgbClr val="000000"/>
                </a:solidFill>
                <a:effectLst/>
              </a:rPr>
              <a:t>hoy mismo</a:t>
            </a:r>
            <a:r>
              <a:rPr lang="en-US" b="0" i="0" dirty="0">
                <a:solidFill>
                  <a:srgbClr val="000000"/>
                </a:solidFill>
                <a:effectLst/>
              </a:rPr>
              <a:t>.</a:t>
            </a:r>
          </a:p>
          <a:p>
            <a:pPr algn="l">
              <a:buNone/>
            </a:pPr>
            <a:endParaRPr lang="en-US" b="0" i="0" dirty="0">
              <a:solidFill>
                <a:srgbClr val="000000"/>
              </a:solidFill>
              <a:effectLst/>
            </a:endParaRPr>
          </a:p>
          <a:p>
            <a:pPr algn="l"/>
            <a:r>
              <a:rPr lang="en-US" b="0" i="0" dirty="0">
                <a:solidFill>
                  <a:srgbClr val="000000"/>
                </a:solidFill>
                <a:effectLst/>
              </a:rPr>
              <a:t>Así pues, para alcanzar una meta, lo primero que </a:t>
            </a:r>
            <a:r>
              <a:rPr lang="en-US" b="0" i="0" dirty="0" err="1">
                <a:solidFill>
                  <a:srgbClr val="000000"/>
                </a:solidFill>
                <a:effectLst/>
              </a:rPr>
              <a:t>haremos</a:t>
            </a:r>
            <a:r>
              <a:rPr lang="en-US" b="0" i="0" dirty="0">
                <a:solidFill>
                  <a:srgbClr val="000000"/>
                </a:solidFill>
                <a:effectLst/>
              </a:rPr>
              <a:t> es </a:t>
            </a:r>
            <a:r>
              <a:rPr lang="en-US" sz="1200" b="0" i="0" dirty="0" err="1">
                <a:solidFill>
                  <a:srgbClr val="000000"/>
                </a:solidFill>
                <a:effectLst/>
              </a:rPr>
              <a:t>anotar</a:t>
            </a:r>
            <a:r>
              <a:rPr lang="en-US" sz="1200" b="0" i="0" dirty="0">
                <a:solidFill>
                  <a:srgbClr val="000000"/>
                </a:solidFill>
                <a:effectLst/>
              </a:rPr>
              <a:t> sus </a:t>
            </a:r>
            <a:r>
              <a:rPr lang="en-US" sz="1200" b="0" i="0" dirty="0" err="1">
                <a:solidFill>
                  <a:srgbClr val="000000"/>
                </a:solidFill>
                <a:effectLst/>
              </a:rPr>
              <a:t>objetivos</a:t>
            </a:r>
            <a:r>
              <a:rPr lang="en-US" sz="1200" b="0" i="0" dirty="0">
                <a:solidFill>
                  <a:srgbClr val="000000"/>
                </a:solidFill>
                <a:effectLst/>
              </a:rPr>
              <a:t> </a:t>
            </a:r>
            <a:r>
              <a:rPr lang="en-US" sz="1200" b="0" i="0" dirty="0" err="1">
                <a:solidFill>
                  <a:srgbClr val="000000"/>
                </a:solidFill>
                <a:effectLst/>
              </a:rPr>
              <a:t>en</a:t>
            </a:r>
            <a:r>
              <a:rPr lang="en-US" sz="1200" b="0" i="0" dirty="0">
                <a:solidFill>
                  <a:srgbClr val="000000"/>
                </a:solidFill>
                <a:effectLst/>
              </a:rPr>
              <a:t> un </a:t>
            </a:r>
            <a:r>
              <a:rPr lang="en-US" sz="1200" b="0" i="0" dirty="0" err="1">
                <a:solidFill>
                  <a:srgbClr val="000000"/>
                </a:solidFill>
                <a:effectLst/>
              </a:rPr>
              <a:t>papel</a:t>
            </a:r>
            <a:r>
              <a:rPr lang="en-US" sz="1200" b="0" i="0" dirty="0">
                <a:solidFill>
                  <a:srgbClr val="000000"/>
                </a:solidFill>
                <a:effectLst/>
              </a:rPr>
              <a:t>!!</a:t>
            </a:r>
            <a:endParaRPr lang="en-US" b="0" i="0" dirty="0">
              <a:solidFill>
                <a:srgbClr val="000000"/>
              </a:solidFill>
              <a:effectLst/>
            </a:endParaRPr>
          </a:p>
          <a:p>
            <a:endParaRPr lang="es-MX" noProof="0"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t>10</a:t>
            </a:fld>
            <a:endParaRPr lang="es-MX"/>
          </a:p>
        </p:txBody>
      </p:sp>
    </p:spTree>
    <p:extLst>
      <p:ext uri="{BB962C8B-B14F-4D97-AF65-F5344CB8AC3E}">
        <p14:creationId xmlns:p14="http://schemas.microsoft.com/office/powerpoint/2010/main" val="163634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err="1">
                <a:solidFill>
                  <a:srgbClr val="000000"/>
                </a:solidFill>
                <a:effectLst/>
              </a:rPr>
              <a:t>Revíselos</a:t>
            </a:r>
            <a:r>
              <a:rPr lang="en-US" sz="2000" b="0" i="0" dirty="0">
                <a:solidFill>
                  <a:srgbClr val="000000"/>
                </a:solidFill>
                <a:effectLst/>
              </a:rPr>
              <a:t> cada semana y compruebe cómo le va. Adapte sus objetivos a medida que vaya mejorando.</a:t>
            </a:r>
          </a:p>
          <a:p>
            <a:pPr algn="l">
              <a:buNone/>
            </a:pPr>
            <a:endParaRPr lang="en-US" sz="2000" b="0" i="0" dirty="0">
              <a:solidFill>
                <a:srgbClr val="000000"/>
              </a:solidFill>
              <a:effectLst/>
            </a:endParaRPr>
          </a:p>
          <a:p>
            <a:pPr algn="l">
              <a:buNone/>
            </a:pPr>
            <a:r>
              <a:rPr lang="en-US" sz="2000" b="0" i="0" dirty="0">
                <a:solidFill>
                  <a:srgbClr val="000000"/>
                </a:solidFill>
                <a:effectLst/>
              </a:rPr>
              <a:t>Llevar un sencillo registro de consumo puede ser de ayuda. Puede anotarlo en un papel, en su teléfono o pegarlo en la nevera. Esto le ayudará a ser sincero consigo mismo al repasar su semana.</a:t>
            </a:r>
          </a:p>
          <a:p>
            <a:pPr algn="l">
              <a:buNone/>
            </a:pPr>
            <a:endParaRPr lang="en-US" sz="2000" b="0" i="0" dirty="0">
              <a:solidFill>
                <a:srgbClr val="000000"/>
              </a:solidFill>
              <a:effectLst/>
            </a:endParaRPr>
          </a:p>
          <a:p>
            <a:pPr algn="l">
              <a:buNone/>
            </a:pPr>
            <a:r>
              <a:rPr lang="en-US" sz="2000" b="0" i="0" dirty="0">
                <a:solidFill>
                  <a:srgbClr val="000000"/>
                </a:solidFill>
                <a:effectLst/>
              </a:rPr>
              <a:t>No tenga alcohol en casa. La forma más fácil de evitar beber en casa es no comprar alcohol. Si no lo tiene a mano, se lo pensará dos veces cuando le entre el antojo.</a:t>
            </a:r>
          </a:p>
          <a:p>
            <a:pPr algn="l">
              <a:buNone/>
            </a:pPr>
            <a:endParaRPr lang="en-US" sz="2000" b="0" i="0" dirty="0">
              <a:solidFill>
                <a:srgbClr val="000000"/>
              </a:solidFill>
              <a:effectLst/>
            </a:endParaRPr>
          </a:p>
          <a:p>
            <a:pPr algn="l"/>
            <a:r>
              <a:rPr lang="en-US" sz="2000" b="0" i="0" dirty="0">
                <a:solidFill>
                  <a:srgbClr val="000000"/>
                </a:solidFill>
                <a:effectLst/>
              </a:rPr>
              <a:t>Elija días sin alcohol y márquelos en un calendario. Con el tiempo, intente añadir más días sin alcohol.</a:t>
            </a:r>
          </a:p>
          <a:p>
            <a:endParaRPr lang="es-MX"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t>11</a:t>
            </a:fld>
            <a:endParaRPr lang="es-MX"/>
          </a:p>
        </p:txBody>
      </p:sp>
    </p:spTree>
    <p:extLst>
      <p:ext uri="{BB962C8B-B14F-4D97-AF65-F5344CB8AC3E}">
        <p14:creationId xmlns:p14="http://schemas.microsoft.com/office/powerpoint/2010/main" val="702774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3200" b="0" i="0" dirty="0">
                <a:solidFill>
                  <a:srgbClr val="000000"/>
                </a:solidFill>
                <a:effectLst/>
              </a:rPr>
              <a:t>No se </a:t>
            </a:r>
            <a:r>
              <a:rPr lang="en-US" sz="3200" b="0" i="0" dirty="0" err="1">
                <a:solidFill>
                  <a:srgbClr val="000000"/>
                </a:solidFill>
                <a:effectLst/>
              </a:rPr>
              <a:t>rinda</a:t>
            </a:r>
            <a:r>
              <a:rPr lang="en-US" sz="3200" b="0" i="0" dirty="0">
                <a:solidFill>
                  <a:srgbClr val="000000"/>
                </a:solidFill>
                <a:effectLst/>
              </a:rPr>
              <a:t>!!!</a:t>
            </a:r>
          </a:p>
          <a:p>
            <a:pPr algn="l">
              <a:buNone/>
            </a:pPr>
            <a:endParaRPr lang="en-US" sz="3200" b="0" i="0" dirty="0">
              <a:solidFill>
                <a:srgbClr val="000000"/>
              </a:solidFill>
              <a:effectLst/>
            </a:endParaRPr>
          </a:p>
          <a:p>
            <a:pPr algn="l">
              <a:buNone/>
            </a:pPr>
            <a:r>
              <a:rPr lang="en-US" sz="3200" b="0" i="0" dirty="0" err="1">
                <a:solidFill>
                  <a:srgbClr val="000000"/>
                </a:solidFill>
                <a:effectLst/>
              </a:rPr>
              <a:t>Tenga</a:t>
            </a:r>
            <a:r>
              <a:rPr lang="en-US" sz="3200" b="0" i="0" dirty="0">
                <a:solidFill>
                  <a:srgbClr val="000000"/>
                </a:solidFill>
                <a:effectLst/>
              </a:rPr>
              <a:t> cuidado con la presión de amigos o </a:t>
            </a:r>
            <a:r>
              <a:rPr lang="en-US" sz="3200" b="0" i="0" dirty="0" err="1">
                <a:solidFill>
                  <a:srgbClr val="000000"/>
                </a:solidFill>
                <a:effectLst/>
              </a:rPr>
              <a:t>familiares</a:t>
            </a:r>
            <a:r>
              <a:rPr lang="en-US" sz="3200" b="0" i="0" dirty="0">
                <a:solidFill>
                  <a:srgbClr val="000000"/>
                </a:solidFill>
                <a:effectLst/>
              </a:rPr>
              <a:t>!!</a:t>
            </a:r>
          </a:p>
          <a:p>
            <a:pPr algn="l">
              <a:buNone/>
            </a:pPr>
            <a:endParaRPr lang="en-US" sz="3200" b="0" i="0" dirty="0">
              <a:solidFill>
                <a:srgbClr val="000000"/>
              </a:solidFill>
              <a:effectLst/>
            </a:endParaRPr>
          </a:p>
          <a:p>
            <a:pPr algn="l">
              <a:buNone/>
            </a:pPr>
            <a:endParaRPr lang="en-US" sz="3200" b="0" i="0" dirty="0">
              <a:solidFill>
                <a:srgbClr val="000000"/>
              </a:solidFill>
              <a:effectLst/>
            </a:endParaRPr>
          </a:p>
          <a:p>
            <a:pPr algn="l">
              <a:buNone/>
            </a:pPr>
            <a:r>
              <a:rPr lang="en-US" sz="3200" b="0" i="0" dirty="0">
                <a:solidFill>
                  <a:srgbClr val="000000"/>
                </a:solidFill>
                <a:effectLst/>
              </a:rPr>
              <a:t>Hay personas o situaciones que pueden empujarle a beber. Busque otras formas de divertirse y aléjese de las situaciones que le presionen.</a:t>
            </a:r>
          </a:p>
          <a:p>
            <a:pPr algn="l">
              <a:buNone/>
            </a:pPr>
            <a:endParaRPr lang="en-US" sz="3200" b="0" i="0" dirty="0">
              <a:solidFill>
                <a:srgbClr val="000000"/>
              </a:solidFill>
              <a:effectLst/>
            </a:endParaRPr>
          </a:p>
          <a:p>
            <a:pPr algn="l">
              <a:buNone/>
            </a:pPr>
            <a:r>
              <a:rPr lang="en-US" sz="3200" b="0" i="0" dirty="0">
                <a:solidFill>
                  <a:srgbClr val="000000"/>
                </a:solidFill>
                <a:effectLst/>
              </a:rPr>
              <a:t>Si bebe por costumbre o por estrés, manténgase ocupado con actividades saludables como caminar, practicar deporte o dedicarse a un pasatiempo.</a:t>
            </a:r>
          </a:p>
          <a:p>
            <a:pPr algn="l">
              <a:buNone/>
            </a:pPr>
            <a:endParaRPr lang="en-US" sz="3200" b="0" i="0" dirty="0">
              <a:solidFill>
                <a:srgbClr val="000000"/>
              </a:solidFill>
              <a:effectLst/>
            </a:endParaRPr>
          </a:p>
          <a:p>
            <a:pPr algn="l">
              <a:buNone/>
            </a:pPr>
            <a:r>
              <a:rPr lang="en-US" sz="3200" b="0" i="0" dirty="0">
                <a:solidFill>
                  <a:srgbClr val="000000"/>
                </a:solidFill>
                <a:effectLst/>
              </a:rPr>
              <a:t>Pida ayuda. Sus promotores de salud están aquí para apoyarle. No está solo.</a:t>
            </a:r>
          </a:p>
          <a:p>
            <a:pPr algn="l">
              <a:buNone/>
            </a:pPr>
            <a:endParaRPr lang="en-US" sz="3200" b="0" i="0" dirty="0">
              <a:solidFill>
                <a:srgbClr val="000000"/>
              </a:solidFill>
              <a:effectLst/>
            </a:endParaRPr>
          </a:p>
          <a:p>
            <a:pPr algn="l">
              <a:buNone/>
            </a:pPr>
            <a:r>
              <a:rPr lang="en-US" sz="3200" b="0" i="0" dirty="0">
                <a:solidFill>
                  <a:srgbClr val="000000"/>
                </a:solidFill>
                <a:effectLst/>
              </a:rPr>
              <a:t>Sea persistente. No se rinda si comete un error.</a:t>
            </a:r>
          </a:p>
          <a:p>
            <a:pPr algn="l"/>
            <a:endParaRPr lang="en-US" sz="2000" b="0" i="0" dirty="0">
              <a:solidFill>
                <a:srgbClr val="000000"/>
              </a:solidFill>
              <a:effectLst/>
            </a:endParaRPr>
          </a:p>
          <a:p>
            <a:pPr algn="l"/>
            <a:r>
              <a:rPr lang="en-US" sz="2000" b="0" i="0" dirty="0">
                <a:solidFill>
                  <a:srgbClr val="000000"/>
                </a:solidFill>
                <a:effectLst/>
              </a:rPr>
              <a:t>Quizás conozca el versículo de Filipenses que dice: «Todo lo puedo en Cristo que me fortalece». Es un gran recordatorio.</a:t>
            </a:r>
          </a:p>
        </p:txBody>
      </p:sp>
      <p:sp>
        <p:nvSpPr>
          <p:cNvPr id="4" name="Slide Number Placeholder 3"/>
          <p:cNvSpPr>
            <a:spLocks noGrp="1"/>
          </p:cNvSpPr>
          <p:nvPr>
            <p:ph type="sldNum" sz="quarter" idx="5"/>
          </p:nvPr>
        </p:nvSpPr>
        <p:spPr/>
        <p:txBody>
          <a:bodyPr/>
          <a:lstStyle/>
          <a:p>
            <a:fld id="{2809DDCD-DB6F-482F-A9F2-0DA34D32D270}" type="slidenum">
              <a:rPr lang="es-MX" smtClean="0"/>
              <a:t>12</a:t>
            </a:fld>
            <a:endParaRPr lang="es-MX"/>
          </a:p>
        </p:txBody>
      </p:sp>
    </p:spTree>
    <p:extLst>
      <p:ext uri="{BB962C8B-B14F-4D97-AF65-F5344CB8AC3E}">
        <p14:creationId xmlns:p14="http://schemas.microsoft.com/office/powerpoint/2010/main" val="2970135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1" i="0" dirty="0">
                <a:solidFill>
                  <a:srgbClr val="000000"/>
                </a:solidFill>
                <a:effectLst/>
              </a:rPr>
              <a:t>Si cree que puede tener un problema con el alcohol, aquí encontrará ayuda. Tiene que dar el primer paso. </a:t>
            </a:r>
          </a:p>
          <a:p>
            <a:pPr algn="l">
              <a:buNone/>
            </a:pPr>
            <a:endParaRPr lang="en-US" sz="2000" b="1" i="0" dirty="0">
              <a:solidFill>
                <a:srgbClr val="000000"/>
              </a:solidFill>
              <a:effectLst/>
            </a:endParaRPr>
          </a:p>
          <a:p>
            <a:pPr algn="l">
              <a:buNone/>
            </a:pPr>
            <a:r>
              <a:rPr lang="en-US" sz="2000" b="1" i="0" dirty="0">
                <a:solidFill>
                  <a:srgbClr val="000000"/>
                </a:solidFill>
                <a:effectLst/>
              </a:rPr>
              <a:t>Quizás sea llamar a uno de estos números.</a:t>
            </a:r>
          </a:p>
          <a:p>
            <a:pPr algn="l">
              <a:buNone/>
            </a:pPr>
            <a:endParaRPr lang="en-US" sz="2000" b="1" i="0" dirty="0">
              <a:solidFill>
                <a:srgbClr val="000000"/>
              </a:solidFill>
              <a:effectLst/>
            </a:endParaRPr>
          </a:p>
          <a:p>
            <a:pPr algn="l">
              <a:buNone/>
            </a:pPr>
            <a:r>
              <a:rPr lang="en-US" sz="2000" b="1" i="0" dirty="0">
                <a:solidFill>
                  <a:srgbClr val="000000"/>
                </a:solidFill>
                <a:effectLst/>
              </a:rPr>
              <a:t>Alcohólicos Anónimos (AA) – Houston</a:t>
            </a:r>
            <a:br>
              <a:rPr lang="en-US" sz="2000" b="0" i="0" dirty="0">
                <a:solidFill>
                  <a:srgbClr val="000000"/>
                </a:solidFill>
                <a:effectLst/>
              </a:rPr>
            </a:br>
            <a:r>
              <a:rPr lang="en-US" sz="2000" b="0" i="0" dirty="0">
                <a:solidFill>
                  <a:srgbClr val="000000"/>
                </a:solidFill>
                <a:effectLst/>
              </a:rPr>
              <a:t>Sitio web:</a:t>
            </a:r>
            <a:r>
              <a:rPr lang="en-US" sz="2000" b="0" i="0" dirty="0">
                <a:solidFill>
                  <a:srgbClr val="000000"/>
                </a:solidFill>
                <a:effectLst/>
                <a:hlinkClick r:id="rId3"/>
              </a:rPr>
              <a:t> aahouston.org</a:t>
            </a:r>
            <a:r>
              <a:rPr lang="en-US" sz="2000" b="0" i="0" dirty="0">
                <a:solidFill>
                  <a:srgbClr val="000000"/>
                </a:solidFill>
                <a:effectLst/>
              </a:rPr>
              <a:t> </a:t>
            </a:r>
          </a:p>
          <a:p>
            <a:pPr algn="l">
              <a:buNone/>
            </a:pPr>
            <a:r>
              <a:rPr lang="en-US" sz="2000" b="0" i="0" dirty="0">
                <a:solidFill>
                  <a:srgbClr val="000000"/>
                </a:solidFill>
                <a:effectLst/>
              </a:rPr>
              <a:t>AA celebra unas 2.500 reuniones a la semana y puede ayudarle a encontrar una reunión cerca de su domicilio a una hora que le venga bien.</a:t>
            </a:r>
          </a:p>
          <a:p>
            <a:pPr algn="l">
              <a:buNone/>
            </a:pPr>
            <a:r>
              <a:rPr lang="en-US" sz="2000" b="1" i="0" dirty="0">
                <a:solidFill>
                  <a:srgbClr val="000000"/>
                </a:solidFill>
                <a:effectLst/>
              </a:rPr>
              <a:t>Al-Anon – para familiares y amigos de personas con problemas de alcoholismo</a:t>
            </a:r>
            <a:br>
              <a:rPr lang="en-US" sz="2000" b="0" i="0" dirty="0">
                <a:solidFill>
                  <a:srgbClr val="000000"/>
                </a:solidFill>
                <a:effectLst/>
              </a:rPr>
            </a:br>
            <a:r>
              <a:rPr lang="en-US" sz="2000" b="0" i="0" dirty="0">
                <a:solidFill>
                  <a:srgbClr val="000000"/>
                </a:solidFill>
                <a:effectLst/>
              </a:rPr>
              <a:t>Sitio web: </a:t>
            </a:r>
            <a:r>
              <a:rPr lang="en-US" sz="2000" b="0" i="0" dirty="0">
                <a:solidFill>
                  <a:srgbClr val="000000"/>
                </a:solidFill>
                <a:effectLst/>
                <a:hlinkClick r:id="rId4"/>
              </a:rPr>
              <a:t>alanonhispano.org</a:t>
            </a:r>
            <a:br>
              <a:rPr lang="en-US" sz="2000" b="0" i="0" dirty="0">
                <a:solidFill>
                  <a:srgbClr val="000000"/>
                </a:solidFill>
                <a:effectLst/>
              </a:rPr>
            </a:br>
            <a:r>
              <a:rPr lang="en-US" sz="2000" b="0" i="0" dirty="0">
                <a:solidFill>
                  <a:srgbClr val="000000"/>
                </a:solidFill>
                <a:effectLst/>
              </a:rPr>
              <a:t>Estas organizaciones pueden ofrecerle apoyo y orientación a usted o a un ser querido.</a:t>
            </a:r>
          </a:p>
          <a:p>
            <a:endParaRPr lang="es-MX" noProof="0"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t>13</a:t>
            </a:fld>
            <a:endParaRPr lang="es-MX"/>
          </a:p>
        </p:txBody>
      </p:sp>
    </p:spTree>
    <p:extLst>
      <p:ext uri="{BB962C8B-B14F-4D97-AF65-F5344CB8AC3E}">
        <p14:creationId xmlns:p14="http://schemas.microsoft.com/office/powerpoint/2010/main" val="4210540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17273-06F0-855A-1151-E23CDC6B7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BC0C7-89D2-C0C2-66CF-FCEDCC37D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D25D0-D53A-89F7-17DA-6C62F086C46F}"/>
              </a:ext>
            </a:extLst>
          </p:cNvPr>
          <p:cNvSpPr>
            <a:spLocks noGrp="1"/>
          </p:cNvSpPr>
          <p:nvPr>
            <p:ph type="body" idx="1"/>
          </p:nvPr>
        </p:nvSpPr>
        <p:spPr/>
        <p:txBody>
          <a:bodyPr/>
          <a:lstStyle/>
          <a:p>
            <a:pPr algn="l">
              <a:buNone/>
            </a:pPr>
            <a:r>
              <a:rPr lang="en-US" b="0" i="0" u="none" strike="noStrike" dirty="0">
                <a:solidFill>
                  <a:srgbClr val="000000"/>
                </a:solidFill>
                <a:effectLst/>
              </a:rPr>
              <a:t>Quizás se trate de pedirle a </a:t>
            </a:r>
            <a:r>
              <a:rPr lang="en-US" b="0" i="0" u="none" strike="noStrike" dirty="0" err="1">
                <a:solidFill>
                  <a:srgbClr val="000000"/>
                </a:solidFill>
                <a:effectLst/>
              </a:rPr>
              <a:t>su</a:t>
            </a:r>
            <a:r>
              <a:rPr lang="en-US" b="0" i="0" u="none" strike="noStrike" dirty="0">
                <a:solidFill>
                  <a:srgbClr val="000000"/>
                </a:solidFill>
                <a:effectLst/>
              </a:rPr>
              <a:t> promotor de </a:t>
            </a:r>
            <a:r>
              <a:rPr lang="en-US" b="0" i="0" u="none" strike="noStrike" dirty="0" err="1">
                <a:solidFill>
                  <a:srgbClr val="000000"/>
                </a:solidFill>
                <a:effectLst/>
              </a:rPr>
              <a:t>salud</a:t>
            </a:r>
            <a:r>
              <a:rPr lang="en-US" b="0" i="0" u="none" strike="noStrike" dirty="0">
                <a:solidFill>
                  <a:srgbClr val="000000"/>
                </a:solidFill>
                <a:effectLst/>
              </a:rPr>
              <a:t> </a:t>
            </a:r>
            <a:r>
              <a:rPr lang="en-US" b="0" i="0" u="none" strike="noStrike" dirty="0" err="1">
                <a:solidFill>
                  <a:srgbClr val="000000"/>
                </a:solidFill>
                <a:effectLst/>
              </a:rPr>
              <a:t>que</a:t>
            </a:r>
            <a:r>
              <a:rPr lang="en-US" b="0" i="0" u="none" strike="noStrike" dirty="0">
                <a:solidFill>
                  <a:srgbClr val="000000"/>
                </a:solidFill>
                <a:effectLst/>
              </a:rPr>
              <a:t> le ayude a ponerse en contacto con una clínica o </a:t>
            </a:r>
            <a:r>
              <a:rPr lang="en-US" b="0" i="0" u="none" strike="noStrike" dirty="0" err="1">
                <a:solidFill>
                  <a:srgbClr val="000000"/>
                </a:solidFill>
                <a:effectLst/>
              </a:rPr>
              <a:t>Alcoholicos</a:t>
            </a:r>
            <a:r>
              <a:rPr lang="en-US" b="0" i="0" u="none" strike="noStrike" dirty="0">
                <a:solidFill>
                  <a:srgbClr val="000000"/>
                </a:solidFill>
                <a:effectLst/>
              </a:rPr>
              <a:t> </a:t>
            </a:r>
            <a:r>
              <a:rPr lang="en-US" b="0" i="0" u="none" strike="noStrike" dirty="0" err="1">
                <a:solidFill>
                  <a:srgbClr val="000000"/>
                </a:solidFill>
                <a:effectLst/>
              </a:rPr>
              <a:t>Anonimos</a:t>
            </a:r>
            <a:r>
              <a:rPr lang="en-US" b="0" i="0" u="none" strike="noStrike" dirty="0">
                <a:solidFill>
                  <a:srgbClr val="000000"/>
                </a:solidFill>
                <a:effectLst/>
              </a:rPr>
              <a:t>!</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¿Necesita ayuda para acudir a una clínica?</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El primer paso es cumplir los requisitos para recibir servicios en las clínicas, ya sea a través de la propia clínica o con un seguro.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Esto puede resultar difícil, ya que los formularios pueden ser complicados y difíciles de entender</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El siguiente paso es encontrar una clínica y concertar una cita.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Si necesita ayuda con esto, pídale a </a:t>
            </a:r>
            <a:r>
              <a:rPr lang="en-US" b="0" i="0" u="none" strike="noStrike" dirty="0" err="1">
                <a:solidFill>
                  <a:srgbClr val="000000"/>
                </a:solidFill>
                <a:effectLst/>
              </a:rPr>
              <a:t>su</a:t>
            </a:r>
            <a:r>
              <a:rPr lang="en-US" b="0" i="0" u="none" strike="noStrike" dirty="0">
                <a:solidFill>
                  <a:srgbClr val="000000"/>
                </a:solidFill>
                <a:effectLst/>
              </a:rPr>
              <a:t> promotor de </a:t>
            </a:r>
            <a:r>
              <a:rPr lang="en-US" b="0" i="0" u="none" strike="noStrike" dirty="0" err="1">
                <a:solidFill>
                  <a:srgbClr val="000000"/>
                </a:solidFill>
                <a:effectLst/>
              </a:rPr>
              <a:t>salud</a:t>
            </a:r>
            <a:r>
              <a:rPr lang="en-US" b="0" i="0" u="none" strike="noStrike" dirty="0">
                <a:solidFill>
                  <a:srgbClr val="000000"/>
                </a:solidFill>
                <a:effectLst/>
              </a:rPr>
              <a:t> que le ponga en contacto. </a:t>
            </a:r>
          </a:p>
          <a:p>
            <a:pPr algn="l">
              <a:buNone/>
            </a:pPr>
            <a:endParaRPr lang="en-US" b="0" i="0" u="none" strike="noStrike" dirty="0">
              <a:solidFill>
                <a:srgbClr val="000000"/>
              </a:solidFill>
              <a:effectLst/>
            </a:endParaRPr>
          </a:p>
          <a:p>
            <a:pPr algn="l">
              <a:buNone/>
            </a:pPr>
            <a:r>
              <a:rPr lang="en-US" b="0" i="0" dirty="0">
                <a:solidFill>
                  <a:srgbClr val="000000"/>
                </a:solidFill>
                <a:effectLst/>
              </a:rPr>
              <a:t>Gracias por prestar atención a este importante tema.</a:t>
            </a:r>
          </a:p>
          <a:p>
            <a:pPr algn="l">
              <a:buNone/>
            </a:pPr>
            <a:r>
              <a:rPr lang="en-US" b="0" i="0" dirty="0">
                <a:solidFill>
                  <a:srgbClr val="000000"/>
                </a:solidFill>
                <a:effectLst/>
              </a:rPr>
              <a:t>Esperamos que esta información le sea de ayuda a usted o a alguien </a:t>
            </a:r>
            <a:r>
              <a:rPr lang="en-US" b="0" i="0" dirty="0" err="1">
                <a:solidFill>
                  <a:srgbClr val="000000"/>
                </a:solidFill>
                <a:effectLst/>
              </a:rPr>
              <a:t>que</a:t>
            </a:r>
            <a:r>
              <a:rPr lang="en-US" b="0" i="0" dirty="0">
                <a:solidFill>
                  <a:srgbClr val="000000"/>
                </a:solidFill>
                <a:effectLst/>
              </a:rPr>
              <a:t> </a:t>
            </a:r>
            <a:r>
              <a:rPr lang="en-US" b="0" i="0" dirty="0" err="1">
                <a:solidFill>
                  <a:srgbClr val="000000"/>
                </a:solidFill>
                <a:effectLst/>
              </a:rPr>
              <a:t>usted</a:t>
            </a:r>
            <a:r>
              <a:rPr lang="en-US" b="0" i="0" dirty="0">
                <a:solidFill>
                  <a:srgbClr val="000000"/>
                </a:solidFill>
                <a:effectLst/>
              </a:rPr>
              <a:t> </a:t>
            </a:r>
            <a:r>
              <a:rPr lang="en-US" b="0" i="0" dirty="0" err="1">
                <a:solidFill>
                  <a:srgbClr val="000000"/>
                </a:solidFill>
                <a:effectLst/>
              </a:rPr>
              <a:t>conozca</a:t>
            </a:r>
            <a:r>
              <a:rPr lang="en-US" b="0" i="0" dirty="0">
                <a:solidFill>
                  <a:srgbClr val="000000"/>
                </a:solidFill>
                <a:effectLst/>
              </a:rPr>
              <a:t>.</a:t>
            </a:r>
          </a:p>
          <a:p>
            <a:pPr algn="l"/>
            <a:r>
              <a:rPr lang="en-US" b="0" i="0" dirty="0">
                <a:solidFill>
                  <a:srgbClr val="000000"/>
                </a:solidFill>
                <a:effectLst/>
              </a:rPr>
              <a:t>¡Hasta la próxima!</a:t>
            </a:r>
          </a:p>
          <a:p>
            <a:pPr algn="l">
              <a:buNone/>
            </a:pPr>
            <a:endParaRPr lang="en-US"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FEF5423F-E3B6-5C2A-E5CB-E97A8EEE8383}"/>
              </a:ext>
            </a:extLst>
          </p:cNvPr>
          <p:cNvSpPr>
            <a:spLocks noGrp="1"/>
          </p:cNvSpPr>
          <p:nvPr>
            <p:ph type="sldNum" sz="quarter" idx="5"/>
          </p:nvPr>
        </p:nvSpPr>
        <p:spPr/>
        <p:txBody>
          <a:bodyPr/>
          <a:lstStyle/>
          <a:p>
            <a:fld id="{168375C1-7C5C-42A2-80F2-05631BB3764E}" type="slidenum">
              <a:rPr lang="en-US" noProof="0" smtClean="0"/>
              <a:t>14</a:t>
            </a:fld>
            <a:endParaRPr lang="en-US" noProof="0" dirty="0"/>
          </a:p>
        </p:txBody>
      </p:sp>
    </p:spTree>
    <p:extLst>
      <p:ext uri="{BB962C8B-B14F-4D97-AF65-F5344CB8AC3E}">
        <p14:creationId xmlns:p14="http://schemas.microsoft.com/office/powerpoint/2010/main" val="896223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8675" y="866775"/>
            <a:ext cx="6167438" cy="3468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t>15</a:t>
            </a:fld>
            <a:endParaRPr lang="en-US"/>
          </a:p>
        </p:txBody>
      </p:sp>
    </p:spTree>
    <p:extLst>
      <p:ext uri="{BB962C8B-B14F-4D97-AF65-F5344CB8AC3E}">
        <p14:creationId xmlns:p14="http://schemas.microsoft.com/office/powerpoint/2010/main" val="304670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Sabemos que el alcohol puede afectar a su vida y a su salud de muchas maneras.</a:t>
            </a:r>
          </a:p>
          <a:p>
            <a:pPr algn="l">
              <a:buNone/>
            </a:pPr>
            <a:endParaRPr lang="en-US" b="0" i="0" dirty="0">
              <a:solidFill>
                <a:srgbClr val="000000"/>
              </a:solidFill>
              <a:effectLst/>
            </a:endParaRPr>
          </a:p>
          <a:p>
            <a:pPr algn="l"/>
            <a:r>
              <a:rPr lang="en-US" b="0" i="0" dirty="0">
                <a:solidFill>
                  <a:srgbClr val="000000"/>
                </a:solidFill>
                <a:effectLst/>
              </a:rPr>
              <a:t>Hoy analizaremos cómo afecta el alcohol a su </a:t>
            </a:r>
          </a:p>
          <a:p>
            <a:pPr algn="l"/>
            <a:endParaRPr lang="en-US" b="0" i="0" dirty="0">
              <a:solidFill>
                <a:srgbClr val="000000"/>
              </a:solidFill>
              <a:effectLst/>
            </a:endParaRPr>
          </a:p>
          <a:p>
            <a:pPr marL="171450" indent="-171450" algn="l">
              <a:buFontTx/>
              <a:buChar char="-"/>
            </a:pPr>
            <a:r>
              <a:rPr lang="en-US" b="0" i="0" dirty="0" err="1">
                <a:solidFill>
                  <a:srgbClr val="000000"/>
                </a:solidFill>
                <a:effectLst/>
              </a:rPr>
              <a:t>salud</a:t>
            </a:r>
            <a:r>
              <a:rPr lang="en-US" b="0" i="0" dirty="0">
                <a:solidFill>
                  <a:srgbClr val="000000"/>
                </a:solidFill>
                <a:effectLst/>
              </a:rPr>
              <a:t> general,</a:t>
            </a:r>
          </a:p>
          <a:p>
            <a:pPr marL="171450" indent="-171450" algn="l">
              <a:buFontTx/>
              <a:buChar char="-"/>
            </a:pPr>
            <a:r>
              <a:rPr lang="en-US" b="0" i="0" dirty="0" err="1">
                <a:solidFill>
                  <a:srgbClr val="000000"/>
                </a:solidFill>
                <a:effectLst/>
              </a:rPr>
              <a:t>su</a:t>
            </a:r>
            <a:r>
              <a:rPr lang="en-US" b="0" i="0" dirty="0">
                <a:solidFill>
                  <a:srgbClr val="000000"/>
                </a:solidFill>
                <a:effectLst/>
              </a:rPr>
              <a:t> pancreas, </a:t>
            </a:r>
          </a:p>
          <a:p>
            <a:pPr marL="171450" indent="-171450" algn="l">
              <a:buFontTx/>
              <a:buChar char="-"/>
            </a:pPr>
            <a:r>
              <a:rPr lang="en-US" b="0" i="0" dirty="0">
                <a:solidFill>
                  <a:srgbClr val="000000"/>
                </a:solidFill>
                <a:effectLst/>
              </a:rPr>
              <a:t>su hígado, </a:t>
            </a:r>
          </a:p>
          <a:p>
            <a:pPr marL="171450" indent="-171450" algn="l">
              <a:buFontTx/>
              <a:buChar char="-"/>
            </a:pPr>
            <a:r>
              <a:rPr lang="en-US" b="0" i="0" dirty="0">
                <a:solidFill>
                  <a:srgbClr val="000000"/>
                </a:solidFill>
                <a:effectLst/>
              </a:rPr>
              <a:t>sus </a:t>
            </a:r>
            <a:r>
              <a:rPr lang="en-US" b="0" i="0" dirty="0" err="1">
                <a:solidFill>
                  <a:srgbClr val="000000"/>
                </a:solidFill>
                <a:effectLst/>
              </a:rPr>
              <a:t>relaciones</a:t>
            </a:r>
            <a:r>
              <a:rPr lang="en-US" b="0" i="0" dirty="0">
                <a:solidFill>
                  <a:srgbClr val="000000"/>
                </a:solidFill>
                <a:effectLst/>
              </a:rPr>
              <a:t> familiars, </a:t>
            </a:r>
          </a:p>
          <a:p>
            <a:pPr marL="171450" indent="-171450" algn="l">
              <a:buFontTx/>
              <a:buChar char="-"/>
            </a:pPr>
            <a:r>
              <a:rPr lang="en-US" b="0" i="0" dirty="0">
                <a:solidFill>
                  <a:srgbClr val="000000"/>
                </a:solidFill>
                <a:effectLst/>
              </a:rPr>
              <a:t>e incluso sus niveles de azúcar en sangre (A1C).</a:t>
            </a:r>
          </a:p>
          <a:p>
            <a:endParaRPr lang="es-MX" noProof="0" dirty="0">
              <a:latin typeface="+mj-lt"/>
            </a:endParaRPr>
          </a:p>
          <a:p>
            <a:endParaRPr lang="es-MX" noProof="0" dirty="0">
              <a:latin typeface="+mj-lt"/>
            </a:endParaRPr>
          </a:p>
          <a:p>
            <a:endParaRPr lang="es-MX" noProof="0"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t>2</a:t>
            </a:fld>
            <a:endParaRPr lang="es-MX"/>
          </a:p>
        </p:txBody>
      </p:sp>
    </p:spTree>
    <p:extLst>
      <p:ext uri="{BB962C8B-B14F-4D97-AF65-F5344CB8AC3E}">
        <p14:creationId xmlns:p14="http://schemas.microsoft.com/office/powerpoint/2010/main" val="1854917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El alcohol puede afectar a su salud de muchas maneras. Puede provocar pérdida de memoria, alucinaciones, convulsiones, demencia, infecciones pulmonares, inflamación del hígado, hepatitis, cirrosis e incluso un control deficiente de la glucemia.</a:t>
            </a:r>
          </a:p>
          <a:p>
            <a:pPr algn="l"/>
            <a:r>
              <a:rPr lang="en-US" b="0" i="0" dirty="0">
                <a:solidFill>
                  <a:srgbClr val="000000"/>
                </a:solidFill>
                <a:effectLst/>
              </a:rPr>
              <a:t>Puede ver la lista completa en su pantalla. Aunque todos estos efectos sobre la salud son importantes, en esta clase nos centraremos principalmente en cómo el alcohol afecta a su nivel de azúcar en sangre y a la diabetes.</a:t>
            </a:r>
          </a:p>
          <a:p>
            <a:endParaRPr lang="es-MX" noProof="0" dirty="0">
              <a:latin typeface="+mj-lt"/>
            </a:endParaRPr>
          </a:p>
          <a:p>
            <a:endParaRPr lang="es-MX" noProof="0"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t>3</a:t>
            </a:fld>
            <a:endParaRPr lang="es-MX"/>
          </a:p>
        </p:txBody>
      </p:sp>
    </p:spTree>
    <p:extLst>
      <p:ext uri="{BB962C8B-B14F-4D97-AF65-F5344CB8AC3E}">
        <p14:creationId xmlns:p14="http://schemas.microsoft.com/office/powerpoint/2010/main" val="3279479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Una de las partes del </a:t>
            </a:r>
            <a:r>
              <a:rPr lang="en-US" sz="2000" b="0" i="0" dirty="0" err="1">
                <a:solidFill>
                  <a:srgbClr val="000000"/>
                </a:solidFill>
                <a:effectLst/>
              </a:rPr>
              <a:t>cuerpo</a:t>
            </a:r>
            <a:r>
              <a:rPr lang="en-US" sz="2000" b="0" i="0" dirty="0">
                <a:solidFill>
                  <a:srgbClr val="000000"/>
                </a:solidFill>
                <a:effectLst/>
              </a:rPr>
              <a:t> </a:t>
            </a:r>
            <a:r>
              <a:rPr lang="en-US" sz="2000" b="0" i="0" dirty="0" err="1">
                <a:solidFill>
                  <a:srgbClr val="000000"/>
                </a:solidFill>
                <a:effectLst/>
              </a:rPr>
              <a:t>en</a:t>
            </a:r>
            <a:r>
              <a:rPr lang="en-US" sz="2000" b="0" i="0" dirty="0">
                <a:solidFill>
                  <a:srgbClr val="000000"/>
                </a:solidFill>
                <a:effectLst/>
              </a:rPr>
              <a:t> las </a:t>
            </a:r>
            <a:r>
              <a:rPr lang="en-US" sz="2000" b="0" i="0" dirty="0" err="1">
                <a:solidFill>
                  <a:srgbClr val="000000"/>
                </a:solidFill>
                <a:effectLst/>
              </a:rPr>
              <a:t>que</a:t>
            </a:r>
            <a:r>
              <a:rPr lang="en-US" sz="2000" b="0" i="0" dirty="0">
                <a:solidFill>
                  <a:srgbClr val="000000"/>
                </a:solidFill>
                <a:effectLst/>
              </a:rPr>
              <a:t> </a:t>
            </a:r>
            <a:r>
              <a:rPr lang="en-US" sz="2000" b="0" i="0" dirty="0" err="1">
                <a:solidFill>
                  <a:srgbClr val="000000"/>
                </a:solidFill>
                <a:effectLst/>
              </a:rPr>
              <a:t>el</a:t>
            </a:r>
            <a:r>
              <a:rPr lang="en-US" sz="2000" b="0" i="0" dirty="0">
                <a:solidFill>
                  <a:srgbClr val="000000"/>
                </a:solidFill>
                <a:effectLst/>
              </a:rPr>
              <a:t> alcohol </a:t>
            </a:r>
            <a:r>
              <a:rPr lang="en-US" sz="2000" b="0" i="0" dirty="0" err="1">
                <a:solidFill>
                  <a:srgbClr val="000000"/>
                </a:solidFill>
                <a:effectLst/>
              </a:rPr>
              <a:t>tiene</a:t>
            </a:r>
            <a:r>
              <a:rPr lang="en-US" sz="2000" b="0" i="0" dirty="0">
                <a:solidFill>
                  <a:srgbClr val="000000"/>
                </a:solidFill>
                <a:effectLst/>
              </a:rPr>
              <a:t> </a:t>
            </a:r>
            <a:r>
              <a:rPr lang="en-US" sz="2000" b="0" i="0" dirty="0" err="1">
                <a:solidFill>
                  <a:srgbClr val="000000"/>
                </a:solidFill>
                <a:effectLst/>
              </a:rPr>
              <a:t>efectos</a:t>
            </a:r>
            <a:r>
              <a:rPr lang="en-US" sz="2000" b="0" i="0" dirty="0">
                <a:solidFill>
                  <a:srgbClr val="000000"/>
                </a:solidFill>
                <a:effectLst/>
              </a:rPr>
              <a:t> es </a:t>
            </a:r>
            <a:r>
              <a:rPr lang="en-US" sz="2000" b="0" i="0" dirty="0" err="1">
                <a:solidFill>
                  <a:srgbClr val="000000"/>
                </a:solidFill>
                <a:effectLst/>
              </a:rPr>
              <a:t>el</a:t>
            </a:r>
            <a:r>
              <a:rPr lang="en-US" sz="2000" b="0" i="0" dirty="0">
                <a:solidFill>
                  <a:srgbClr val="000000"/>
                </a:solidFill>
                <a:effectLst/>
              </a:rPr>
              <a:t> </a:t>
            </a:r>
            <a:r>
              <a:rPr lang="en-US" sz="2000" b="0" i="0" dirty="0" err="1">
                <a:solidFill>
                  <a:srgbClr val="000000"/>
                </a:solidFill>
                <a:effectLst/>
              </a:rPr>
              <a:t>páncreas</a:t>
            </a:r>
            <a:r>
              <a:rPr lang="en-US" sz="2000" b="0" i="0" dirty="0">
                <a:solidFill>
                  <a:srgbClr val="000000"/>
                </a:solidFill>
                <a:effectLst/>
              </a:rPr>
              <a:t>.</a:t>
            </a:r>
          </a:p>
          <a:p>
            <a:pPr algn="l">
              <a:buNone/>
            </a:pPr>
            <a:r>
              <a:rPr lang="en-US" sz="2000" b="0" i="0" dirty="0">
                <a:solidFill>
                  <a:srgbClr val="000000"/>
                </a:solidFill>
                <a:effectLst/>
              </a:rPr>
              <a:t>¿</a:t>
            </a:r>
            <a:r>
              <a:rPr lang="en-US" sz="2000" b="0" i="0" dirty="0" err="1">
                <a:solidFill>
                  <a:srgbClr val="000000"/>
                </a:solidFill>
                <a:effectLst/>
              </a:rPr>
              <a:t>Cómo</a:t>
            </a:r>
            <a:r>
              <a:rPr lang="en-US" sz="2000" b="0" i="0" dirty="0">
                <a:solidFill>
                  <a:srgbClr val="000000"/>
                </a:solidFill>
                <a:effectLst/>
              </a:rPr>
              <a:t> </a:t>
            </a:r>
            <a:r>
              <a:rPr lang="en-US" sz="2000" b="0" i="0" dirty="0" err="1">
                <a:solidFill>
                  <a:srgbClr val="000000"/>
                </a:solidFill>
                <a:effectLst/>
              </a:rPr>
              <a:t>afecta</a:t>
            </a:r>
            <a:r>
              <a:rPr lang="en-US" sz="2000" b="0" i="0" dirty="0">
                <a:solidFill>
                  <a:srgbClr val="000000"/>
                </a:solidFill>
                <a:effectLst/>
              </a:rPr>
              <a:t> al </a:t>
            </a:r>
            <a:r>
              <a:rPr lang="en-US" sz="2000" b="0" i="0" dirty="0" err="1">
                <a:solidFill>
                  <a:srgbClr val="000000"/>
                </a:solidFill>
                <a:effectLst/>
              </a:rPr>
              <a:t>páncreas</a:t>
            </a:r>
            <a:r>
              <a:rPr lang="en-US" sz="2000" b="0" i="0" dirty="0">
                <a:solidFill>
                  <a:srgbClr val="000000"/>
                </a:solidFill>
                <a:effectLst/>
              </a:rPr>
              <a:t>? </a:t>
            </a:r>
            <a:r>
              <a:rPr lang="en-US" sz="2000" b="0" i="0" dirty="0" err="1">
                <a:solidFill>
                  <a:srgbClr val="000000"/>
                </a:solidFill>
                <a:effectLst/>
              </a:rPr>
              <a:t>Puede</a:t>
            </a:r>
            <a:r>
              <a:rPr lang="en-US" sz="2000" b="0" i="0" dirty="0">
                <a:solidFill>
                  <a:srgbClr val="000000"/>
                </a:solidFill>
                <a:effectLst/>
              </a:rPr>
              <a:t> </a:t>
            </a:r>
            <a:r>
              <a:rPr lang="en-US" sz="2000" b="0" i="0" dirty="0" err="1">
                <a:solidFill>
                  <a:srgbClr val="000000"/>
                </a:solidFill>
                <a:effectLst/>
              </a:rPr>
              <a:t>provocar</a:t>
            </a:r>
            <a:r>
              <a:rPr lang="en-US" sz="2000" b="0" i="0" dirty="0">
                <a:solidFill>
                  <a:srgbClr val="000000"/>
                </a:solidFill>
                <a:effectLst/>
              </a:rPr>
              <a:t> </a:t>
            </a:r>
            <a:r>
              <a:rPr lang="en-US" sz="2000" b="0" i="0" dirty="0" err="1">
                <a:solidFill>
                  <a:srgbClr val="000000"/>
                </a:solidFill>
                <a:effectLst/>
              </a:rPr>
              <a:t>una</a:t>
            </a:r>
            <a:r>
              <a:rPr lang="en-US" sz="2000" b="0" i="0" dirty="0">
                <a:solidFill>
                  <a:srgbClr val="000000"/>
                </a:solidFill>
                <a:effectLst/>
              </a:rPr>
              <a:t> </a:t>
            </a:r>
            <a:r>
              <a:rPr lang="en-US" sz="2000" b="0" i="0" dirty="0" err="1">
                <a:solidFill>
                  <a:srgbClr val="000000"/>
                </a:solidFill>
                <a:effectLst/>
              </a:rPr>
              <a:t>inflamación</a:t>
            </a:r>
            <a:r>
              <a:rPr lang="en-US" sz="2000" b="0" i="0" dirty="0">
                <a:solidFill>
                  <a:srgbClr val="000000"/>
                </a:solidFill>
                <a:effectLst/>
              </a:rPr>
              <a:t> </a:t>
            </a:r>
            <a:r>
              <a:rPr lang="en-US" sz="2000" b="0" i="0" dirty="0" err="1">
                <a:solidFill>
                  <a:srgbClr val="000000"/>
                </a:solidFill>
                <a:effectLst/>
              </a:rPr>
              <a:t>crónica</a:t>
            </a:r>
            <a:r>
              <a:rPr lang="en-US" sz="2000" b="0" i="0" dirty="0">
                <a:solidFill>
                  <a:srgbClr val="000000"/>
                </a:solidFill>
                <a:effectLst/>
              </a:rPr>
              <a:t>, </a:t>
            </a:r>
            <a:r>
              <a:rPr lang="en-US" sz="2000" b="0" i="0" dirty="0" err="1">
                <a:solidFill>
                  <a:srgbClr val="000000"/>
                </a:solidFill>
                <a:effectLst/>
              </a:rPr>
              <a:t>denominada</a:t>
            </a:r>
            <a:r>
              <a:rPr lang="en-US" sz="2000" b="0" i="0" dirty="0">
                <a:solidFill>
                  <a:srgbClr val="000000"/>
                </a:solidFill>
                <a:effectLst/>
              </a:rPr>
              <a:t> pancreatitis. Esto es </a:t>
            </a:r>
            <a:r>
              <a:rPr lang="en-US" sz="2000" b="0" i="0" dirty="0" err="1">
                <a:solidFill>
                  <a:srgbClr val="000000"/>
                </a:solidFill>
                <a:effectLst/>
              </a:rPr>
              <a:t>importante</a:t>
            </a:r>
            <a:r>
              <a:rPr lang="en-US" sz="2000" b="0" i="0" dirty="0">
                <a:solidFill>
                  <a:srgbClr val="000000"/>
                </a:solidFill>
                <a:effectLst/>
              </a:rPr>
              <a:t> </a:t>
            </a:r>
            <a:r>
              <a:rPr lang="en-US" sz="2000" b="0" i="0" dirty="0" err="1">
                <a:solidFill>
                  <a:srgbClr val="000000"/>
                </a:solidFill>
                <a:effectLst/>
              </a:rPr>
              <a:t>porque</a:t>
            </a:r>
            <a:r>
              <a:rPr lang="en-US" sz="2000" b="0" i="0" dirty="0">
                <a:solidFill>
                  <a:srgbClr val="000000"/>
                </a:solidFill>
                <a:effectLst/>
              </a:rPr>
              <a:t> </a:t>
            </a:r>
            <a:r>
              <a:rPr lang="en-US" sz="2000" b="0" i="0" dirty="0" err="1">
                <a:solidFill>
                  <a:srgbClr val="000000"/>
                </a:solidFill>
                <a:effectLst/>
              </a:rPr>
              <a:t>el</a:t>
            </a:r>
            <a:r>
              <a:rPr lang="en-US" sz="2000" b="0" i="0" dirty="0">
                <a:solidFill>
                  <a:srgbClr val="000000"/>
                </a:solidFill>
                <a:effectLst/>
              </a:rPr>
              <a:t> </a:t>
            </a:r>
            <a:r>
              <a:rPr lang="en-US" sz="2000" b="0" i="0" dirty="0" err="1">
                <a:solidFill>
                  <a:srgbClr val="000000"/>
                </a:solidFill>
                <a:effectLst/>
              </a:rPr>
              <a:t>páncreas</a:t>
            </a:r>
            <a:r>
              <a:rPr lang="en-US" sz="2000" b="0" i="0" dirty="0">
                <a:solidFill>
                  <a:srgbClr val="000000"/>
                </a:solidFill>
                <a:effectLst/>
              </a:rPr>
              <a:t> produce </a:t>
            </a:r>
            <a:r>
              <a:rPr lang="en-US" sz="2000" b="0" i="0" dirty="0" err="1">
                <a:solidFill>
                  <a:srgbClr val="000000"/>
                </a:solidFill>
                <a:effectLst/>
              </a:rPr>
              <a:t>insulina</a:t>
            </a:r>
            <a:r>
              <a:rPr lang="en-US" sz="2000" b="0" i="0" dirty="0">
                <a:solidFill>
                  <a:srgbClr val="000000"/>
                </a:solidFill>
                <a:effectLst/>
              </a:rPr>
              <a:t>.</a:t>
            </a:r>
          </a:p>
          <a:p>
            <a:pPr algn="l"/>
            <a:r>
              <a:rPr lang="en-US" sz="2000" b="0" i="0" dirty="0">
                <a:solidFill>
                  <a:srgbClr val="000000"/>
                </a:solidFill>
                <a:effectLst/>
              </a:rPr>
              <a:t>El alcohol </a:t>
            </a:r>
            <a:r>
              <a:rPr lang="en-US" sz="2000" b="0" i="0" dirty="0" err="1">
                <a:solidFill>
                  <a:srgbClr val="000000"/>
                </a:solidFill>
                <a:effectLst/>
              </a:rPr>
              <a:t>puede</a:t>
            </a:r>
            <a:r>
              <a:rPr lang="en-US" sz="2000" b="0" i="0" dirty="0">
                <a:solidFill>
                  <a:srgbClr val="000000"/>
                </a:solidFill>
                <a:effectLst/>
              </a:rPr>
              <a:t> </a:t>
            </a:r>
            <a:r>
              <a:rPr lang="en-US" sz="2000" b="0" i="0" dirty="0" err="1">
                <a:solidFill>
                  <a:srgbClr val="000000"/>
                </a:solidFill>
                <a:effectLst/>
              </a:rPr>
              <a:t>dificultar</a:t>
            </a:r>
            <a:r>
              <a:rPr lang="en-US" sz="2000" b="0" i="0" dirty="0">
                <a:solidFill>
                  <a:srgbClr val="000000"/>
                </a:solidFill>
                <a:effectLst/>
              </a:rPr>
              <a:t> </a:t>
            </a:r>
            <a:r>
              <a:rPr lang="en-US" sz="2000" b="0" i="0" dirty="0" err="1">
                <a:solidFill>
                  <a:srgbClr val="000000"/>
                </a:solidFill>
                <a:effectLst/>
              </a:rPr>
              <a:t>que</a:t>
            </a:r>
            <a:r>
              <a:rPr lang="en-US" sz="2000" b="0" i="0" dirty="0">
                <a:solidFill>
                  <a:srgbClr val="000000"/>
                </a:solidFill>
                <a:effectLst/>
              </a:rPr>
              <a:t> </a:t>
            </a:r>
            <a:r>
              <a:rPr lang="en-US" sz="2000" b="0" i="0" dirty="0" err="1">
                <a:solidFill>
                  <a:srgbClr val="000000"/>
                </a:solidFill>
                <a:effectLst/>
              </a:rPr>
              <a:t>el</a:t>
            </a:r>
            <a:r>
              <a:rPr lang="en-US" sz="2000" b="0" i="0" dirty="0">
                <a:solidFill>
                  <a:srgbClr val="000000"/>
                </a:solidFill>
                <a:effectLst/>
              </a:rPr>
              <a:t> </a:t>
            </a:r>
            <a:r>
              <a:rPr lang="en-US" sz="2000" b="0" i="0" dirty="0" err="1">
                <a:solidFill>
                  <a:srgbClr val="000000"/>
                </a:solidFill>
                <a:effectLst/>
              </a:rPr>
              <a:t>páncreas</a:t>
            </a:r>
            <a:r>
              <a:rPr lang="en-US" sz="2000" b="0" i="0" dirty="0">
                <a:solidFill>
                  <a:srgbClr val="000000"/>
                </a:solidFill>
                <a:effectLst/>
              </a:rPr>
              <a:t> </a:t>
            </a:r>
            <a:r>
              <a:rPr lang="en-US" sz="2000" b="0" i="0" dirty="0" err="1">
                <a:solidFill>
                  <a:srgbClr val="000000"/>
                </a:solidFill>
                <a:effectLst/>
              </a:rPr>
              <a:t>produzca</a:t>
            </a:r>
            <a:r>
              <a:rPr lang="en-US" sz="2000" b="0" i="0" dirty="0">
                <a:solidFill>
                  <a:srgbClr val="000000"/>
                </a:solidFill>
                <a:effectLst/>
              </a:rPr>
              <a:t> </a:t>
            </a:r>
            <a:r>
              <a:rPr lang="en-US" sz="2000" b="0" i="0" dirty="0" err="1">
                <a:solidFill>
                  <a:srgbClr val="000000"/>
                </a:solidFill>
                <a:effectLst/>
              </a:rPr>
              <a:t>insulina</a:t>
            </a:r>
            <a:r>
              <a:rPr lang="en-US" sz="2000" b="0" i="0" dirty="0">
                <a:solidFill>
                  <a:srgbClr val="000000"/>
                </a:solidFill>
                <a:effectLst/>
              </a:rPr>
              <a:t>.</a:t>
            </a:r>
          </a:p>
          <a:p>
            <a:endParaRPr lang="es-MX" b="1" noProof="0"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t>4</a:t>
            </a:fld>
            <a:endParaRPr lang="es-MX"/>
          </a:p>
        </p:txBody>
      </p:sp>
    </p:spTree>
    <p:extLst>
      <p:ext uri="{BB962C8B-B14F-4D97-AF65-F5344CB8AC3E}">
        <p14:creationId xmlns:p14="http://schemas.microsoft.com/office/powerpoint/2010/main" val="2488399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68BBC-D200-DCA2-99BF-673B80A5A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2550B-FA04-A18E-7A84-92650EF43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E1D2C-DDD1-A2E3-8858-EF2029784FB4}"/>
              </a:ext>
            </a:extLst>
          </p:cNvPr>
          <p:cNvSpPr>
            <a:spLocks noGrp="1"/>
          </p:cNvSpPr>
          <p:nvPr>
            <p:ph type="body" idx="1"/>
          </p:nvPr>
        </p:nvSpPr>
        <p:spPr/>
        <p:txBody>
          <a:bodyPr/>
          <a:lstStyle/>
          <a:p>
            <a:pPr algn="l">
              <a:buNone/>
            </a:pPr>
            <a:r>
              <a:rPr lang="en-US" sz="2000" b="0" i="0" dirty="0">
                <a:solidFill>
                  <a:srgbClr val="000000"/>
                </a:solidFill>
                <a:effectLst/>
              </a:rPr>
              <a:t>¿Recuerda los primeros vídeos de nuestro programa?</a:t>
            </a:r>
          </a:p>
          <a:p>
            <a:pPr algn="l">
              <a:buNone/>
            </a:pPr>
            <a:endParaRPr lang="en-US" sz="2000"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000000"/>
                </a:solidFill>
                <a:effectLst/>
              </a:rPr>
              <a:t>Todo lo que come —pan, azúcar, carne, frutas, verduras— se convierte en azúcar (glucosa).</a:t>
            </a:r>
          </a:p>
          <a:p>
            <a:pPr algn="l">
              <a:buNone/>
            </a:pPr>
            <a:endParaRPr lang="en-US" sz="2000" b="0" i="0" dirty="0">
              <a:solidFill>
                <a:srgbClr val="000000"/>
              </a:solidFill>
              <a:effectLst/>
            </a:endParaRPr>
          </a:p>
          <a:p>
            <a:pPr algn="l">
              <a:buNone/>
            </a:pPr>
            <a:r>
              <a:rPr lang="en-US" sz="2000" b="0" i="0" dirty="0">
                <a:solidFill>
                  <a:srgbClr val="000000"/>
                </a:solidFill>
                <a:effectLst/>
              </a:rPr>
              <a:t>El páncreas produce insulina, que es la clave para que el azúcar entre en sus células</a:t>
            </a:r>
          </a:p>
          <a:p>
            <a:pPr algn="l">
              <a:buNone/>
            </a:pPr>
            <a:endParaRPr lang="en-US" sz="2000" b="0" i="0" dirty="0">
              <a:solidFill>
                <a:srgbClr val="000000"/>
              </a:solidFill>
              <a:effectLst/>
            </a:endParaRPr>
          </a:p>
          <a:p>
            <a:pPr algn="l">
              <a:buNone/>
            </a:pPr>
            <a:r>
              <a:rPr lang="en-US" sz="2000" b="0" i="0" dirty="0">
                <a:solidFill>
                  <a:srgbClr val="000000"/>
                </a:solidFill>
                <a:effectLst/>
              </a:rPr>
              <a:t>Sin insulina, sus células no obtienen energía y la glucosa permanece en la sangre, lo que afecta a todo su organismo.</a:t>
            </a:r>
          </a:p>
          <a:p>
            <a:pPr algn="l">
              <a:buNone/>
            </a:pPr>
            <a:endParaRPr lang="en-US" sz="2000" b="0" i="0" dirty="0">
              <a:solidFill>
                <a:srgbClr val="000000"/>
              </a:solidFill>
              <a:effectLst/>
            </a:endParaRPr>
          </a:p>
          <a:p>
            <a:pPr algn="l">
              <a:buNone/>
            </a:pPr>
            <a:r>
              <a:rPr lang="en-US" sz="2000" b="0" i="0" dirty="0">
                <a:solidFill>
                  <a:srgbClr val="000000"/>
                </a:solidFill>
                <a:effectLst/>
              </a:rPr>
              <a:t>El exceso de alcohol daña el páncreas. Dado que el páncreas produce insulina, el daño en el páncreas afecta a la forma en que se produce la insulina… y sus niveles de azúcar en sangre y de A1c aumentan.</a:t>
            </a:r>
          </a:p>
          <a:p>
            <a:pPr algn="l">
              <a:buNone/>
            </a:pPr>
            <a:endParaRPr lang="en-US" sz="2000" b="0" i="0" dirty="0">
              <a:solidFill>
                <a:srgbClr val="000000"/>
              </a:solidFill>
              <a:effectLst/>
            </a:endParaRPr>
          </a:p>
          <a:p>
            <a:pPr algn="l">
              <a:buNone/>
            </a:pPr>
            <a:endParaRPr lang="en-US" sz="2000" b="0" i="0" dirty="0">
              <a:solidFill>
                <a:srgbClr val="000000"/>
              </a:solidFill>
              <a:effectLst/>
            </a:endParaRPr>
          </a:p>
        </p:txBody>
      </p:sp>
      <p:sp>
        <p:nvSpPr>
          <p:cNvPr id="4" name="Slide Number Placeholder 3">
            <a:extLst>
              <a:ext uri="{FF2B5EF4-FFF2-40B4-BE49-F238E27FC236}">
                <a16:creationId xmlns:a16="http://schemas.microsoft.com/office/drawing/2014/main" id="{C91F7FCE-1052-11BC-2B44-1AFA5F6C8725}"/>
              </a:ext>
            </a:extLst>
          </p:cNvPr>
          <p:cNvSpPr>
            <a:spLocks noGrp="1"/>
          </p:cNvSpPr>
          <p:nvPr>
            <p:ph type="sldNum" sz="quarter" idx="5"/>
          </p:nvPr>
        </p:nvSpPr>
        <p:spPr/>
        <p:txBody>
          <a:bodyPr/>
          <a:lstStyle/>
          <a:p>
            <a:fld id="{2809DDCD-DB6F-482F-A9F2-0DA34D32D270}" type="slidenum">
              <a:rPr lang="es-MX" smtClean="0"/>
              <a:t>5</a:t>
            </a:fld>
            <a:endParaRPr lang="es-MX"/>
          </a:p>
        </p:txBody>
      </p:sp>
    </p:spTree>
    <p:extLst>
      <p:ext uri="{BB962C8B-B14F-4D97-AF65-F5344CB8AC3E}">
        <p14:creationId xmlns:p14="http://schemas.microsoft.com/office/powerpoint/2010/main" val="2132480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3200" b="0" i="0" dirty="0">
                <a:solidFill>
                  <a:srgbClr val="000000"/>
                </a:solidFill>
                <a:effectLst/>
              </a:rPr>
              <a:t>Otra forma en que el alcohol afecta al organismo es a través del hígado.</a:t>
            </a:r>
          </a:p>
          <a:p>
            <a:pPr algn="l">
              <a:buNone/>
            </a:pPr>
            <a:endParaRPr lang="en-US" sz="3200" b="0" i="0" dirty="0">
              <a:solidFill>
                <a:srgbClr val="000000"/>
              </a:solidFill>
              <a:effectLst/>
            </a:endParaRPr>
          </a:p>
          <a:p>
            <a:pPr algn="l">
              <a:buNone/>
            </a:pPr>
            <a:r>
              <a:rPr lang="en-US" sz="3200" b="0" i="0" dirty="0">
                <a:solidFill>
                  <a:srgbClr val="000000"/>
                </a:solidFill>
                <a:effectLst/>
              </a:rPr>
              <a:t>Cuando el nivel de azúcar en sangre desciende demasiado, el hígado libera azúcar al torrente sanguíneo. El consumo excesivo de alcohol, especialmente con el estómago vacío, daña el hígado.</a:t>
            </a:r>
          </a:p>
          <a:p>
            <a:pPr algn="l">
              <a:buNone/>
            </a:pPr>
            <a:endParaRPr lang="en-US" sz="3200" b="0" i="0" dirty="0">
              <a:solidFill>
                <a:srgbClr val="000000"/>
              </a:solidFill>
              <a:effectLst/>
            </a:endParaRPr>
          </a:p>
          <a:p>
            <a:pPr algn="l">
              <a:buNone/>
            </a:pPr>
            <a:r>
              <a:rPr lang="en-US" sz="3200" b="0" i="0" dirty="0">
                <a:solidFill>
                  <a:srgbClr val="000000"/>
                </a:solidFill>
                <a:effectLst/>
              </a:rPr>
              <a:t>Cuando el hígado está ocupado metabolizando el alcohol, no puede liberar suficiente glucosa. Esto puede provocar que el nivel de azúcar en sangre baje demasiado, lo que se denomina hipoglucemia.</a:t>
            </a:r>
          </a:p>
          <a:p>
            <a:pPr algn="l">
              <a:buNone/>
            </a:pPr>
            <a:endParaRPr lang="en-US" sz="3200" b="0" i="0" dirty="0">
              <a:solidFill>
                <a:srgbClr val="000000"/>
              </a:solidFill>
              <a:effectLst/>
            </a:endParaRPr>
          </a:p>
          <a:p>
            <a:pPr algn="l"/>
            <a:r>
              <a:rPr lang="en-US" sz="3200" b="0" i="0" dirty="0">
                <a:solidFill>
                  <a:srgbClr val="000000"/>
                </a:solidFill>
                <a:effectLst/>
              </a:rPr>
              <a:t>Beber alcohol durante mucho tiempo puede hacer que el hígado deje de funcionar correctamente. Esto puede provocar un nivel bajo de azúcar en sangre e hinchazón, lo que se conoce como edema, en el que se acumula líquido en las piernas o el estómago y no desaparece.</a:t>
            </a:r>
          </a:p>
          <a:p>
            <a:pPr defTabSz="966612">
              <a:defRPr/>
            </a:pPr>
            <a:endParaRPr lang="es-CO" sz="1300" dirty="0">
              <a:latin typeface="+mj-lt"/>
            </a:endParaRPr>
          </a:p>
          <a:p>
            <a:pPr defTabSz="966612">
              <a:defRPr/>
            </a:pPr>
            <a:endParaRPr lang="es-CO" sz="1300" dirty="0">
              <a:latin typeface="+mj-lt"/>
            </a:endParaRPr>
          </a:p>
          <a:p>
            <a:endParaRPr lang="es-MX"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t>6</a:t>
            </a:fld>
            <a:endParaRPr lang="es-MX"/>
          </a:p>
        </p:txBody>
      </p:sp>
    </p:spTree>
    <p:extLst>
      <p:ext uri="{BB962C8B-B14F-4D97-AF65-F5344CB8AC3E}">
        <p14:creationId xmlns:p14="http://schemas.microsoft.com/office/powerpoint/2010/main" val="3513842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Esto es peligroso en muchos sentidos, pero centrémonos en un riesgo importante.</a:t>
            </a:r>
          </a:p>
          <a:p>
            <a:pPr algn="l">
              <a:buNone/>
            </a:pPr>
            <a:endParaRPr lang="en-US" sz="2000" b="0" i="0" dirty="0">
              <a:solidFill>
                <a:srgbClr val="000000"/>
              </a:solidFill>
              <a:effectLst/>
            </a:endParaRPr>
          </a:p>
          <a:p>
            <a:pPr algn="l">
              <a:buNone/>
            </a:pPr>
            <a:r>
              <a:rPr lang="en-US" sz="2000" b="0" i="0" dirty="0">
                <a:solidFill>
                  <a:srgbClr val="000000"/>
                </a:solidFill>
                <a:effectLst/>
              </a:rPr>
              <a:t>¿Sabía que los síntomas del consumo excesivo de alcohol y de la hipoglucemia pueden ser muy similares? Ambos pueden provocar:</a:t>
            </a:r>
          </a:p>
          <a:p>
            <a:pPr algn="l">
              <a:buNone/>
            </a:pPr>
            <a:endParaRPr lang="en-US" sz="2000" b="0" i="0" dirty="0">
              <a:solidFill>
                <a:srgbClr val="000000"/>
              </a:solidFill>
              <a:effectLst/>
            </a:endParaRPr>
          </a:p>
          <a:p>
            <a:pPr algn="l">
              <a:buFont typeface="Arial" panose="020B0604020202020204" pitchFamily="34" charset="0"/>
              <a:buChar char="•"/>
            </a:pPr>
            <a:r>
              <a:rPr lang="en-US" sz="2000" b="0" i="0" dirty="0">
                <a:solidFill>
                  <a:srgbClr val="000000"/>
                </a:solidFill>
                <a:effectLst/>
              </a:rPr>
              <a:t>Confusión</a:t>
            </a:r>
          </a:p>
          <a:p>
            <a:pPr algn="l">
              <a:buFont typeface="Arial" panose="020B0604020202020204" pitchFamily="34" charset="0"/>
              <a:buChar char="•"/>
            </a:pPr>
            <a:r>
              <a:rPr lang="en-US" sz="2000" b="0" i="0" dirty="0">
                <a:solidFill>
                  <a:srgbClr val="000000"/>
                </a:solidFill>
                <a:effectLst/>
              </a:rPr>
              <a:t>Somnolencia</a:t>
            </a:r>
          </a:p>
          <a:p>
            <a:pPr algn="l">
              <a:buFont typeface="Arial" panose="020B0604020202020204" pitchFamily="34" charset="0"/>
              <a:buChar char="•"/>
            </a:pPr>
            <a:r>
              <a:rPr lang="en-US" sz="2000" b="0" i="0" dirty="0">
                <a:solidFill>
                  <a:srgbClr val="000000"/>
                </a:solidFill>
                <a:effectLst/>
              </a:rPr>
              <a:t>Visión borrosa</a:t>
            </a:r>
          </a:p>
          <a:p>
            <a:pPr algn="l">
              <a:buFont typeface="Arial" panose="020B0604020202020204" pitchFamily="34" charset="0"/>
              <a:buChar char="•"/>
            </a:pPr>
            <a:r>
              <a:rPr lang="en-US" sz="2000" b="0" i="0" dirty="0">
                <a:solidFill>
                  <a:srgbClr val="000000"/>
                </a:solidFill>
                <a:effectLst/>
              </a:rPr>
              <a:t>Dolores de cabeza</a:t>
            </a:r>
          </a:p>
          <a:p>
            <a:pPr algn="l">
              <a:buFont typeface="Arial" panose="020B0604020202020204" pitchFamily="34" charset="0"/>
              <a:buChar char="•"/>
            </a:pPr>
            <a:r>
              <a:rPr lang="en-US" sz="2000" b="0" i="0" dirty="0">
                <a:solidFill>
                  <a:srgbClr val="000000"/>
                </a:solidFill>
                <a:effectLst/>
              </a:rPr>
              <a:t>Mareos o aturdimiento</a:t>
            </a:r>
          </a:p>
          <a:p>
            <a:pPr algn="l">
              <a:buFont typeface="Arial" panose="020B0604020202020204" pitchFamily="34" charset="0"/>
              <a:buChar char="•"/>
            </a:pPr>
            <a:r>
              <a:rPr lang="en-US" sz="2000" b="0" i="0" dirty="0">
                <a:solidFill>
                  <a:srgbClr val="000000"/>
                </a:solidFill>
                <a:effectLst/>
              </a:rPr>
              <a:t>Falta de coordinación</a:t>
            </a:r>
          </a:p>
          <a:p>
            <a:pPr algn="l">
              <a:buFont typeface="Arial" panose="020B0604020202020204" pitchFamily="34" charset="0"/>
              <a:buChar char="•"/>
            </a:pPr>
            <a:r>
              <a:rPr lang="en-US" sz="2000" b="0" i="0" dirty="0">
                <a:solidFill>
                  <a:srgbClr val="000000"/>
                </a:solidFill>
                <a:effectLst/>
              </a:rPr>
              <a:t>Pérdida del conocimiento</a:t>
            </a:r>
          </a:p>
          <a:p>
            <a:pPr algn="l">
              <a:buFont typeface="Arial" panose="020B0604020202020204" pitchFamily="34" charset="0"/>
              <a:buChar char="•"/>
            </a:pPr>
            <a:endParaRPr lang="en-US" sz="2000" b="0" i="0" dirty="0">
              <a:solidFill>
                <a:srgbClr val="000000"/>
              </a:solidFill>
              <a:effectLst/>
            </a:endParaRPr>
          </a:p>
          <a:p>
            <a:pPr algn="l"/>
            <a:r>
              <a:rPr lang="en-US" sz="2000" b="0" i="0" dirty="0">
                <a:solidFill>
                  <a:srgbClr val="000000"/>
                </a:solidFill>
                <a:effectLst/>
              </a:rPr>
              <a:t>Esto es peligroso porque alguien podría pensar que está ebrio cuando en realidad tiene un nivel bajo de azúcar en sangre. Si esto ocurre, es posible que no reciba la ayuda adecuada de inmediato. El nivel bajo de azúcar en sangre debe tratarse rápidamente para evitar daños graves.</a:t>
            </a:r>
          </a:p>
        </p:txBody>
      </p:sp>
      <p:sp>
        <p:nvSpPr>
          <p:cNvPr id="4" name="Slide Number Placeholder 3"/>
          <p:cNvSpPr>
            <a:spLocks noGrp="1"/>
          </p:cNvSpPr>
          <p:nvPr>
            <p:ph type="sldNum" sz="quarter" idx="5"/>
          </p:nvPr>
        </p:nvSpPr>
        <p:spPr/>
        <p:txBody>
          <a:bodyPr/>
          <a:lstStyle/>
          <a:p>
            <a:fld id="{2809DDCD-DB6F-482F-A9F2-0DA34D32D270}" type="slidenum">
              <a:rPr lang="es-MX" smtClean="0"/>
              <a:t>7</a:t>
            </a:fld>
            <a:endParaRPr lang="es-MX"/>
          </a:p>
        </p:txBody>
      </p:sp>
    </p:spTree>
    <p:extLst>
      <p:ext uri="{BB962C8B-B14F-4D97-AF65-F5344CB8AC3E}">
        <p14:creationId xmlns:p14="http://schemas.microsoft.com/office/powerpoint/2010/main" val="762957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 considera un consumo excesivo de alcohol una copa o menos al día para las mujeres y dos o menos para los hombres. </a:t>
            </a:r>
          </a:p>
          <a:p>
            <a:endParaRPr lang="en-US" dirty="0"/>
          </a:p>
          <a:p>
            <a:r>
              <a:rPr lang="en-US" dirty="0"/>
              <a:t>Tenga en cuenta el tamaño: un chupito de whisky equivale a una copa</a:t>
            </a:r>
          </a:p>
          <a:p>
            <a:endParaRPr lang="en-US" dirty="0"/>
          </a:p>
          <a:p>
            <a:r>
              <a:rPr lang="en-US" dirty="0"/>
              <a:t>Tenga en cuenta también que eso no significa que pueda «acumular» y tomarse 7 bebidas un sábado. Son 1-2 al día y nada más. </a:t>
            </a:r>
          </a:p>
          <a:p>
            <a:endParaRPr lang="en-US" dirty="0"/>
          </a:p>
          <a:p>
            <a:r>
              <a:rPr lang="en-US" dirty="0"/>
              <a:t>Cualquier cantidad superior a eso es más de lo que su cuerpo puede soportar. </a:t>
            </a:r>
          </a:p>
          <a:p>
            <a:endParaRPr lang="en-US" dirty="0"/>
          </a:p>
          <a:p>
            <a:r>
              <a:rPr lang="en-US" dirty="0"/>
              <a:t>Cuanto más se exceda, mayor será el daño.</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8</a:t>
            </a:fld>
            <a:endParaRPr lang="en-US" noProof="0" dirty="0"/>
          </a:p>
        </p:txBody>
      </p:sp>
    </p:spTree>
    <p:extLst>
      <p:ext uri="{BB962C8B-B14F-4D97-AF65-F5344CB8AC3E}">
        <p14:creationId xmlns:p14="http://schemas.microsoft.com/office/powerpoint/2010/main" val="1182105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Estos no son los únicos efectos nocivos. Como hemos visto anteriormente, el alcohol puede provocar muchos más problemas.</a:t>
            </a:r>
          </a:p>
          <a:p>
            <a:pPr algn="l">
              <a:buNone/>
            </a:pPr>
            <a:endParaRPr lang="en-US" sz="2000" b="0" i="0" dirty="0">
              <a:solidFill>
                <a:srgbClr val="000000"/>
              </a:solidFill>
              <a:effectLst/>
            </a:endParaRPr>
          </a:p>
          <a:p>
            <a:pPr algn="l">
              <a:buNone/>
            </a:pPr>
            <a:r>
              <a:rPr lang="en-US" sz="2000" b="0" i="0" dirty="0">
                <a:solidFill>
                  <a:srgbClr val="000000"/>
                </a:solidFill>
                <a:effectLst/>
              </a:rPr>
              <a:t>El consumo de alcohol puede agravar problemas comunes de la diabetes, como el daño nervioso, los problemas oculares y la enfermedad renal.</a:t>
            </a:r>
          </a:p>
          <a:p>
            <a:pPr algn="l">
              <a:buNone/>
            </a:pPr>
            <a:endParaRPr lang="en-US" sz="2000" b="0" i="0" dirty="0">
              <a:solidFill>
                <a:srgbClr val="000000"/>
              </a:solidFill>
              <a:effectLst/>
            </a:endParaRPr>
          </a:p>
          <a:p>
            <a:pPr algn="l">
              <a:buNone/>
            </a:pPr>
            <a:r>
              <a:rPr lang="en-US" sz="2000" b="0" i="0" dirty="0">
                <a:solidFill>
                  <a:srgbClr val="000000"/>
                </a:solidFill>
                <a:effectLst/>
              </a:rPr>
              <a:t>El alcohol también puede provocar aumento de peso. El exceso de peso dificulta el control de la diabetes. El alcohol tiene muchas calorías, y bebidas como la cerveza o los cócteles azucarados tienen un alto contenido en carbohidratos. </a:t>
            </a:r>
          </a:p>
          <a:p>
            <a:pPr algn="l">
              <a:buNone/>
            </a:pPr>
            <a:endParaRPr lang="en-US" sz="2000" b="0" i="0" dirty="0">
              <a:solidFill>
                <a:srgbClr val="000000"/>
              </a:solidFill>
              <a:effectLst/>
            </a:endParaRPr>
          </a:p>
          <a:p>
            <a:pPr algn="l">
              <a:buNone/>
            </a:pPr>
            <a:r>
              <a:rPr lang="en-US" sz="2000" b="0" i="0" dirty="0">
                <a:solidFill>
                  <a:srgbClr val="000000"/>
                </a:solidFill>
                <a:effectLst/>
              </a:rPr>
              <a:t>Estos carbohidratos adicionales pueden elevar los niveles de azúcar en sangre.</a:t>
            </a:r>
          </a:p>
          <a:p>
            <a:pPr algn="l">
              <a:buNone/>
            </a:pPr>
            <a:endParaRPr lang="en-US" sz="2000" b="0" i="0" dirty="0">
              <a:solidFill>
                <a:srgbClr val="000000"/>
              </a:solidFill>
              <a:effectLst/>
            </a:endParaRPr>
          </a:p>
          <a:p>
            <a:pPr algn="l">
              <a:buNone/>
            </a:pPr>
            <a:r>
              <a:rPr lang="en-US" sz="2000" b="0" i="0" dirty="0">
                <a:solidFill>
                  <a:srgbClr val="000000"/>
                </a:solidFill>
                <a:effectLst/>
              </a:rPr>
              <a:t>Pero podemos mejorar. No se desanime. Nos centramos en este tema en una clase sobre prevención y control de la diabetes porque introducir cambios —como comer mejor, ser más activo y reducir el consumo de alcohol— puede ayudar a mejorar la diabetes y a reducir otros problemas de salud.</a:t>
            </a:r>
          </a:p>
          <a:p>
            <a:pPr algn="l">
              <a:buNone/>
            </a:pPr>
            <a:endParaRPr lang="en-US" sz="2000" b="0" i="0" dirty="0">
              <a:solidFill>
                <a:srgbClr val="000000"/>
              </a:solidFill>
              <a:effectLst/>
            </a:endParaRPr>
          </a:p>
          <a:p>
            <a:pPr algn="l"/>
            <a:r>
              <a:rPr lang="en-US" sz="2000" b="0" i="0" dirty="0">
                <a:solidFill>
                  <a:srgbClr val="000000"/>
                </a:solidFill>
                <a:effectLst/>
              </a:rPr>
              <a:t>Así que ahora, fijemos unos objetivos.</a:t>
            </a:r>
          </a:p>
          <a:p>
            <a:pPr defTabSz="966612">
              <a:defRPr/>
            </a:pPr>
            <a:endParaRPr lang="es-CO" sz="1300" dirty="0">
              <a:latin typeface="+mj-lt"/>
            </a:endParaRPr>
          </a:p>
          <a:p>
            <a:pPr defTabSz="966612">
              <a:defRPr/>
            </a:pPr>
            <a:endParaRPr lang="es-CO" sz="1300" dirty="0">
              <a:latin typeface="+mj-lt"/>
            </a:endParaRPr>
          </a:p>
          <a:p>
            <a:pPr defTabSz="966612">
              <a:defRPr/>
            </a:pPr>
            <a:endParaRPr lang="en-US" sz="1300" dirty="0">
              <a:latin typeface="+mj-lt"/>
            </a:endParaRPr>
          </a:p>
          <a:p>
            <a:endParaRPr lang="es-MX"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t>9</a:t>
            </a:fld>
            <a:endParaRPr lang="es-MX"/>
          </a:p>
        </p:txBody>
      </p:sp>
    </p:spTree>
    <p:extLst>
      <p:ext uri="{BB962C8B-B14F-4D97-AF65-F5344CB8AC3E}">
        <p14:creationId xmlns:p14="http://schemas.microsoft.com/office/powerpoint/2010/main" val="4103490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002B-1E47-B932-5365-716A745342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A79EF8-8DFC-2A03-2359-B15886963A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E1E0C5-DCF0-7ED3-BD46-2760625D9A18}"/>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5" name="Footer Placeholder 4">
            <a:extLst>
              <a:ext uri="{FF2B5EF4-FFF2-40B4-BE49-F238E27FC236}">
                <a16:creationId xmlns:a16="http://schemas.microsoft.com/office/drawing/2014/main" id="{A4F04718-581C-062C-4218-66F16D2B0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17AA0-FA71-F8DE-0A8C-D98862367DA4}"/>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3509884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20046-D006-28BF-E3AA-9F1ACE1691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9E13FF-10AD-88C6-E7A6-66807EC530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501CD4-AE73-D932-FD2B-7A52268C9A9C}"/>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5" name="Footer Placeholder 4">
            <a:extLst>
              <a:ext uri="{FF2B5EF4-FFF2-40B4-BE49-F238E27FC236}">
                <a16:creationId xmlns:a16="http://schemas.microsoft.com/office/drawing/2014/main" id="{3B856699-0CFA-A636-455A-538027D7B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52273-8BB3-4AF7-0D3A-821AD56D7AB6}"/>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764633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AAF5E8-80A2-0B36-EC9A-5A19A74F49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42B91C-71A5-6A86-9079-569F9C372B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C8D53-2B6F-C9C6-C7DE-A9ADC502CFA4}"/>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5" name="Footer Placeholder 4">
            <a:extLst>
              <a:ext uri="{FF2B5EF4-FFF2-40B4-BE49-F238E27FC236}">
                <a16:creationId xmlns:a16="http://schemas.microsoft.com/office/drawing/2014/main" id="{DCBD069E-8002-B760-75CF-20B86AAA8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E839C-D778-3256-B5F8-699CBFAA0F25}"/>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568829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5353051" y="3714750"/>
            <a:ext cx="6407149" cy="314325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432000" y="3714748"/>
            <a:ext cx="4416225" cy="23645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p:cNvSpPr>
            <a:spLocks noGrp="1"/>
          </p:cNvSpPr>
          <p:nvPr>
            <p:ph type="pic" sz="quarter" idx="12"/>
          </p:nvPr>
        </p:nvSpPr>
        <p:spPr>
          <a:xfrm>
            <a:off x="5353050" y="1"/>
            <a:ext cx="6406951"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0" name="Text Placeholder 19"/>
          <p:cNvSpPr>
            <a:spLocks noGrp="1"/>
          </p:cNvSpPr>
          <p:nvPr>
            <p:ph type="body" sz="quarter" idx="14"/>
          </p:nvPr>
        </p:nvSpPr>
        <p:spPr>
          <a:xfrm>
            <a:off x="5658442" y="5657852"/>
            <a:ext cx="5749335"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7" name="Slide Number Placeholder 7"/>
          <p:cNvSpPr>
            <a:spLocks noGrp="1"/>
          </p:cNvSpPr>
          <p:nvPr>
            <p:ph type="sldNum" sz="quarter" idx="15"/>
          </p:nvPr>
        </p:nvSpPr>
        <p:spPr/>
        <p:txBody>
          <a:bodyPr/>
          <a:lstStyle>
            <a:lvl1pPr>
              <a:defRPr/>
            </a:lvl1pPr>
          </a:lstStyle>
          <a:p>
            <a:pPr>
              <a:defRPr/>
            </a:pPr>
            <a:fld id="{C0702699-BC25-441F-A846-210C6AB25E07}" type="slidenum">
              <a:rPr lang="en-US">
                <a:solidFill>
                  <a:srgbClr val="D4D2D0">
                    <a:shade val="50000"/>
                  </a:srgbClr>
                </a:solidFill>
              </a:rPr>
              <a:pPr>
                <a:defRPr/>
              </a:pPr>
              <a:t>‹#›</a:t>
            </a:fld>
            <a:endParaRPr lang="en-US" dirty="0">
              <a:solidFill>
                <a:srgbClr val="D4D2D0">
                  <a:shade val="50000"/>
                </a:srgbClr>
              </a:solidFill>
            </a:endParaRPr>
          </a:p>
        </p:txBody>
      </p:sp>
      <p:sp>
        <p:nvSpPr>
          <p:cNvPr id="8" name="Footer Placeholder 17"/>
          <p:cNvSpPr>
            <a:spLocks noGrp="1"/>
          </p:cNvSpPr>
          <p:nvPr>
            <p:ph type="ftr" sz="quarter" idx="16"/>
          </p:nvPr>
        </p:nvSpPr>
        <p:spPr>
          <a:xfrm>
            <a:off x="431801" y="6365876"/>
            <a:ext cx="4417484" cy="411163"/>
          </a:xfrm>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1520623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9949-8798-DAD9-E35F-BF0B3B817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62B83E-DA91-7B94-1BC5-70E9925F86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0CB05-1874-A6A5-07B3-4845B16C3E5A}"/>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5" name="Footer Placeholder 4">
            <a:extLst>
              <a:ext uri="{FF2B5EF4-FFF2-40B4-BE49-F238E27FC236}">
                <a16:creationId xmlns:a16="http://schemas.microsoft.com/office/drawing/2014/main" id="{30DA7AD4-51B5-934B-9910-7DF5BC15F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9AAB3-2DDF-34B3-A0A4-B29A573019A8}"/>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2019521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4CC8C-4B87-F74E-9A19-84DAFA97E8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DAC710-D369-F4FC-4A59-3D06C4A086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3D64FD-32D7-AC40-C6E2-CB40A2DD2D5A}"/>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5" name="Footer Placeholder 4">
            <a:extLst>
              <a:ext uri="{FF2B5EF4-FFF2-40B4-BE49-F238E27FC236}">
                <a16:creationId xmlns:a16="http://schemas.microsoft.com/office/drawing/2014/main" id="{58E4217A-83F3-CEF3-761A-38B54BEE12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C96BE-DF53-8D7A-6BBC-4982E3B02C30}"/>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1469862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24E38-84EE-8BCF-2A40-F6F5D33672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749830-8C7B-4109-D1E2-9A4CD8BB11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FBD349-42B2-E4C9-4883-D668578066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1FF82B-58E9-567D-17D3-03B6F7E25A2C}"/>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6" name="Footer Placeholder 5">
            <a:extLst>
              <a:ext uri="{FF2B5EF4-FFF2-40B4-BE49-F238E27FC236}">
                <a16:creationId xmlns:a16="http://schemas.microsoft.com/office/drawing/2014/main" id="{4C03DD18-EDFE-D699-4AD4-D9F3AA3A9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F6B1FE-82FD-C49F-4066-3EE821ECCF8E}"/>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3054556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EFE4-7341-4274-DEC6-2BD9472C1F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7A20DB-44FB-D468-EBB9-D4A64BD028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6938F1-D473-5884-E21D-934B1E11C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DC123B-A0D0-B260-9986-92B20284A3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43C04C-BEC0-1764-1DF4-2F01CDAB81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78FF9-6DDE-B6B2-7415-2D81369AE7C1}"/>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8" name="Footer Placeholder 7">
            <a:extLst>
              <a:ext uri="{FF2B5EF4-FFF2-40B4-BE49-F238E27FC236}">
                <a16:creationId xmlns:a16="http://schemas.microsoft.com/office/drawing/2014/main" id="{226D04C3-64E6-C932-877F-F52230B30F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93781C-6008-8F92-8885-24C1D4A5258B}"/>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1840537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71B10-9F55-B3BB-33E3-D1B44631BE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DC72BF-6F4F-8AEE-7084-A3C87A4D6F6D}"/>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4" name="Footer Placeholder 3">
            <a:extLst>
              <a:ext uri="{FF2B5EF4-FFF2-40B4-BE49-F238E27FC236}">
                <a16:creationId xmlns:a16="http://schemas.microsoft.com/office/drawing/2014/main" id="{2A2B66A2-7051-B26A-3DB2-38F549D88D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09D645-4814-8CE7-0F4F-CD7095824395}"/>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2021171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BDC66-EE7C-6C34-D11D-8D745FE3D149}"/>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3" name="Footer Placeholder 2">
            <a:extLst>
              <a:ext uri="{FF2B5EF4-FFF2-40B4-BE49-F238E27FC236}">
                <a16:creationId xmlns:a16="http://schemas.microsoft.com/office/drawing/2014/main" id="{9806A387-0085-114E-0C07-E4DC75428C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63F4E2-E7EF-29CC-DCBD-4C887017F5FE}"/>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968356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8010D-D32E-6E80-6CC0-C0DF78524A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7A40E4-4074-CDC8-1885-76546565D4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51D92F-E940-7688-D34D-959DFF00AD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299CF5-4352-A0C5-4036-998DD7DBF49F}"/>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6" name="Footer Placeholder 5">
            <a:extLst>
              <a:ext uri="{FF2B5EF4-FFF2-40B4-BE49-F238E27FC236}">
                <a16:creationId xmlns:a16="http://schemas.microsoft.com/office/drawing/2014/main" id="{BA50C546-D898-2ACA-24EE-38A88E4EA6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98767-3A93-DB68-118D-6D7472AD8797}"/>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70962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C923F-3737-FC65-A816-14C85F4C19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8F628C-3FFA-01F5-D5B7-4D71D02DBB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C413C-E1A4-2777-9D75-0F8515D03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A769B4-6FF3-679D-3867-A9BA0870DF60}"/>
              </a:ext>
            </a:extLst>
          </p:cNvPr>
          <p:cNvSpPr>
            <a:spLocks noGrp="1"/>
          </p:cNvSpPr>
          <p:nvPr>
            <p:ph type="dt" sz="half" idx="10"/>
          </p:nvPr>
        </p:nvSpPr>
        <p:spPr/>
        <p:txBody>
          <a:bodyPr/>
          <a:lstStyle/>
          <a:p>
            <a:fld id="{1E1695F1-F0DD-4D6A-A4C7-091576DC1D26}" type="datetimeFigureOut">
              <a:rPr lang="en-US" smtClean="0"/>
              <a:t>3/27/2026</a:t>
            </a:fld>
            <a:endParaRPr lang="en-US"/>
          </a:p>
        </p:txBody>
      </p:sp>
      <p:sp>
        <p:nvSpPr>
          <p:cNvPr id="6" name="Footer Placeholder 5">
            <a:extLst>
              <a:ext uri="{FF2B5EF4-FFF2-40B4-BE49-F238E27FC236}">
                <a16:creationId xmlns:a16="http://schemas.microsoft.com/office/drawing/2014/main" id="{37EA14E9-B9FD-3F1A-9D96-4BFAF97BA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EE790-B123-A4A5-61DB-258654C5C80F}"/>
              </a:ext>
            </a:extLst>
          </p:cNvPr>
          <p:cNvSpPr>
            <a:spLocks noGrp="1"/>
          </p:cNvSpPr>
          <p:nvPr>
            <p:ph type="sldNum" sz="quarter" idx="12"/>
          </p:nvPr>
        </p:nvSpPr>
        <p:spPr/>
        <p:txBody>
          <a:bodyPr/>
          <a:lstStyle/>
          <a:p>
            <a:fld id="{5E13FFD4-C43A-4C1C-B8FB-D2EC4161EF55}" type="slidenum">
              <a:rPr lang="en-US" smtClean="0"/>
              <a:t>‹#›</a:t>
            </a:fld>
            <a:endParaRPr lang="en-US"/>
          </a:p>
        </p:txBody>
      </p:sp>
    </p:spTree>
    <p:extLst>
      <p:ext uri="{BB962C8B-B14F-4D97-AF65-F5344CB8AC3E}">
        <p14:creationId xmlns:p14="http://schemas.microsoft.com/office/powerpoint/2010/main" val="1518070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FA896-6825-D9D6-D0C6-B4E7E4EF7F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Haga clic para editar el estilo de título maestro</a:t>
            </a:r>
          </a:p>
        </p:txBody>
      </p:sp>
      <p:sp>
        <p:nvSpPr>
          <p:cNvPr id="3" name="Text Placeholder 2">
            <a:extLst>
              <a:ext uri="{FF2B5EF4-FFF2-40B4-BE49-F238E27FC236}">
                <a16:creationId xmlns:a16="http://schemas.microsoft.com/office/drawing/2014/main" id="{3866A90D-C379-9381-653F-5034E8141C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Haga clic para editar los estilos de texto maestros</a:t>
            </a:r>
          </a:p>
          <a:p>
            <a:pPr lvl="1"/>
            <a:r>
              <a:rPr lang="en-US"/>
              <a:t>Segundo nivel</a:t>
            </a:r>
          </a:p>
          <a:p>
            <a:pPr lvl="2"/>
            <a:r>
              <a:rPr lang="en-US"/>
              <a:t>Tercer nivel</a:t>
            </a:r>
          </a:p>
          <a:p>
            <a:pPr lvl="3"/>
            <a:r>
              <a:rPr lang="en-US"/>
              <a:t>Cuarto nivel</a:t>
            </a:r>
          </a:p>
          <a:p>
            <a:pPr lvl="4"/>
            <a:r>
              <a:rPr lang="en-US"/>
              <a:t>Quinto nivel</a:t>
            </a:r>
          </a:p>
        </p:txBody>
      </p:sp>
      <p:sp>
        <p:nvSpPr>
          <p:cNvPr id="4" name="Date Placeholder 3">
            <a:extLst>
              <a:ext uri="{FF2B5EF4-FFF2-40B4-BE49-F238E27FC236}">
                <a16:creationId xmlns:a16="http://schemas.microsoft.com/office/drawing/2014/main" id="{AEDA9F43-5876-D582-38D6-00A7D7B5A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1695F1-F0DD-4D6A-A4C7-091576DC1D26}" type="datetimeFigureOut">
              <a:rPr lang="en-US" smtClean="0"/>
              <a:t>3/27/2026</a:t>
            </a:fld>
            <a:endParaRPr lang="en-US"/>
          </a:p>
        </p:txBody>
      </p:sp>
      <p:sp>
        <p:nvSpPr>
          <p:cNvPr id="5" name="Footer Placeholder 4">
            <a:extLst>
              <a:ext uri="{FF2B5EF4-FFF2-40B4-BE49-F238E27FC236}">
                <a16:creationId xmlns:a16="http://schemas.microsoft.com/office/drawing/2014/main" id="{D275CD10-EE77-F6EE-8408-F2EDA92005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369D63E-BE8E-CC03-C6AD-2D25E6D9B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E13FFD4-C43A-4C1C-B8FB-D2EC4161EF55}" type="slidenum">
              <a:rPr lang="en-US" smtClean="0"/>
              <a:t>‹#›</a:t>
            </a:fld>
            <a:endParaRPr lang="en-US"/>
          </a:p>
        </p:txBody>
      </p:sp>
    </p:spTree>
    <p:extLst>
      <p:ext uri="{BB962C8B-B14F-4D97-AF65-F5344CB8AC3E}">
        <p14:creationId xmlns:p14="http://schemas.microsoft.com/office/powerpoint/2010/main" val="3688165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Layout" Target="../diagrams/layout1.xml"/><Relationship Id="rId11" Type="http://schemas.openxmlformats.org/officeDocument/2006/relationships/image" Target="../media/image20.jpeg"/><Relationship Id="rId5" Type="http://schemas.openxmlformats.org/officeDocument/2006/relationships/diagramData" Target="../diagrams/data1.xml"/><Relationship Id="rId10" Type="http://schemas.openxmlformats.org/officeDocument/2006/relationships/image" Target="../media/image19.jpeg"/><Relationship Id="rId4" Type="http://schemas.openxmlformats.org/officeDocument/2006/relationships/notesSlide" Target="../notesSlides/notesSlide12.xml"/><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https://pmc.ncbi.nlm.nih.gov/articles/PMC3335891/" TargetMode="External"/><Relationship Id="rId3" Type="http://schemas.openxmlformats.org/officeDocument/2006/relationships/hyperlink" Target="https://www.niaaa.nih.gov/alcohols-effects-health" TargetMode="External"/><Relationship Id="rId7" Type="http://schemas.openxmlformats.org/officeDocument/2006/relationships/hyperlink" Target="https://www.niaaa.nih.gov/alcohol-health/overview-alcohol-consumption/moderate-binge-drinking"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doi.org/10.3748/wjg.v29.i17.2551" TargetMode="External"/><Relationship Id="rId5" Type="http://schemas.openxmlformats.org/officeDocument/2006/relationships/hyperlink" Target="https://doi.org/10.1056/NEJMra2207599" TargetMode="External"/><Relationship Id="rId4" Type="http://schemas.openxmlformats.org/officeDocument/2006/relationships/hyperlink" Target="https://doi.org/10.1001/jama.2021.7683"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E309C8-E873-0848-A227-ABC321706FF2}"/>
              </a:ext>
            </a:extLst>
          </p:cNvPr>
          <p:cNvPicPr>
            <a:picLocks noChangeAspect="1"/>
          </p:cNvPicPr>
          <p:nvPr/>
        </p:nvPicPr>
        <p:blipFill rotWithShape="1">
          <a:blip r:embed="rId5">
            <a:extLst>
              <a:ext uri="{28A0092B-C50C-407E-A947-70E740481C1C}">
                <a14:useLocalDpi xmlns:a14="http://schemas.microsoft.com/office/drawing/2010/main" val="0"/>
              </a:ext>
            </a:extLst>
          </a:blip>
          <a:srcRect r="18777" b="1"/>
          <a:stretch/>
        </p:blipFill>
        <p:spPr>
          <a:xfrm>
            <a:off x="0" y="975"/>
            <a:ext cx="12188851" cy="6858000"/>
          </a:xfrm>
          <a:prstGeom prst="rect">
            <a:avLst/>
          </a:prstGeom>
        </p:spPr>
      </p:pic>
      <p:sp>
        <p:nvSpPr>
          <p:cNvPr id="7" name="TextBox 6">
            <a:extLst>
              <a:ext uri="{FF2B5EF4-FFF2-40B4-BE49-F238E27FC236}">
                <a16:creationId xmlns:a16="http://schemas.microsoft.com/office/drawing/2014/main" id="{D83FE58B-B118-447B-99A3-F7B2E01E2198}"/>
              </a:ext>
            </a:extLst>
          </p:cNvPr>
          <p:cNvSpPr txBox="1"/>
          <p:nvPr/>
        </p:nvSpPr>
        <p:spPr>
          <a:xfrm>
            <a:off x="404553" y="5679412"/>
            <a:ext cx="4327868" cy="477054"/>
          </a:xfrm>
          <a:prstGeom prst="rect">
            <a:avLst/>
          </a:prstGeom>
          <a:noFill/>
        </p:spPr>
        <p:txBody>
          <a:bodyPr wrap="square" rtlCol="0">
            <a:spAutoFit/>
          </a:bodyPr>
          <a:lstStyle/>
          <a:p>
            <a:r>
              <a:rPr lang="es-MX" sz="2500" dirty="0"/>
              <a:t>N.º 10 – Alcohol y diabetes</a:t>
            </a:r>
          </a:p>
        </p:txBody>
      </p:sp>
      <p:sp>
        <p:nvSpPr>
          <p:cNvPr id="2" name="Title 1">
            <a:extLst>
              <a:ext uri="{FF2B5EF4-FFF2-40B4-BE49-F238E27FC236}">
                <a16:creationId xmlns:a16="http://schemas.microsoft.com/office/drawing/2014/main" id="{311F733C-6D66-6B95-FDCF-B89FF90FEADD}"/>
              </a:ext>
            </a:extLst>
          </p:cNvPr>
          <p:cNvSpPr txBox="1">
            <a:spLocks/>
          </p:cNvSpPr>
          <p:nvPr/>
        </p:nvSpPr>
        <p:spPr>
          <a:xfrm>
            <a:off x="8339939" y="3429000"/>
            <a:ext cx="3852041" cy="338193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5000" b="1" dirty="0">
                <a:solidFill>
                  <a:schemeClr val="bg1"/>
                </a:solidFill>
              </a:rPr>
              <a:t>Cómo afecta el alcohol a su salud</a:t>
            </a:r>
            <a:br>
              <a:rPr lang="es-MX" sz="4000" b="1" dirty="0">
                <a:solidFill>
                  <a:schemeClr val="bg1"/>
                </a:solidFill>
              </a:rPr>
            </a:br>
            <a:br>
              <a:rPr lang="es-MX" sz="4000" b="1" dirty="0">
                <a:solidFill>
                  <a:schemeClr val="bg1"/>
                </a:solidFill>
              </a:rPr>
            </a:br>
            <a:br>
              <a:rPr lang="es-MX" sz="4000" b="1" dirty="0">
                <a:solidFill>
                  <a:schemeClr val="bg1"/>
                </a:solidFill>
              </a:rPr>
            </a:br>
            <a:r>
              <a:rPr lang="es-MX" sz="3000" b="1" dirty="0">
                <a:solidFill>
                  <a:schemeClr val="bg1"/>
                </a:solidFill>
              </a:rPr>
              <a:t>Vídeo 11</a:t>
            </a:r>
          </a:p>
        </p:txBody>
      </p:sp>
      <p:pic>
        <p:nvPicPr>
          <p:cNvPr id="3" name="Video 11 Español Slide 1">
            <a:hlinkClick r:id="" action="ppaction://media"/>
            <a:extLst>
              <a:ext uri="{FF2B5EF4-FFF2-40B4-BE49-F238E27FC236}">
                <a16:creationId xmlns:a16="http://schemas.microsoft.com/office/drawing/2014/main" id="{3904668E-F9FA-626F-4D53-786FA46014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5475" y="422275"/>
            <a:ext cx="609600" cy="609600"/>
          </a:xfrm>
          <a:prstGeom prst="rect">
            <a:avLst/>
          </a:prstGeom>
        </p:spPr>
      </p:pic>
    </p:spTree>
    <p:extLst>
      <p:ext uri="{BB962C8B-B14F-4D97-AF65-F5344CB8AC3E}">
        <p14:creationId xmlns:p14="http://schemas.microsoft.com/office/powerpoint/2010/main" val="321975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F3BBF25-9727-4A57-B5C9-19BF2AB7B034}"/>
              </a:ext>
            </a:extLst>
          </p:cNvPr>
          <p:cNvPicPr>
            <a:picLocks noChangeAspect="1"/>
          </p:cNvPicPr>
          <p:nvPr/>
        </p:nvPicPr>
        <p:blipFill rotWithShape="1">
          <a:blip r:embed="rId5">
            <a:alphaModFix amt="40000"/>
            <a:extLst>
              <a:ext uri="{28A0092B-C50C-407E-A947-70E740481C1C}">
                <a14:useLocalDpi xmlns:a14="http://schemas.microsoft.com/office/drawing/2010/main" val="0"/>
              </a:ext>
            </a:extLst>
          </a:blip>
          <a:srcRect r="17750" b="-1"/>
          <a:stretch>
            <a:fillRect/>
          </a:stretch>
        </p:blipFill>
        <p:spPr>
          <a:xfrm>
            <a:off x="-170" y="10"/>
            <a:ext cx="8450317" cy="6857990"/>
          </a:xfrm>
          <a:prstGeom prst="rect">
            <a:avLst/>
          </a:prstGeom>
        </p:spPr>
      </p:pic>
      <p:sp>
        <p:nvSpPr>
          <p:cNvPr id="2" name="Title 1"/>
          <p:cNvSpPr>
            <a:spLocks noGrp="1"/>
          </p:cNvSpPr>
          <p:nvPr>
            <p:ph type="title"/>
          </p:nvPr>
        </p:nvSpPr>
        <p:spPr>
          <a:xfrm>
            <a:off x="643468" y="643467"/>
            <a:ext cx="4620584" cy="4567137"/>
          </a:xfrm>
        </p:spPr>
        <p:txBody>
          <a:bodyPr vert="horz" lIns="91440" tIns="45720" rIns="91440" bIns="45720" rtlCol="0" anchor="b">
            <a:normAutofit/>
          </a:bodyPr>
          <a:lstStyle/>
          <a:p>
            <a:r>
              <a:rPr lang="en-US" b="1" kern="1200">
                <a:solidFill>
                  <a:srgbClr val="FFFFFF"/>
                </a:solidFill>
                <a:latin typeface="+mj-lt"/>
                <a:ea typeface="+mj-ea"/>
                <a:cs typeface="+mj-cs"/>
              </a:rPr>
              <a:t>Es importante fijarse objetivos</a:t>
            </a:r>
          </a:p>
        </p:txBody>
      </p:sp>
      <p:pic>
        <p:nvPicPr>
          <p:cNvPr id="3" name="Picture 2" descr="Football goal in the net">
            <a:extLst>
              <a:ext uri="{FF2B5EF4-FFF2-40B4-BE49-F238E27FC236}">
                <a16:creationId xmlns:a16="http://schemas.microsoft.com/office/drawing/2014/main" id="{5A948718-4B39-222A-1A25-4AD686C9BB8F}"/>
              </a:ext>
            </a:extLst>
          </p:cNvPr>
          <p:cNvPicPr>
            <a:picLocks noChangeAspect="1"/>
          </p:cNvPicPr>
          <p:nvPr/>
        </p:nvPicPr>
        <p:blipFill>
          <a:blip r:embed="rId6">
            <a:extLst>
              <a:ext uri="{28A0092B-C50C-407E-A947-70E740481C1C}">
                <a14:useLocalDpi xmlns:a14="http://schemas.microsoft.com/office/drawing/2010/main" val="0"/>
              </a:ext>
            </a:extLst>
          </a:blip>
          <a:srcRect l="8119" r="33843" b="-2"/>
          <a:stretch>
            <a:fillRect/>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pic>
        <p:nvPicPr>
          <p:cNvPr id="4" name="Video 11 Español Slide 10">
            <a:hlinkClick r:id="" action="ppaction://media"/>
            <a:extLst>
              <a:ext uri="{FF2B5EF4-FFF2-40B4-BE49-F238E27FC236}">
                <a16:creationId xmlns:a16="http://schemas.microsoft.com/office/drawing/2014/main" id="{03FF0FE6-EFF0-6B97-B4D8-E7F05CC9C3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975" y="155575"/>
            <a:ext cx="609600" cy="609600"/>
          </a:xfrm>
          <a:prstGeom prst="rect">
            <a:avLst/>
          </a:prstGeom>
        </p:spPr>
      </p:pic>
    </p:spTree>
    <p:extLst>
      <p:ext uri="{BB962C8B-B14F-4D97-AF65-F5344CB8AC3E}">
        <p14:creationId xmlns:p14="http://schemas.microsoft.com/office/powerpoint/2010/main" val="269681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93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2602C00-19F3-44A9-BC10-037A285C79FD}"/>
              </a:ext>
            </a:extLst>
          </p:cNvPr>
          <p:cNvPicPr>
            <a:picLocks noChangeAspect="1"/>
          </p:cNvPicPr>
          <p:nvPr/>
        </p:nvPicPr>
        <p:blipFill>
          <a:blip r:embed="rId5" cstate="print">
            <a:extLst>
              <a:ext uri="{28A0092B-C50C-407E-A947-70E740481C1C}">
                <a14:useLocalDpi xmlns:a14="http://schemas.microsoft.com/office/drawing/2010/main" val="0"/>
              </a:ext>
            </a:extLst>
          </a:blip>
          <a:srcRect b="15429"/>
          <a:stretch>
            <a:fillRect/>
          </a:stretch>
        </p:blipFill>
        <p:spPr>
          <a:xfrm>
            <a:off x="20" y="1282"/>
            <a:ext cx="12191980" cy="6856718"/>
          </a:xfrm>
          <a:prstGeom prst="rect">
            <a:avLst/>
          </a:prstGeom>
        </p:spPr>
      </p:pic>
      <p:pic>
        <p:nvPicPr>
          <p:cNvPr id="2" name="Video 11 Español Slide 11">
            <a:hlinkClick r:id="" action="ppaction://media"/>
            <a:extLst>
              <a:ext uri="{FF2B5EF4-FFF2-40B4-BE49-F238E27FC236}">
                <a16:creationId xmlns:a16="http://schemas.microsoft.com/office/drawing/2014/main" id="{1405AA95-5D53-B8AB-F7D0-98985AAE22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6425" y="346075"/>
            <a:ext cx="609600" cy="609600"/>
          </a:xfrm>
          <a:prstGeom prst="rect">
            <a:avLst/>
          </a:prstGeom>
        </p:spPr>
      </p:pic>
    </p:spTree>
    <p:extLst>
      <p:ext uri="{BB962C8B-B14F-4D97-AF65-F5344CB8AC3E}">
        <p14:creationId xmlns:p14="http://schemas.microsoft.com/office/powerpoint/2010/main" val="325887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E43C8EB7-D776-4DBD-9DDB-C73CE1B0F575}"/>
              </a:ext>
            </a:extLst>
          </p:cNvPr>
          <p:cNvSpPr/>
          <p:nvPr/>
        </p:nvSpPr>
        <p:spPr>
          <a:xfrm>
            <a:off x="6195374" y="5849655"/>
            <a:ext cx="5674892" cy="10899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Oval 5">
            <a:extLst>
              <a:ext uri="{FF2B5EF4-FFF2-40B4-BE49-F238E27FC236}">
                <a16:creationId xmlns:a16="http://schemas.microsoft.com/office/drawing/2014/main" id="{E43C8EB7-D776-4DBD-9DDB-C73CE1B0F575}"/>
              </a:ext>
            </a:extLst>
          </p:cNvPr>
          <p:cNvSpPr/>
          <p:nvPr/>
        </p:nvSpPr>
        <p:spPr>
          <a:xfrm>
            <a:off x="6195374" y="5849655"/>
            <a:ext cx="5674892" cy="1089992"/>
          </a:xfrm>
          <a:prstGeom prst="ellipse">
            <a:avLst/>
          </a:prstGeom>
          <a:solidFill>
            <a:srgbClr val="9999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8" name="Diagram 7">
            <a:extLst>
              <a:ext uri="{FF2B5EF4-FFF2-40B4-BE49-F238E27FC236}">
                <a16:creationId xmlns:a16="http://schemas.microsoft.com/office/drawing/2014/main" id="{D92AA7C4-97A4-98EF-F93A-559BA3ABA626}"/>
              </a:ext>
            </a:extLst>
          </p:cNvPr>
          <p:cNvGraphicFramePr/>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descr="People celebrating">
            <a:extLst>
              <a:ext uri="{FF2B5EF4-FFF2-40B4-BE49-F238E27FC236}">
                <a16:creationId xmlns:a16="http://schemas.microsoft.com/office/drawing/2014/main" id="{480D80A3-DF8E-81A4-A2DE-ED7AC9A6794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9424" y="1920175"/>
            <a:ext cx="5767202" cy="3844801"/>
          </a:xfrm>
          <a:prstGeom prst="rect">
            <a:avLst/>
          </a:prstGeom>
          <a:solidFill>
            <a:srgbClr val="9999FF"/>
          </a:solidFill>
        </p:spPr>
      </p:pic>
      <p:grpSp>
        <p:nvGrpSpPr>
          <p:cNvPr id="2" name="Group 1">
            <a:extLst>
              <a:ext uri="{FF2B5EF4-FFF2-40B4-BE49-F238E27FC236}">
                <a16:creationId xmlns:a16="http://schemas.microsoft.com/office/drawing/2014/main" id="{1E21DA6A-6A38-B6E5-54C7-16B5DDD98DB1}"/>
              </a:ext>
            </a:extLst>
          </p:cNvPr>
          <p:cNvGrpSpPr/>
          <p:nvPr/>
        </p:nvGrpSpPr>
        <p:grpSpPr>
          <a:xfrm>
            <a:off x="1089211" y="601000"/>
            <a:ext cx="10515600" cy="1319175"/>
            <a:chOff x="0" y="6387"/>
            <a:chExt cx="10515600" cy="1319175"/>
          </a:xfrm>
          <a:scene3d>
            <a:camera prst="orthographicFront"/>
            <a:lightRig rig="flat" dir="t"/>
          </a:scene3d>
        </p:grpSpPr>
        <p:sp>
          <p:nvSpPr>
            <p:cNvPr id="3" name="Rounded Rectangle 2">
              <a:extLst>
                <a:ext uri="{FF2B5EF4-FFF2-40B4-BE49-F238E27FC236}">
                  <a16:creationId xmlns:a16="http://schemas.microsoft.com/office/drawing/2014/main" id="{B12A7174-E357-AF0A-B743-84B5B0C8F477}"/>
                </a:ext>
              </a:extLst>
            </p:cNvPr>
            <p:cNvSpPr/>
            <p:nvPr/>
          </p:nvSpPr>
          <p:spPr>
            <a:xfrm>
              <a:off x="0" y="6387"/>
              <a:ext cx="10515600" cy="1319175"/>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5" name="Rounded Rectangle 4">
              <a:extLst>
                <a:ext uri="{FF2B5EF4-FFF2-40B4-BE49-F238E27FC236}">
                  <a16:creationId xmlns:a16="http://schemas.microsoft.com/office/drawing/2014/main" id="{689712B0-C64E-BE63-9F0A-61B17EE7EE37}"/>
                </a:ext>
              </a:extLst>
            </p:cNvPr>
            <p:cNvSpPr txBox="1"/>
            <p:nvPr/>
          </p:nvSpPr>
          <p:spPr>
            <a:xfrm>
              <a:off x="64397" y="70784"/>
              <a:ext cx="10386806" cy="1190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s-MX" sz="5500" kern="1200" noProof="0" dirty="0"/>
                <a:t>¡No se rinda!</a:t>
              </a:r>
            </a:p>
          </p:txBody>
        </p:sp>
      </p:grpSp>
      <p:pic>
        <p:nvPicPr>
          <p:cNvPr id="12" name="Picture 11" descr="Hand holding fishing rod">
            <a:extLst>
              <a:ext uri="{FF2B5EF4-FFF2-40B4-BE49-F238E27FC236}">
                <a16:creationId xmlns:a16="http://schemas.microsoft.com/office/drawing/2014/main" id="{132391E4-7756-16D6-C6BC-C8439FB4BD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5375" y="3074738"/>
            <a:ext cx="5996626" cy="3783262"/>
          </a:xfrm>
          <a:prstGeom prst="rect">
            <a:avLst/>
          </a:prstGeom>
        </p:spPr>
      </p:pic>
      <p:sp>
        <p:nvSpPr>
          <p:cNvPr id="13" name="Multiply 12">
            <a:extLst>
              <a:ext uri="{FF2B5EF4-FFF2-40B4-BE49-F238E27FC236}">
                <a16:creationId xmlns:a16="http://schemas.microsoft.com/office/drawing/2014/main" id="{F5355DD6-ECA2-AA8C-3C74-8ECFC784C3D8}"/>
              </a:ext>
            </a:extLst>
          </p:cNvPr>
          <p:cNvSpPr/>
          <p:nvPr/>
        </p:nvSpPr>
        <p:spPr>
          <a:xfrm>
            <a:off x="1716742" y="1755085"/>
            <a:ext cx="3895164" cy="4984377"/>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ideo 11 Español Slide 12">
            <a:hlinkClick r:id="" action="ppaction://media"/>
            <a:extLst>
              <a:ext uri="{FF2B5EF4-FFF2-40B4-BE49-F238E27FC236}">
                <a16:creationId xmlns:a16="http://schemas.microsoft.com/office/drawing/2014/main" id="{0487EA72-0BF7-156A-E822-A8194B1F47A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5475" y="41275"/>
            <a:ext cx="609600" cy="609600"/>
          </a:xfrm>
          <a:prstGeom prst="rect">
            <a:avLst/>
          </a:prstGeom>
        </p:spPr>
      </p:pic>
    </p:spTree>
    <p:extLst>
      <p:ext uri="{BB962C8B-B14F-4D97-AF65-F5344CB8AC3E}">
        <p14:creationId xmlns:p14="http://schemas.microsoft.com/office/powerpoint/2010/main" val="244403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3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logo with white text&#10;&#10;Description automatically generated with low confidence">
            <a:extLst>
              <a:ext uri="{FF2B5EF4-FFF2-40B4-BE49-F238E27FC236}">
                <a16:creationId xmlns:a16="http://schemas.microsoft.com/office/drawing/2014/main" id="{35F36EB7-A1C1-4097-BF31-9F5E99921B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747" y="2103044"/>
            <a:ext cx="3973556" cy="3997637"/>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1FD7B965-6262-4743-AF34-52DA67E81A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6254" y="2103044"/>
            <a:ext cx="4164205" cy="3997637"/>
          </a:xfrm>
          <a:prstGeom prst="rect">
            <a:avLst/>
          </a:prstGeom>
        </p:spPr>
      </p:pic>
      <p:sp>
        <p:nvSpPr>
          <p:cNvPr id="2" name="Title 1"/>
          <p:cNvSpPr>
            <a:spLocks noGrp="1"/>
          </p:cNvSpPr>
          <p:nvPr>
            <p:ph type="title"/>
          </p:nvPr>
        </p:nvSpPr>
        <p:spPr>
          <a:xfrm>
            <a:off x="546351" y="433545"/>
            <a:ext cx="11139854" cy="930447"/>
          </a:xfrm>
        </p:spPr>
        <p:txBody>
          <a:bodyPr vert="horz" lIns="91440" tIns="45720" rIns="91440" bIns="45720" rtlCol="0" anchor="b">
            <a:normAutofit fontScale="90000"/>
          </a:bodyPr>
          <a:lstStyle/>
          <a:p>
            <a:pPr algn="ctr"/>
            <a:r>
              <a:rPr lang="en-US" sz="5400" dirty="0"/>
              <a:t>La ayuda está a su disposición cuando usted esté listo</a:t>
            </a:r>
          </a:p>
        </p:txBody>
      </p:sp>
      <p:sp>
        <p:nvSpPr>
          <p:cNvPr id="8" name="TextBox 7">
            <a:extLst>
              <a:ext uri="{FF2B5EF4-FFF2-40B4-BE49-F238E27FC236}">
                <a16:creationId xmlns:a16="http://schemas.microsoft.com/office/drawing/2014/main" id="{EFCF9912-DE81-4978-BBC8-9C6585373417}"/>
              </a:ext>
            </a:extLst>
          </p:cNvPr>
          <p:cNvSpPr txBox="1"/>
          <p:nvPr/>
        </p:nvSpPr>
        <p:spPr>
          <a:xfrm>
            <a:off x="1555443" y="5963503"/>
            <a:ext cx="2816605" cy="861774"/>
          </a:xfrm>
          <a:prstGeom prst="rect">
            <a:avLst/>
          </a:prstGeom>
          <a:noFill/>
        </p:spPr>
        <p:txBody>
          <a:bodyPr wrap="none" rtlCol="0">
            <a:spAutoFit/>
          </a:bodyPr>
          <a:lstStyle/>
          <a:p>
            <a:pPr algn="ctr"/>
            <a:r>
              <a:rPr lang="en-US" sz="2500" dirty="0"/>
              <a:t>713-686-6300</a:t>
            </a:r>
          </a:p>
          <a:p>
            <a:pPr algn="ctr"/>
            <a:r>
              <a:rPr lang="en-US" sz="2500" dirty="0"/>
              <a:t>www.aahouston.org</a:t>
            </a:r>
            <a:endParaRPr lang="es-MX" sz="2500" dirty="0"/>
          </a:p>
        </p:txBody>
      </p:sp>
      <p:sp>
        <p:nvSpPr>
          <p:cNvPr id="13" name="TextBox 12">
            <a:extLst>
              <a:ext uri="{FF2B5EF4-FFF2-40B4-BE49-F238E27FC236}">
                <a16:creationId xmlns:a16="http://schemas.microsoft.com/office/drawing/2014/main" id="{5F6C5C0F-D0C9-46AA-A344-486FA36CE771}"/>
              </a:ext>
            </a:extLst>
          </p:cNvPr>
          <p:cNvSpPr txBox="1"/>
          <p:nvPr/>
        </p:nvSpPr>
        <p:spPr>
          <a:xfrm>
            <a:off x="7814507" y="5963503"/>
            <a:ext cx="3353931" cy="861774"/>
          </a:xfrm>
          <a:prstGeom prst="rect">
            <a:avLst/>
          </a:prstGeom>
          <a:noFill/>
        </p:spPr>
        <p:txBody>
          <a:bodyPr wrap="none" rtlCol="0">
            <a:spAutoFit/>
          </a:bodyPr>
          <a:lstStyle/>
          <a:p>
            <a:pPr algn="ctr"/>
            <a:r>
              <a:rPr lang="en-US" sz="2500" dirty="0"/>
              <a:t>713-681-1296</a:t>
            </a:r>
          </a:p>
          <a:p>
            <a:pPr algn="ctr"/>
            <a:r>
              <a:rPr lang="en-US" sz="2500" dirty="0"/>
              <a:t>www.alanonhispano.org</a:t>
            </a:r>
            <a:endParaRPr lang="es-MX" sz="2500" dirty="0"/>
          </a:p>
        </p:txBody>
      </p:sp>
      <p:pic>
        <p:nvPicPr>
          <p:cNvPr id="3" name="Video 11 Español Slide 13">
            <a:hlinkClick r:id="" action="ppaction://media"/>
            <a:extLst>
              <a:ext uri="{FF2B5EF4-FFF2-40B4-BE49-F238E27FC236}">
                <a16:creationId xmlns:a16="http://schemas.microsoft.com/office/drawing/2014/main" id="{F38008BF-6E13-A4CA-B8CE-A8804196C5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8825" y="79375"/>
            <a:ext cx="609600" cy="609600"/>
          </a:xfrm>
          <a:prstGeom prst="rect">
            <a:avLst/>
          </a:prstGeom>
        </p:spPr>
      </p:pic>
    </p:spTree>
    <p:extLst>
      <p:ext uri="{BB962C8B-B14F-4D97-AF65-F5344CB8AC3E}">
        <p14:creationId xmlns:p14="http://schemas.microsoft.com/office/powerpoint/2010/main" val="186501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69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7B1F2-A093-0125-7183-A1E1234D8545}"/>
            </a:ext>
          </a:extLst>
        </p:cNvPr>
        <p:cNvGrpSpPr/>
        <p:nvPr/>
      </p:nvGrpSpPr>
      <p:grpSpPr>
        <a:xfrm>
          <a:off x="0" y="0"/>
          <a:ext cx="0" cy="0"/>
          <a:chOff x="0" y="0"/>
          <a:chExt cx="0" cy="0"/>
        </a:xfrm>
      </p:grpSpPr>
      <p:pic>
        <p:nvPicPr>
          <p:cNvPr id="20" name="Picture 19" descr="Golden Gate Bridge in fog">
            <a:extLst>
              <a:ext uri="{FF2B5EF4-FFF2-40B4-BE49-F238E27FC236}">
                <a16:creationId xmlns:a16="http://schemas.microsoft.com/office/drawing/2014/main" id="{8CCD443C-2B48-44BE-649C-AA1CAA1E66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83"/>
            <a:ext cx="7599680" cy="4274820"/>
          </a:xfrm>
          <a:prstGeom prst="rect">
            <a:avLst/>
          </a:prstGeom>
        </p:spPr>
      </p:pic>
      <p:sp>
        <p:nvSpPr>
          <p:cNvPr id="4" name="Title 3">
            <a:extLst>
              <a:ext uri="{FF2B5EF4-FFF2-40B4-BE49-F238E27FC236}">
                <a16:creationId xmlns:a16="http://schemas.microsoft.com/office/drawing/2014/main" id="{8A296AEA-4C19-6266-BDCE-6E08014041FE}"/>
              </a:ext>
            </a:extLst>
          </p:cNvPr>
          <p:cNvSpPr>
            <a:spLocks noGrp="1"/>
          </p:cNvSpPr>
          <p:nvPr>
            <p:ph type="title"/>
          </p:nvPr>
        </p:nvSpPr>
        <p:spPr bwMode="gray">
          <a:xfrm>
            <a:off x="5658103" y="4200328"/>
            <a:ext cx="5749483" cy="1343026"/>
          </a:xfrm>
        </p:spPr>
        <p:txBody>
          <a:bodyPr>
            <a:normAutofit fontScale="90000"/>
          </a:bodyPr>
          <a:lstStyle/>
          <a:p>
            <a:pPr algn="ctr"/>
            <a:r>
              <a:rPr lang="en-US" dirty="0">
                <a:effectLst/>
              </a:rPr>
              <a:t>¿Necesita ayuda para concertar </a:t>
            </a:r>
            <a:r>
              <a:rPr lang="en-US" dirty="0" err="1">
                <a:effectLst/>
              </a:rPr>
              <a:t>una</a:t>
            </a:r>
            <a:r>
              <a:rPr lang="en-US" dirty="0">
                <a:effectLst/>
              </a:rPr>
              <a:t> </a:t>
            </a:r>
            <a:r>
              <a:rPr lang="en-US" dirty="0" err="1">
                <a:effectLst/>
              </a:rPr>
              <a:t>cita</a:t>
            </a:r>
            <a:r>
              <a:rPr lang="en-US" dirty="0">
                <a:effectLst/>
              </a:rPr>
              <a:t> </a:t>
            </a:r>
            <a:r>
              <a:rPr lang="en-US" dirty="0" err="1">
                <a:effectLst/>
              </a:rPr>
              <a:t>en</a:t>
            </a:r>
            <a:r>
              <a:rPr lang="en-US" dirty="0">
                <a:effectLst/>
              </a:rPr>
              <a:t> </a:t>
            </a:r>
            <a:r>
              <a:rPr lang="en-US" dirty="0" err="1">
                <a:effectLst/>
              </a:rPr>
              <a:t>una</a:t>
            </a:r>
            <a:r>
              <a:rPr lang="en-US" dirty="0">
                <a:effectLst/>
              </a:rPr>
              <a:t> </a:t>
            </a:r>
            <a:r>
              <a:rPr lang="en-US" dirty="0" err="1">
                <a:effectLst/>
              </a:rPr>
              <a:t>clinia</a:t>
            </a:r>
            <a:r>
              <a:rPr lang="en-US" dirty="0">
                <a:effectLst/>
              </a:rPr>
              <a:t> o </a:t>
            </a:r>
            <a:r>
              <a:rPr lang="en-US" dirty="0" err="1">
                <a:effectLst/>
              </a:rPr>
              <a:t>en</a:t>
            </a:r>
            <a:r>
              <a:rPr lang="en-US" dirty="0">
                <a:effectLst/>
              </a:rPr>
              <a:t> AA?</a:t>
            </a:r>
          </a:p>
        </p:txBody>
      </p:sp>
      <p:cxnSp>
        <p:nvCxnSpPr>
          <p:cNvPr id="10" name="Straight Connector 9">
            <a:extLst>
              <a:ext uri="{FF2B5EF4-FFF2-40B4-BE49-F238E27FC236}">
                <a16:creationId xmlns:a16="http://schemas.microsoft.com/office/drawing/2014/main" id="{231C4D42-3747-5A23-CBD9-EB77BE59611D}"/>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727C9DE-22D5-FF2D-8382-C268AD4D8221}"/>
              </a:ext>
            </a:extLst>
          </p:cNvPr>
          <p:cNvSpPr>
            <a:spLocks noGrp="1"/>
          </p:cNvSpPr>
          <p:nvPr>
            <p:ph type="body" sz="quarter" idx="14"/>
          </p:nvPr>
        </p:nvSpPr>
        <p:spPr bwMode="gray">
          <a:xfrm>
            <a:off x="6096001" y="5674902"/>
            <a:ext cx="4787154" cy="1119943"/>
          </a:xfrm>
        </p:spPr>
        <p:txBody>
          <a:bodyPr>
            <a:noAutofit/>
          </a:bodyPr>
          <a:lstStyle/>
          <a:p>
            <a:pPr algn="ctr"/>
            <a:r>
              <a:rPr lang="en-US" sz="2200" dirty="0"/>
              <a:t>Su CHW le ayudará a ponerse en contacto</a:t>
            </a:r>
          </a:p>
          <a:p>
            <a:pPr algn="ctr"/>
            <a:br>
              <a:rPr lang="en-US" sz="2200" dirty="0"/>
            </a:br>
            <a:endParaRPr lang="en-US" sz="2200" dirty="0">
              <a:effectLst/>
            </a:endParaRPr>
          </a:p>
        </p:txBody>
      </p:sp>
      <p:sp>
        <p:nvSpPr>
          <p:cNvPr id="8" name="Rectangle 7">
            <a:extLst>
              <a:ext uri="{FF2B5EF4-FFF2-40B4-BE49-F238E27FC236}">
                <a16:creationId xmlns:a16="http://schemas.microsoft.com/office/drawing/2014/main" id="{C0B415D1-18C7-37B3-A4F2-2C4709DEAEF9}"/>
              </a:ext>
              <a:ext uri="{C183D7F6-B498-43B3-948B-1728B52AA6E4}">
                <adec:decorative xmlns:adec="http://schemas.microsoft.com/office/drawing/2017/decorative" val="1"/>
              </a:ext>
            </a:extLst>
          </p:cNvPr>
          <p:cNvSpPr/>
          <p:nvPr/>
        </p:nvSpPr>
        <p:spPr>
          <a:xfrm>
            <a:off x="-108488" y="6777793"/>
            <a:ext cx="12452888" cy="24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Woman wearing a stethoscope around her neck">
            <a:extLst>
              <a:ext uri="{FF2B5EF4-FFF2-40B4-BE49-F238E27FC236}">
                <a16:creationId xmlns:a16="http://schemas.microsoft.com/office/drawing/2014/main" id="{EA46CD6E-7AB7-6F2C-8E12-CD64AC084E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5489" y="123429"/>
            <a:ext cx="4816288" cy="3210859"/>
          </a:xfrm>
          <a:prstGeom prst="rect">
            <a:avLst/>
          </a:prstGeom>
        </p:spPr>
      </p:pic>
      <p:pic>
        <p:nvPicPr>
          <p:cNvPr id="2" name="Video 11 Español Slide 14">
            <a:hlinkClick r:id="" action="ppaction://media"/>
            <a:extLst>
              <a:ext uri="{FF2B5EF4-FFF2-40B4-BE49-F238E27FC236}">
                <a16:creationId xmlns:a16="http://schemas.microsoft.com/office/drawing/2014/main" id="{09163912-D4D7-62F3-E56B-632826F512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525" y="155575"/>
            <a:ext cx="609600" cy="609600"/>
          </a:xfrm>
          <a:prstGeom prst="rect">
            <a:avLst/>
          </a:prstGeom>
        </p:spPr>
      </p:pic>
    </p:spTree>
    <p:extLst>
      <p:ext uri="{BB962C8B-B14F-4D97-AF65-F5344CB8AC3E}">
        <p14:creationId xmlns:p14="http://schemas.microsoft.com/office/powerpoint/2010/main" val="1462977650"/>
      </p:ext>
    </p:extLst>
  </p:cSld>
  <p:clrMapOvr>
    <a:masterClrMapping/>
  </p:clrMapOvr>
  <mc:AlternateContent xmlns:mc="http://schemas.openxmlformats.org/markup-compatibility/2006" xmlns:p14="http://schemas.microsoft.com/office/powerpoint/2010/main">
    <mc:Choice Requires="p14">
      <p:transition spd="slow" p14:dur="2000" advTm="37814"/>
    </mc:Choice>
    <mc:Fallback xmlns="" xmlns:a16="http://schemas.microsoft.com/office/drawing/2014/main" xmlns:a14="http://schemas.microsoft.com/office/drawing/2010/main" xmlns:adec="http://schemas.microsoft.com/office/drawing/2017/decorative">
      <p:transition spd="slow" advTm="378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s-MX" sz="2500" b="1" dirty="0">
                <a:latin typeface="Tahoma" panose="020B0604030504040204" pitchFamily="34" charset="0"/>
                <a:ea typeface="Tahoma" panose="020B0604030504040204" pitchFamily="34" charset="0"/>
                <a:cs typeface="Tahoma" panose="020B0604030504040204" pitchFamily="34" charset="0"/>
              </a:rPr>
              <a:t>Referencias</a:t>
            </a:r>
          </a:p>
        </p:txBody>
      </p:sp>
      <p:sp>
        <p:nvSpPr>
          <p:cNvPr id="3" name="Slide Number Placeholder 2"/>
          <p:cNvSpPr>
            <a:spLocks noGrp="1"/>
          </p:cNvSpPr>
          <p:nvPr>
            <p:ph type="sldNum" sz="quarter" idx="11"/>
          </p:nvPr>
        </p:nvSpPr>
        <p:spPr/>
        <p:txBody>
          <a:bodyPr/>
          <a:lstStyle/>
          <a:p>
            <a:fld id="{4B73C415-D670-4716-A5EC-CC4D52CA2BAC}" type="slidenum">
              <a:rPr lang="en-US" sz="1500" noProof="0" smtClean="0">
                <a:solidFill>
                  <a:schemeClr val="tx1"/>
                </a:solidFill>
                <a:latin typeface="Tahoma" panose="020B0604030504040204" pitchFamily="34" charset="0"/>
                <a:ea typeface="Tahoma" panose="020B0604030504040204" pitchFamily="34" charset="0"/>
                <a:cs typeface="Tahoma" panose="020B0604030504040204" pitchFamily="34" charset="0"/>
              </a:rPr>
              <a:t>15</a:t>
            </a:fld>
            <a:endParaRPr lang="en-US" sz="1500" noProof="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0" y="6191250"/>
            <a:ext cx="12192000" cy="666751"/>
          </a:xfrm>
          <a:prstGeom prst="rect">
            <a:avLst/>
          </a:prstGeom>
          <a:solidFill>
            <a:schemeClr val="bg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0210BD50-9247-361F-2566-1DD47C118834}"/>
              </a:ext>
            </a:extLst>
          </p:cNvPr>
          <p:cNvSpPr txBox="1"/>
          <p:nvPr/>
        </p:nvSpPr>
        <p:spPr>
          <a:xfrm>
            <a:off x="560717" y="1348800"/>
            <a:ext cx="11070566" cy="4770537"/>
          </a:xfrm>
          <a:prstGeom prst="rect">
            <a:avLst/>
          </a:prstGeom>
          <a:noFill/>
        </p:spPr>
        <p:txBody>
          <a:bodyPr wrap="square" rtlCol="0">
            <a:spAutoFit/>
          </a:bodyPr>
          <a:lstStyle/>
          <a:p>
            <a:r>
              <a:rPr lang="en-US" sz="1600" dirty="0"/>
              <a:t>National Institute on Alcohol Abuse and Alcoholism (NIAAA) ,(2019) Alcohol's Effects on Health </a:t>
            </a:r>
          </a:p>
          <a:p>
            <a:r>
              <a:rPr lang="en-US" sz="1600" dirty="0">
                <a:hlinkClick r:id="rId3"/>
              </a:rPr>
              <a:t>https://www.niaaa.nih.gov/alcohols-effects-health</a:t>
            </a:r>
            <a:r>
              <a:rPr lang="en-US" sz="1600" dirty="0"/>
              <a:t> </a:t>
            </a:r>
          </a:p>
          <a:p>
            <a:r>
              <a:rPr lang="en-US" sz="1600" dirty="0"/>
              <a:t> </a:t>
            </a:r>
            <a:br>
              <a:rPr lang="en-US" sz="1600" dirty="0"/>
            </a:br>
            <a:r>
              <a:rPr lang="en-US" sz="1600" dirty="0"/>
              <a:t>Singal, A. K., &amp; Mathurin, P. (2021). Diagnosis and treatment of alcohol-associated liver disease: A review. </a:t>
            </a:r>
            <a:r>
              <a:rPr lang="en-US" sz="1600" i="1" dirty="0"/>
              <a:t>JAMA, 326</a:t>
            </a:r>
            <a:r>
              <a:rPr lang="en-US" sz="1600" dirty="0"/>
              <a:t>(2), 165–176. </a:t>
            </a:r>
            <a:r>
              <a:rPr lang="en-US" sz="1600" dirty="0">
                <a:hlinkClick r:id="rId4"/>
              </a:rPr>
              <a:t>https://doi.org/10.1001/jama.2021.7683</a:t>
            </a:r>
            <a:endParaRPr lang="en-US" sz="1600" dirty="0"/>
          </a:p>
          <a:p>
            <a:endParaRPr lang="en-US" sz="1600" dirty="0"/>
          </a:p>
          <a:p>
            <a:r>
              <a:rPr lang="en-US" sz="1600" dirty="0"/>
              <a:t>Bataller, R., Arab, J. P., &amp; Shah, V. H. (2022). Alcohol-associated hepatitis. </a:t>
            </a:r>
            <a:r>
              <a:rPr lang="en-US" sz="1600" i="1" dirty="0"/>
              <a:t>New England Journal of Medicine, 387</a:t>
            </a:r>
            <a:r>
              <a:rPr lang="en-US" sz="1600" dirty="0"/>
              <a:t>(26), 2436–2448. </a:t>
            </a:r>
            <a:r>
              <a:rPr lang="en-US" sz="1600" dirty="0">
                <a:hlinkClick r:id="rId5"/>
              </a:rPr>
              <a:t>https://doi.org/10.1056/NEJMra2207599</a:t>
            </a:r>
            <a:endParaRPr lang="en-US" sz="1600" dirty="0"/>
          </a:p>
          <a:p>
            <a:endParaRPr lang="en-US" sz="1600" dirty="0"/>
          </a:p>
          <a:p>
            <a:r>
              <a:rPr lang="en-US" sz="1600" dirty="0"/>
              <a:t>Chaudhry, H., Sohal, A., Iqbal, H., &amp; Roytman, M. (2023). Alcohol-related hepatitis: A review article. </a:t>
            </a:r>
            <a:r>
              <a:rPr lang="en-US" sz="1600" i="1" dirty="0"/>
              <a:t>World Journal of Gastroenterology, 29</a:t>
            </a:r>
            <a:r>
              <a:rPr lang="en-US" sz="1600" dirty="0"/>
              <a:t>(17), 2551–2570. </a:t>
            </a:r>
            <a:r>
              <a:rPr lang="en-US" sz="1600" dirty="0">
                <a:hlinkClick r:id="rId6"/>
              </a:rPr>
              <a:t>https://doi.org/10.3748/wjg.v29.i17.2551</a:t>
            </a:r>
            <a:endParaRPr lang="en-US" sz="1600" dirty="0"/>
          </a:p>
          <a:p>
            <a:endParaRPr lang="en-US" sz="1600" dirty="0"/>
          </a:p>
          <a:p>
            <a:r>
              <a:rPr lang="en-US" sz="1600" dirty="0"/>
              <a:t>Mellinger, J. L., Sutton, A., &amp; Traverse, E. (2023). The changing epidemiology of alcohol-associated </a:t>
            </a:r>
          </a:p>
          <a:p>
            <a:r>
              <a:rPr lang="en-US" sz="1600" dirty="0"/>
              <a:t>National Institute on Alcohol Abuse and Alcoholism (NIAAA). (2022). </a:t>
            </a:r>
            <a:r>
              <a:rPr lang="en-US" sz="1600" i="1" dirty="0"/>
              <a:t>Drinking levels defined.</a:t>
            </a:r>
            <a:r>
              <a:rPr lang="en-US" sz="1600" dirty="0"/>
              <a:t> U.S. Department of Health and Human Services. </a:t>
            </a:r>
            <a:r>
              <a:rPr lang="en-US" sz="1600" dirty="0">
                <a:hlinkClick r:id="rId7"/>
              </a:rPr>
              <a:t>https://www.niaaa.nih.gov/alcohol-health/overview-alcohol-consumption/moderate-binge-drinking</a:t>
            </a:r>
            <a:endParaRPr lang="en-US" sz="1600" dirty="0"/>
          </a:p>
          <a:p>
            <a:endParaRPr lang="en-US" sz="1600" dirty="0"/>
          </a:p>
          <a:p>
            <a:r>
              <a:rPr lang="en-US" sz="1600" dirty="0"/>
              <a:t>Kim SJ, Kim DJ. Alcoholism and diabetes mellitus. Diabetes </a:t>
            </a:r>
            <a:r>
              <a:rPr lang="en-US" sz="1600" dirty="0" err="1"/>
              <a:t>Metab</a:t>
            </a:r>
            <a:r>
              <a:rPr lang="en-US" sz="1600" dirty="0"/>
              <a:t> J. 2012 Apr;36(2):108-15. </a:t>
            </a:r>
            <a:r>
              <a:rPr lang="en-US" sz="1600" dirty="0" err="1"/>
              <a:t>doi</a:t>
            </a:r>
            <a:r>
              <a:rPr lang="en-US" sz="1600" dirty="0"/>
              <a:t>: 10.4093/dmj.2012.36.2.108. </a:t>
            </a:r>
            <a:r>
              <a:rPr lang="en-US" sz="1600" dirty="0" err="1"/>
              <a:t>Epub</a:t>
            </a:r>
            <a:r>
              <a:rPr lang="en-US" sz="1600" dirty="0"/>
              <a:t> 2012 Apr 17. PMID: 22540046; PMCID: PMC3335891. </a:t>
            </a:r>
            <a:r>
              <a:rPr lang="en-US" sz="1600" dirty="0">
                <a:hlinkClick r:id="rId8"/>
              </a:rPr>
              <a:t>https://pmc.ncbi.nlm.nih.gov/articles/PMC3335891/</a:t>
            </a:r>
            <a:r>
              <a:rPr lang="en-US" sz="1600" dirty="0"/>
              <a:t> </a:t>
            </a:r>
          </a:p>
          <a:p>
            <a:r>
              <a:rPr lang="en-US" sz="1600" dirty="0"/>
              <a:t> </a:t>
            </a:r>
          </a:p>
        </p:txBody>
      </p:sp>
    </p:spTree>
    <p:extLst>
      <p:ext uri="{BB962C8B-B14F-4D97-AF65-F5344CB8AC3E}">
        <p14:creationId xmlns:p14="http://schemas.microsoft.com/office/powerpoint/2010/main" val="1928411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4368602" cy="1956841"/>
          </a:xfrm>
        </p:spPr>
        <p:txBody>
          <a:bodyPr anchor="b">
            <a:normAutofit/>
          </a:bodyPr>
          <a:lstStyle/>
          <a:p>
            <a:r>
              <a:rPr lang="es-MX" sz="5400" dirty="0" err="1">
                <a:cs typeface="Arial" panose="020B0604020202020204" pitchFamily="34" charset="0"/>
              </a:rPr>
              <a:t>Efectos del </a:t>
            </a:r>
            <a:r>
              <a:rPr lang="es-MX" sz="5400" dirty="0">
                <a:cs typeface="Arial" panose="020B0604020202020204" pitchFamily="34" charset="0"/>
              </a:rPr>
              <a:t>alcohol</a:t>
            </a:r>
          </a:p>
        </p:txBody>
      </p:sp>
      <p:sp>
        <p:nvSpPr>
          <p:cNvPr id="3" name="Content Placeholder 2"/>
          <p:cNvSpPr>
            <a:spLocks noGrp="1"/>
          </p:cNvSpPr>
          <p:nvPr>
            <p:ph idx="1"/>
          </p:nvPr>
        </p:nvSpPr>
        <p:spPr>
          <a:xfrm>
            <a:off x="640080" y="2872899"/>
            <a:ext cx="4243589" cy="3320668"/>
          </a:xfrm>
        </p:spPr>
        <p:txBody>
          <a:bodyPr>
            <a:noAutofit/>
          </a:bodyPr>
          <a:lstStyle/>
          <a:p>
            <a:pPr marL="0" indent="0">
              <a:buNone/>
            </a:pPr>
            <a:endParaRPr lang="es-MX" sz="3600" dirty="0">
              <a:latin typeface="+mj-lt"/>
              <a:cs typeface="Arial" panose="020B0604020202020204" pitchFamily="34" charset="0"/>
            </a:endParaRPr>
          </a:p>
          <a:p>
            <a:pPr marL="0" indent="0">
              <a:buNone/>
            </a:pPr>
            <a:r>
              <a:rPr lang="es-MX" sz="3600" b="1" dirty="0" err="1">
                <a:cs typeface="Arial" panose="020B0604020202020204" pitchFamily="34" charset="0"/>
              </a:rPr>
              <a:t>salud</a:t>
            </a:r>
            <a:endParaRPr lang="es-MX" sz="3600" dirty="0">
              <a:latin typeface="+mj-lt"/>
              <a:cs typeface="Arial" panose="020B0604020202020204" pitchFamily="34" charset="0"/>
            </a:endParaRPr>
          </a:p>
          <a:p>
            <a:pPr marL="0" indent="0">
              <a:buNone/>
            </a:pPr>
            <a:r>
              <a:rPr lang="es-MX" sz="3600" b="1" dirty="0" err="1">
                <a:latin typeface="+mj-lt"/>
                <a:cs typeface="Arial" panose="020B0604020202020204" pitchFamily="34" charset="0"/>
              </a:rPr>
              <a:t>páncreas</a:t>
            </a:r>
            <a:endParaRPr lang="es-MX" sz="3600" dirty="0">
              <a:latin typeface="+mj-lt"/>
              <a:cs typeface="Arial" panose="020B0604020202020204" pitchFamily="34" charset="0"/>
            </a:endParaRPr>
          </a:p>
          <a:p>
            <a:pPr marL="0" indent="0">
              <a:buNone/>
            </a:pPr>
            <a:r>
              <a:rPr lang="es-MX" sz="3600" b="1" dirty="0" err="1">
                <a:latin typeface="+mj-lt"/>
                <a:cs typeface="Arial" panose="020B0604020202020204" pitchFamily="34" charset="0"/>
              </a:rPr>
              <a:t>hígado</a:t>
            </a:r>
            <a:endParaRPr lang="es-MX" sz="3600" dirty="0">
              <a:latin typeface="+mj-lt"/>
              <a:cs typeface="Arial" panose="020B0604020202020204" pitchFamily="34" charset="0"/>
            </a:endParaRPr>
          </a:p>
          <a:p>
            <a:pPr marL="0" indent="0">
              <a:buNone/>
            </a:pPr>
            <a:r>
              <a:rPr lang="es-MX" sz="3600" b="1" dirty="0">
                <a:latin typeface="+mj-lt"/>
                <a:cs typeface="Arial" panose="020B0604020202020204" pitchFamily="34" charset="0"/>
              </a:rPr>
              <a:t>relaciones</a:t>
            </a:r>
            <a:endParaRPr lang="es-MX" sz="3600" dirty="0">
              <a:latin typeface="+mj-lt"/>
              <a:cs typeface="Arial" panose="020B0604020202020204" pitchFamily="34" charset="0"/>
            </a:endParaRPr>
          </a:p>
        </p:txBody>
      </p:sp>
      <p:pic>
        <p:nvPicPr>
          <p:cNvPr id="5" name="Picture 4" descr="Flight of four beers">
            <a:extLst>
              <a:ext uri="{FF2B5EF4-FFF2-40B4-BE49-F238E27FC236}">
                <a16:creationId xmlns:a16="http://schemas.microsoft.com/office/drawing/2014/main" id="{4036743C-5F95-78E9-2E75-E9FE6F5F3D17}"/>
              </a:ext>
            </a:extLst>
          </p:cNvPr>
          <p:cNvPicPr>
            <a:picLocks noChangeAspect="1"/>
          </p:cNvPicPr>
          <p:nvPr/>
        </p:nvPicPr>
        <p:blipFill>
          <a:blip r:embed="rId5">
            <a:extLst>
              <a:ext uri="{28A0092B-C50C-407E-A947-70E740481C1C}">
                <a14:useLocalDpi xmlns:a14="http://schemas.microsoft.com/office/drawing/2010/main" val="0"/>
              </a:ext>
            </a:extLst>
          </a:blip>
          <a:srcRect l="21868" r="11179"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Video 11 Español Slide 2">
            <a:hlinkClick r:id="" action="ppaction://media"/>
            <a:extLst>
              <a:ext uri="{FF2B5EF4-FFF2-40B4-BE49-F238E27FC236}">
                <a16:creationId xmlns:a16="http://schemas.microsoft.com/office/drawing/2014/main" id="{963C5F04-73A4-9F57-7BF1-BBC0C7B9F3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3575" y="460375"/>
            <a:ext cx="609600" cy="609600"/>
          </a:xfrm>
          <a:prstGeom prst="rect">
            <a:avLst/>
          </a:prstGeom>
        </p:spPr>
      </p:pic>
    </p:spTree>
    <p:extLst>
      <p:ext uri="{BB962C8B-B14F-4D97-AF65-F5344CB8AC3E}">
        <p14:creationId xmlns:p14="http://schemas.microsoft.com/office/powerpoint/2010/main" val="405651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54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97C415-EBE8-97E6-F09F-62BCED8E08D9}"/>
              </a:ext>
            </a:extLst>
          </p:cNvPr>
          <p:cNvSpPr>
            <a:spLocks noGrp="1"/>
          </p:cNvSpPr>
          <p:nvPr>
            <p:ph idx="1"/>
          </p:nvPr>
        </p:nvSpPr>
        <p:spPr>
          <a:xfrm>
            <a:off x="1221920" y="2029732"/>
            <a:ext cx="2569030" cy="3813175"/>
          </a:xfrm>
        </p:spPr>
        <p:txBody>
          <a:bodyPr>
            <a:normAutofit/>
          </a:bodyPr>
          <a:lstStyle/>
          <a:p>
            <a:pPr marL="0" indent="0" algn="ctr">
              <a:buNone/>
            </a:pPr>
            <a:r>
              <a:rPr lang="en-US" sz="4000" dirty="0"/>
              <a:t>Efectos del alcohol en el organismo</a:t>
            </a:r>
          </a:p>
        </p:txBody>
      </p:sp>
      <p:pic>
        <p:nvPicPr>
          <p:cNvPr id="4" name="Picture 3">
            <a:extLst>
              <a:ext uri="{FF2B5EF4-FFF2-40B4-BE49-F238E27FC236}">
                <a16:creationId xmlns:a16="http://schemas.microsoft.com/office/drawing/2014/main" id="{173254E6-81B0-5FFC-5C57-DF539C41B7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2050" y="-73490"/>
            <a:ext cx="7219950" cy="6963174"/>
          </a:xfrm>
          <a:prstGeom prst="rect">
            <a:avLst/>
          </a:prstGeom>
        </p:spPr>
      </p:pic>
      <p:pic>
        <p:nvPicPr>
          <p:cNvPr id="2" name="Video 11 Español Slide 3">
            <a:hlinkClick r:id="" action="ppaction://media"/>
            <a:extLst>
              <a:ext uri="{FF2B5EF4-FFF2-40B4-BE49-F238E27FC236}">
                <a16:creationId xmlns:a16="http://schemas.microsoft.com/office/drawing/2014/main" id="{E3A005C0-FD9E-513F-6E03-A3852ADB7D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975" y="231775"/>
            <a:ext cx="609600" cy="609600"/>
          </a:xfrm>
          <a:prstGeom prst="rect">
            <a:avLst/>
          </a:prstGeom>
        </p:spPr>
      </p:pic>
    </p:spTree>
    <p:extLst>
      <p:ext uri="{BB962C8B-B14F-4D97-AF65-F5344CB8AC3E}">
        <p14:creationId xmlns:p14="http://schemas.microsoft.com/office/powerpoint/2010/main" val="207043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311CE5-3D05-493E-B9D2-CF549DF73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p:cNvSpPr>
            <a:spLocks noGrp="1"/>
          </p:cNvSpPr>
          <p:nvPr>
            <p:ph type="title"/>
          </p:nvPr>
        </p:nvSpPr>
        <p:spPr>
          <a:xfrm>
            <a:off x="993370" y="4249107"/>
            <a:ext cx="10191405" cy="1109031"/>
          </a:xfrm>
        </p:spPr>
        <p:txBody>
          <a:bodyPr vert="horz" lIns="91440" tIns="45720" rIns="91440" bIns="45720" rtlCol="0" anchor="b">
            <a:normAutofit/>
          </a:bodyPr>
          <a:lstStyle/>
          <a:p>
            <a:pPr algn="ctr"/>
            <a:r>
              <a:rPr lang="en-US" sz="5200" kern="1200">
                <a:solidFill>
                  <a:schemeClr val="tx1"/>
                </a:solidFill>
                <a:latin typeface="+mj-lt"/>
                <a:ea typeface="+mj-ea"/>
                <a:cs typeface="+mj-cs"/>
              </a:rPr>
              <a:t>Páncreas</a:t>
            </a:r>
          </a:p>
        </p:txBody>
      </p:sp>
      <p:pic>
        <p:nvPicPr>
          <p:cNvPr id="5" name="Picture 4">
            <a:extLst>
              <a:ext uri="{FF2B5EF4-FFF2-40B4-BE49-F238E27FC236}">
                <a16:creationId xmlns:a16="http://schemas.microsoft.com/office/drawing/2014/main" id="{0BD1C6F8-F3BC-0AD5-D660-9F65C3AA94C0}"/>
              </a:ext>
            </a:extLst>
          </p:cNvPr>
          <p:cNvPicPr>
            <a:picLocks noChangeAspect="1"/>
          </p:cNvPicPr>
          <p:nvPr/>
        </p:nvPicPr>
        <p:blipFill>
          <a:blip r:embed="rId5"/>
          <a:srcRect l="4300" r="-1" b="-1"/>
          <a:stretch>
            <a:fillRect/>
          </a:stretch>
        </p:blipFill>
        <p:spPr>
          <a:xfrm>
            <a:off x="198741" y="171720"/>
            <a:ext cx="5803323" cy="3905677"/>
          </a:xfrm>
          <a:prstGeom prst="rect">
            <a:avLst/>
          </a:prstGeom>
        </p:spPr>
      </p:pic>
      <p:pic>
        <p:nvPicPr>
          <p:cNvPr id="6" name="Picture 5" descr="A picture containing person, wearing, hat, standing&#10;&#10;Description automatically generated">
            <a:extLst>
              <a:ext uri="{FF2B5EF4-FFF2-40B4-BE49-F238E27FC236}">
                <a16:creationId xmlns:a16="http://schemas.microsoft.com/office/drawing/2014/main" id="{05DD91EF-F991-4DD7-9A98-021067C16DA7}"/>
              </a:ext>
            </a:extLst>
          </p:cNvPr>
          <p:cNvPicPr>
            <a:picLocks noChangeAspect="1"/>
          </p:cNvPicPr>
          <p:nvPr/>
        </p:nvPicPr>
        <p:blipFill>
          <a:blip r:embed="rId6" cstate="print">
            <a:extLst>
              <a:ext uri="{28A0092B-C50C-407E-A947-70E740481C1C}">
                <a14:useLocalDpi xmlns:a14="http://schemas.microsoft.com/office/drawing/2010/main" val="0"/>
              </a:ext>
            </a:extLst>
          </a:blip>
          <a:srcRect r="1944" b="-1"/>
          <a:stretch>
            <a:fillRect/>
          </a:stretch>
        </p:blipFill>
        <p:spPr>
          <a:xfrm>
            <a:off x="6189934" y="156394"/>
            <a:ext cx="5803323" cy="3920994"/>
          </a:xfrm>
          <a:prstGeom prst="rect">
            <a:avLst/>
          </a:prstGeom>
        </p:spPr>
      </p:pic>
      <p:pic>
        <p:nvPicPr>
          <p:cNvPr id="3" name="Video 11 Español Slide 4">
            <a:hlinkClick r:id="" action="ppaction://media"/>
            <a:extLst>
              <a:ext uri="{FF2B5EF4-FFF2-40B4-BE49-F238E27FC236}">
                <a16:creationId xmlns:a16="http://schemas.microsoft.com/office/drawing/2014/main" id="{A833D921-E0DB-243F-0F81-BF43C59D08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775" y="155575"/>
            <a:ext cx="609600" cy="609600"/>
          </a:xfrm>
          <a:prstGeom prst="rect">
            <a:avLst/>
          </a:prstGeom>
        </p:spPr>
      </p:pic>
    </p:spTree>
    <p:extLst>
      <p:ext uri="{BB962C8B-B14F-4D97-AF65-F5344CB8AC3E}">
        <p14:creationId xmlns:p14="http://schemas.microsoft.com/office/powerpoint/2010/main" val="258010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64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204ACF-216A-E3E8-3FD9-22A9FA43D26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key and a keyhole">
            <a:extLst>
              <a:ext uri="{FF2B5EF4-FFF2-40B4-BE49-F238E27FC236}">
                <a16:creationId xmlns:a16="http://schemas.microsoft.com/office/drawing/2014/main" id="{D2125306-CDBF-CBAB-9746-E62C73D47311}"/>
              </a:ext>
            </a:extLst>
          </p:cNvPr>
          <p:cNvPicPr>
            <a:picLocks noChangeAspect="1"/>
          </p:cNvPicPr>
          <p:nvPr/>
        </p:nvPicPr>
        <p:blipFill>
          <a:blip r:embed="rId5">
            <a:extLst>
              <a:ext uri="{28A0092B-C50C-407E-A947-70E740481C1C}">
                <a14:useLocalDpi xmlns:a14="http://schemas.microsoft.com/office/drawing/2010/main" val="0"/>
              </a:ext>
            </a:extLst>
          </a:blip>
          <a:srcRect l="26939"/>
          <a:stretch>
            <a:fillRect/>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4B8C35E0-C512-E8F0-487B-86F46A28103D}"/>
              </a:ext>
            </a:extLst>
          </p:cNvPr>
          <p:cNvSpPr>
            <a:spLocks noGrp="1"/>
          </p:cNvSpPr>
          <p:nvPr>
            <p:ph type="title"/>
          </p:nvPr>
        </p:nvSpPr>
        <p:spPr>
          <a:xfrm>
            <a:off x="6343650" y="3962400"/>
            <a:ext cx="5505814" cy="1690409"/>
          </a:xfrm>
        </p:spPr>
        <p:txBody>
          <a:bodyPr vert="horz" lIns="91440" tIns="45720" rIns="91440" bIns="45720" rtlCol="0" anchor="b">
            <a:normAutofit/>
          </a:bodyPr>
          <a:lstStyle/>
          <a:p>
            <a:r>
              <a:rPr lang="en-US" b="1" kern="1200">
                <a:solidFill>
                  <a:schemeClr val="tx1"/>
                </a:solidFill>
                <a:latin typeface="+mj-lt"/>
                <a:ea typeface="+mj-ea"/>
                <a:cs typeface="+mj-cs"/>
              </a:rPr>
              <a:t>El páncreas y la insulina</a:t>
            </a:r>
          </a:p>
        </p:txBody>
      </p:sp>
      <p:pic>
        <p:nvPicPr>
          <p:cNvPr id="4" name="Picture 3">
            <a:extLst>
              <a:ext uri="{FF2B5EF4-FFF2-40B4-BE49-F238E27FC236}">
                <a16:creationId xmlns:a16="http://schemas.microsoft.com/office/drawing/2014/main" id="{871ADCEB-07D9-1AAA-88C1-0265ED0C5027}"/>
              </a:ext>
            </a:extLst>
          </p:cNvPr>
          <p:cNvPicPr>
            <a:picLocks noChangeAspect="1"/>
          </p:cNvPicPr>
          <p:nvPr/>
        </p:nvPicPr>
        <p:blipFill>
          <a:blip r:embed="rId6"/>
          <a:srcRect l="15304" r="9305" b="-1"/>
          <a:stretch>
            <a:fill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3" name="Video 11 Español Slide 5">
            <a:hlinkClick r:id="" action="ppaction://media"/>
            <a:extLst>
              <a:ext uri="{FF2B5EF4-FFF2-40B4-BE49-F238E27FC236}">
                <a16:creationId xmlns:a16="http://schemas.microsoft.com/office/drawing/2014/main" id="{02DF6592-F71F-7F44-38DD-90D51D6B44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2625" y="307975"/>
            <a:ext cx="609600" cy="609600"/>
          </a:xfrm>
          <a:prstGeom prst="rect">
            <a:avLst/>
          </a:prstGeom>
        </p:spPr>
      </p:pic>
    </p:spTree>
    <p:extLst>
      <p:ext uri="{BB962C8B-B14F-4D97-AF65-F5344CB8AC3E}">
        <p14:creationId xmlns:p14="http://schemas.microsoft.com/office/powerpoint/2010/main" val="237971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1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464614" y="1783959"/>
            <a:ext cx="4087306" cy="2889114"/>
          </a:xfrm>
        </p:spPr>
        <p:txBody>
          <a:bodyPr vert="horz" lIns="91440" tIns="45720" rIns="91440" bIns="45720" rtlCol="0" anchor="b">
            <a:normAutofit/>
          </a:bodyPr>
          <a:lstStyle/>
          <a:p>
            <a:r>
              <a:rPr lang="es-MX" sz="5400" dirty="0"/>
              <a:t>¿</a:t>
            </a:r>
            <a:r>
              <a:rPr lang="es-MX" sz="5400" dirty="0" err="1"/>
              <a:t>Cómo afecta al hígado</a:t>
            </a:r>
            <a:r>
              <a:rPr lang="es-MX" sz="5400" dirty="0"/>
              <a:t>?</a:t>
            </a:r>
          </a:p>
        </p:txBody>
      </p:sp>
      <p:pic>
        <p:nvPicPr>
          <p:cNvPr id="9" name="Picture 8">
            <a:extLst>
              <a:ext uri="{FF2B5EF4-FFF2-40B4-BE49-F238E27FC236}">
                <a16:creationId xmlns:a16="http://schemas.microsoft.com/office/drawing/2014/main" id="{17224EDD-8A9C-425D-B84A-A599D794003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2" name="Video 11 Español Slide 6">
            <a:hlinkClick r:id="" action="ppaction://media"/>
            <a:extLst>
              <a:ext uri="{FF2B5EF4-FFF2-40B4-BE49-F238E27FC236}">
                <a16:creationId xmlns:a16="http://schemas.microsoft.com/office/drawing/2014/main" id="{75F866D9-1DB4-F56E-C075-68687B609D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5475" y="136525"/>
            <a:ext cx="609600" cy="609600"/>
          </a:xfrm>
          <a:prstGeom prst="rect">
            <a:avLst/>
          </a:prstGeom>
        </p:spPr>
      </p:pic>
    </p:spTree>
    <p:extLst>
      <p:ext uri="{BB962C8B-B14F-4D97-AF65-F5344CB8AC3E}">
        <p14:creationId xmlns:p14="http://schemas.microsoft.com/office/powerpoint/2010/main" val="211994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5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F7FDBCF3-2A48-4F6B-9A44-CDDDF3070340}"/>
              </a:ext>
            </a:extLst>
          </p:cNvPr>
          <p:cNvSpPr txBox="1"/>
          <p:nvPr/>
        </p:nvSpPr>
        <p:spPr>
          <a:xfrm>
            <a:off x="6417733" y="490537"/>
            <a:ext cx="5291663" cy="16287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a:latin typeface="+mj-lt"/>
                <a:ea typeface="+mj-ea"/>
                <a:cs typeface="+mj-cs"/>
              </a:rPr>
              <a:t>¿Qué pasa si bebo demasiado?</a:t>
            </a:r>
          </a:p>
        </p:txBody>
      </p:sp>
      <p:pic>
        <p:nvPicPr>
          <p:cNvPr id="27" name="Picture 26" descr="Row of glasses of beer">
            <a:extLst>
              <a:ext uri="{FF2B5EF4-FFF2-40B4-BE49-F238E27FC236}">
                <a16:creationId xmlns:a16="http://schemas.microsoft.com/office/drawing/2014/main" id="{4DFF9673-E37D-D0F5-0CAA-F5D6CAC5DE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660"/>
          <a:stretch>
            <a:fillRect/>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9" name="TextBox 28">
            <a:extLst>
              <a:ext uri="{FF2B5EF4-FFF2-40B4-BE49-F238E27FC236}">
                <a16:creationId xmlns:a16="http://schemas.microsoft.com/office/drawing/2014/main" id="{B9515574-65C4-42F2-8AEA-E12472B173F6}"/>
              </a:ext>
            </a:extLst>
          </p:cNvPr>
          <p:cNvSpPr txBox="1"/>
          <p:nvPr/>
        </p:nvSpPr>
        <p:spPr>
          <a:xfrm>
            <a:off x="6417734" y="2614612"/>
            <a:ext cx="5291663" cy="3752849"/>
          </a:xfrm>
          <a:prstGeom prst="rect">
            <a:avLst/>
          </a:prstGeom>
        </p:spPr>
        <p:txBody>
          <a:bodyPr vert="horz" lIns="91440" tIns="45720" rIns="91440" bIns="45720" rtlCol="0">
            <a:normAutofit/>
          </a:bodyPr>
          <a:lstStyle/>
          <a:p>
            <a:pPr marL="285750" lvl="0" indent="-228600">
              <a:lnSpc>
                <a:spcPct val="90000"/>
              </a:lnSpc>
              <a:spcAft>
                <a:spcPts val="600"/>
              </a:spcAft>
              <a:buFont typeface="Arial" panose="020B0604020202020204" pitchFamily="34" charset="0"/>
              <a:buChar char="•"/>
            </a:pPr>
            <a:r>
              <a:rPr lang="en-US" sz="3200" b="1" dirty="0"/>
              <a:t>Confusión y somnolencia</a:t>
            </a:r>
          </a:p>
          <a:p>
            <a:pPr marL="285750" lvl="0" indent="-228600">
              <a:lnSpc>
                <a:spcPct val="90000"/>
              </a:lnSpc>
              <a:spcAft>
                <a:spcPts val="600"/>
              </a:spcAft>
              <a:buFont typeface="Arial" panose="020B0604020202020204" pitchFamily="34" charset="0"/>
              <a:buChar char="•"/>
            </a:pPr>
            <a:r>
              <a:rPr lang="en-US" sz="3200" b="1" dirty="0"/>
              <a:t>Visión borrosa</a:t>
            </a:r>
          </a:p>
          <a:p>
            <a:pPr marL="285750" lvl="0" indent="-228600">
              <a:lnSpc>
                <a:spcPct val="90000"/>
              </a:lnSpc>
              <a:spcAft>
                <a:spcPts val="600"/>
              </a:spcAft>
              <a:buFont typeface="Arial" panose="020B0604020202020204" pitchFamily="34" charset="0"/>
              <a:buChar char="•"/>
            </a:pPr>
            <a:r>
              <a:rPr lang="en-US" sz="3200" b="1" dirty="0"/>
              <a:t>Dolor de cabeza y mareos</a:t>
            </a:r>
          </a:p>
          <a:p>
            <a:pPr marL="285750" lvl="0" indent="-228600">
              <a:lnSpc>
                <a:spcPct val="90000"/>
              </a:lnSpc>
              <a:spcAft>
                <a:spcPts val="600"/>
              </a:spcAft>
              <a:buFont typeface="Arial" panose="020B0604020202020204" pitchFamily="34" charset="0"/>
              <a:buChar char="•"/>
            </a:pPr>
            <a:r>
              <a:rPr lang="en-US" sz="3200" b="1" dirty="0"/>
              <a:t>Dolor de cabeza</a:t>
            </a:r>
          </a:p>
          <a:p>
            <a:pPr marL="285750" lvl="0" indent="-228600">
              <a:lnSpc>
                <a:spcPct val="90000"/>
              </a:lnSpc>
              <a:spcAft>
                <a:spcPts val="600"/>
              </a:spcAft>
              <a:buFont typeface="Arial" panose="020B0604020202020204" pitchFamily="34" charset="0"/>
              <a:buChar char="•"/>
            </a:pPr>
            <a:r>
              <a:rPr lang="en-US" sz="3200" b="1" dirty="0"/>
              <a:t>Dificultad para concentrarse</a:t>
            </a:r>
          </a:p>
          <a:p>
            <a:pPr marL="285750" lvl="0" indent="-228600">
              <a:lnSpc>
                <a:spcPct val="90000"/>
              </a:lnSpc>
              <a:spcAft>
                <a:spcPts val="600"/>
              </a:spcAft>
              <a:buFont typeface="Arial" panose="020B0604020202020204" pitchFamily="34" charset="0"/>
              <a:buChar char="•"/>
            </a:pPr>
            <a:r>
              <a:rPr lang="en-US" sz="3200" b="1" dirty="0"/>
              <a:t>Pérdida del conocimiento </a:t>
            </a:r>
          </a:p>
        </p:txBody>
      </p:sp>
      <p:sp>
        <p:nvSpPr>
          <p:cNvPr id="30" name="TextBox 29">
            <a:extLst>
              <a:ext uri="{FF2B5EF4-FFF2-40B4-BE49-F238E27FC236}">
                <a16:creationId xmlns:a16="http://schemas.microsoft.com/office/drawing/2014/main" id="{6D22B30C-BE95-0C2C-F4AB-2BF0EEE85B71}"/>
              </a:ext>
            </a:extLst>
          </p:cNvPr>
          <p:cNvSpPr txBox="1"/>
          <p:nvPr/>
        </p:nvSpPr>
        <p:spPr>
          <a:xfrm>
            <a:off x="678473" y="618978"/>
            <a:ext cx="11139854" cy="930447"/>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endParaRPr lang="es-MX" sz="4200" kern="1200" dirty="0">
              <a:latin typeface="+mj-lt"/>
              <a:ea typeface="+mj-ea"/>
              <a:cs typeface="+mj-cs"/>
            </a:endParaRPr>
          </a:p>
        </p:txBody>
      </p:sp>
      <p:pic>
        <p:nvPicPr>
          <p:cNvPr id="2" name="Video 11 Español Slide 7">
            <a:hlinkClick r:id="" action="ppaction://media"/>
            <a:extLst>
              <a:ext uri="{FF2B5EF4-FFF2-40B4-BE49-F238E27FC236}">
                <a16:creationId xmlns:a16="http://schemas.microsoft.com/office/drawing/2014/main" id="{E7C0C472-338A-30B9-D067-B448CE245E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925" y="174625"/>
            <a:ext cx="609600" cy="609600"/>
          </a:xfrm>
          <a:prstGeom prst="rect">
            <a:avLst/>
          </a:prstGeom>
        </p:spPr>
      </p:pic>
    </p:spTree>
    <p:extLst>
      <p:ext uri="{BB962C8B-B14F-4D97-AF65-F5344CB8AC3E}">
        <p14:creationId xmlns:p14="http://schemas.microsoft.com/office/powerpoint/2010/main" val="413643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CE272F-FDC1-E7AF-FDAC-CDAD4495B910}"/>
              </a:ext>
            </a:extLst>
          </p:cNvPr>
          <p:cNvSpPr/>
          <p:nvPr/>
        </p:nvSpPr>
        <p:spPr>
          <a:xfrm>
            <a:off x="4431792" y="630936"/>
            <a:ext cx="7361682" cy="3883914"/>
          </a:xfrm>
          <a:prstGeom prst="rect">
            <a:avLst/>
          </a:prstGeom>
          <a:solidFill>
            <a:srgbClr val="FFE6BA"/>
          </a:solidFill>
          <a:ln>
            <a:solidFill>
              <a:srgbClr val="FFE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2B9B0-6447-CB7A-4519-C99CC42E303D}"/>
              </a:ext>
            </a:extLst>
          </p:cNvPr>
          <p:cNvSpPr>
            <a:spLocks noGrp="1"/>
          </p:cNvSpPr>
          <p:nvPr>
            <p:ph type="title"/>
          </p:nvPr>
        </p:nvSpPr>
        <p:spPr>
          <a:xfrm>
            <a:off x="361950" y="640823"/>
            <a:ext cx="3758946" cy="5583148"/>
          </a:xfrm>
        </p:spPr>
        <p:txBody>
          <a:bodyPr anchor="ctr">
            <a:normAutofit/>
          </a:bodyPr>
          <a:lstStyle/>
          <a:p>
            <a:r>
              <a:rPr lang="en-US" sz="5400" dirty="0"/>
              <a:t>¿</a:t>
            </a:r>
            <a:r>
              <a:rPr lang="en-US" sz="5400" dirty="0" err="1"/>
              <a:t>Cuánto</a:t>
            </a:r>
            <a:r>
              <a:rPr lang="en-US" sz="5400" dirty="0"/>
              <a:t> alcohol es </a:t>
            </a:r>
            <a:r>
              <a:rPr lang="en-US" sz="5400" dirty="0" err="1"/>
              <a:t>demasiado</a:t>
            </a:r>
            <a:r>
              <a:rPr lang="en-US" sz="5400" dirty="0"/>
              <a:t>? </a:t>
            </a:r>
          </a:p>
        </p:txBody>
      </p:sp>
      <p:sp>
        <p:nvSpPr>
          <p:cNvPr id="18"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sX0" fmla="*/ 0 w 18288"/>
              <a:gd name="csY0" fmla="*/ 0 h 5590381"/>
              <a:gd name="csX1" fmla="*/ 18288 w 18288"/>
              <a:gd name="csY1" fmla="*/ 0 h 5590381"/>
              <a:gd name="csX2" fmla="*/ 18288 w 18288"/>
              <a:gd name="csY2" fmla="*/ 754701 h 5590381"/>
              <a:gd name="csX3" fmla="*/ 18288 w 18288"/>
              <a:gd name="csY3" fmla="*/ 1565307 h 5590381"/>
              <a:gd name="csX4" fmla="*/ 18288 w 18288"/>
              <a:gd name="csY4" fmla="*/ 2152297 h 5590381"/>
              <a:gd name="csX5" fmla="*/ 18288 w 18288"/>
              <a:gd name="csY5" fmla="*/ 2906998 h 5590381"/>
              <a:gd name="csX6" fmla="*/ 18288 w 18288"/>
              <a:gd name="csY6" fmla="*/ 3549892 h 5590381"/>
              <a:gd name="csX7" fmla="*/ 18288 w 18288"/>
              <a:gd name="csY7" fmla="*/ 4080978 h 5590381"/>
              <a:gd name="csX8" fmla="*/ 18288 w 18288"/>
              <a:gd name="csY8" fmla="*/ 4835680 h 5590381"/>
              <a:gd name="csX9" fmla="*/ 18288 w 18288"/>
              <a:gd name="csY9" fmla="*/ 5590381 h 5590381"/>
              <a:gd name="csX10" fmla="*/ 0 w 18288"/>
              <a:gd name="csY10" fmla="*/ 5590381 h 5590381"/>
              <a:gd name="csX11" fmla="*/ 0 w 18288"/>
              <a:gd name="csY11" fmla="*/ 4835680 h 5590381"/>
              <a:gd name="csX12" fmla="*/ 0 w 18288"/>
              <a:gd name="csY12" fmla="*/ 4304593 h 5590381"/>
              <a:gd name="csX13" fmla="*/ 0 w 18288"/>
              <a:gd name="csY13" fmla="*/ 3773507 h 5590381"/>
              <a:gd name="csX14" fmla="*/ 0 w 18288"/>
              <a:gd name="csY14" fmla="*/ 3186517 h 5590381"/>
              <a:gd name="csX15" fmla="*/ 0 w 18288"/>
              <a:gd name="csY15" fmla="*/ 2487720 h 5590381"/>
              <a:gd name="csX16" fmla="*/ 0 w 18288"/>
              <a:gd name="csY16" fmla="*/ 1956633 h 5590381"/>
              <a:gd name="csX17" fmla="*/ 0 w 18288"/>
              <a:gd name="csY17" fmla="*/ 1425547 h 5590381"/>
              <a:gd name="csX18" fmla="*/ 0 w 18288"/>
              <a:gd name="csY18" fmla="*/ 614942 h 5590381"/>
              <a:gd name="csX19" fmla="*/ 0 w 18288"/>
              <a:gd name="csY19" fmla="*/ 0 h 5590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98A6DBD9-8858-ADD2-3DF0-ACFB4107E5A9}"/>
              </a:ext>
            </a:extLst>
          </p:cNvPr>
          <p:cNvSpPr>
            <a:spLocks noGrp="1"/>
          </p:cNvSpPr>
          <p:nvPr>
            <p:ph idx="1"/>
          </p:nvPr>
        </p:nvSpPr>
        <p:spPr>
          <a:xfrm>
            <a:off x="4654296" y="4792830"/>
            <a:ext cx="6894576" cy="1428487"/>
          </a:xfrm>
        </p:spPr>
        <p:txBody>
          <a:bodyPr anchor="t">
            <a:normAutofit/>
          </a:bodyPr>
          <a:lstStyle/>
          <a:p>
            <a:pPr>
              <a:buFont typeface="Arial" panose="020B0604020202020204" pitchFamily="34" charset="0"/>
              <a:buChar char="•"/>
            </a:pPr>
            <a:r>
              <a:rPr lang="en-US" sz="2200" b="1" i="0" dirty="0">
                <a:effectLst/>
                <a:latin typeface="Source Sans Pro Web"/>
              </a:rPr>
              <a:t>Para las mujeres</a:t>
            </a:r>
            <a:r>
              <a:rPr lang="en-US" sz="2200" b="0" i="0" dirty="0">
                <a:effectLst/>
                <a:latin typeface="Source Sans Pro Web"/>
              </a:rPr>
              <a:t>: 1 bebida o menos al día</a:t>
            </a:r>
          </a:p>
          <a:p>
            <a:pPr>
              <a:buFont typeface="Arial" panose="020B0604020202020204" pitchFamily="34" charset="0"/>
              <a:buChar char="•"/>
            </a:pPr>
            <a:r>
              <a:rPr lang="en-US" sz="2200" b="1" i="0" dirty="0">
                <a:effectLst/>
                <a:latin typeface="Source Sans Pro Web"/>
              </a:rPr>
              <a:t>Para los hombres</a:t>
            </a:r>
            <a:r>
              <a:rPr lang="en-US" sz="2200" b="0" i="0" dirty="0">
                <a:effectLst/>
                <a:latin typeface="Source Sans Pro Web"/>
              </a:rPr>
              <a:t>: 2 bebidas o menos al día</a:t>
            </a:r>
          </a:p>
          <a:p>
            <a:pPr marL="0" indent="0">
              <a:buNone/>
            </a:pPr>
            <a:endParaRPr lang="en-US" sz="2200" dirty="0"/>
          </a:p>
        </p:txBody>
      </p:sp>
      <p:sp>
        <p:nvSpPr>
          <p:cNvPr id="14" name="Rectangle 13">
            <a:extLst>
              <a:ext uri="{FF2B5EF4-FFF2-40B4-BE49-F238E27FC236}">
                <a16:creationId xmlns:a16="http://schemas.microsoft.com/office/drawing/2014/main" id="{536A1AF0-4C07-7018-D899-3023BDCC8E4A}"/>
              </a:ext>
            </a:extLst>
          </p:cNvPr>
          <p:cNvSpPr/>
          <p:nvPr/>
        </p:nvSpPr>
        <p:spPr>
          <a:xfrm>
            <a:off x="9728667" y="721345"/>
            <a:ext cx="2034922" cy="3512348"/>
          </a:xfrm>
          <a:prstGeom prst="rect">
            <a:avLst/>
          </a:prstGeom>
          <a:solidFill>
            <a:srgbClr val="FFE6BA"/>
          </a:solidFill>
          <a:ln>
            <a:solidFill>
              <a:srgbClr val="FFE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EB2AAF3-62DB-BADB-C7A8-8BDB552C2E1D}"/>
              </a:ext>
            </a:extLst>
          </p:cNvPr>
          <p:cNvSpPr/>
          <p:nvPr/>
        </p:nvSpPr>
        <p:spPr>
          <a:xfrm>
            <a:off x="9880854" y="1257788"/>
            <a:ext cx="1730548" cy="1533928"/>
          </a:xfrm>
          <a:prstGeom prst="rect">
            <a:avLst/>
          </a:prstGeom>
          <a:solidFill>
            <a:srgbClr val="FFE6BA"/>
          </a:solidFill>
          <a:ln>
            <a:solidFill>
              <a:srgbClr val="FFE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Ejemplos: ginebra, ron, vodka, whisky</a:t>
            </a:r>
            <a:endParaRPr lang="en-US" dirty="0">
              <a:solidFill>
                <a:schemeClr val="tx1"/>
              </a:solidFill>
            </a:endParaRPr>
          </a:p>
        </p:txBody>
      </p:sp>
      <p:pic>
        <p:nvPicPr>
          <p:cNvPr id="9" name="Picture 8">
            <a:extLst>
              <a:ext uri="{FF2B5EF4-FFF2-40B4-BE49-F238E27FC236}">
                <a16:creationId xmlns:a16="http://schemas.microsoft.com/office/drawing/2014/main" id="{1086F5DD-7E8B-1F8F-EBA6-652DBBD0BE6C}"/>
              </a:ext>
            </a:extLst>
          </p:cNvPr>
          <p:cNvPicPr>
            <a:picLocks noChangeAspect="1"/>
          </p:cNvPicPr>
          <p:nvPr/>
        </p:nvPicPr>
        <p:blipFill>
          <a:blip r:embed="rId5"/>
          <a:stretch>
            <a:fillRect/>
          </a:stretch>
        </p:blipFill>
        <p:spPr>
          <a:xfrm>
            <a:off x="4480942" y="722472"/>
            <a:ext cx="5337381" cy="2881412"/>
          </a:xfrm>
          <a:prstGeom prst="rect">
            <a:avLst/>
          </a:prstGeom>
        </p:spPr>
      </p:pic>
      <p:pic>
        <p:nvPicPr>
          <p:cNvPr id="12" name="Picture 11">
            <a:extLst>
              <a:ext uri="{FF2B5EF4-FFF2-40B4-BE49-F238E27FC236}">
                <a16:creationId xmlns:a16="http://schemas.microsoft.com/office/drawing/2014/main" id="{6AA3ECB6-EE0D-B98B-B653-63BF106ED668}"/>
              </a:ext>
            </a:extLst>
          </p:cNvPr>
          <p:cNvPicPr>
            <a:picLocks noChangeAspect="1"/>
          </p:cNvPicPr>
          <p:nvPr/>
        </p:nvPicPr>
        <p:blipFill>
          <a:blip r:embed="rId6"/>
          <a:stretch>
            <a:fillRect/>
          </a:stretch>
        </p:blipFill>
        <p:spPr>
          <a:xfrm>
            <a:off x="10068175" y="2528879"/>
            <a:ext cx="1377864" cy="1073878"/>
          </a:xfrm>
          <a:prstGeom prst="rect">
            <a:avLst/>
          </a:prstGeom>
        </p:spPr>
      </p:pic>
      <p:sp>
        <p:nvSpPr>
          <p:cNvPr id="3" name="Rectangle 2">
            <a:extLst>
              <a:ext uri="{FF2B5EF4-FFF2-40B4-BE49-F238E27FC236}">
                <a16:creationId xmlns:a16="http://schemas.microsoft.com/office/drawing/2014/main" id="{209DBBDE-6E18-9433-9A46-C9C083DF4E86}"/>
              </a:ext>
            </a:extLst>
          </p:cNvPr>
          <p:cNvSpPr/>
          <p:nvPr/>
        </p:nvSpPr>
        <p:spPr>
          <a:xfrm>
            <a:off x="4480942" y="3603884"/>
            <a:ext cx="7067930" cy="630936"/>
          </a:xfrm>
          <a:prstGeom prst="rect">
            <a:avLst/>
          </a:prstGeom>
          <a:solidFill>
            <a:srgbClr val="FFE6BA"/>
          </a:solidFill>
          <a:ln>
            <a:solidFill>
              <a:srgbClr val="FFE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rPr>
              <a:t>  12 onzas	   8 onzas	   5 onzas	 1.5 onzas</a:t>
            </a:r>
          </a:p>
          <a:p>
            <a:pPr algn="ctr"/>
            <a:r>
              <a:rPr lang="es-ES" sz="2400" b="1" dirty="0">
                <a:solidFill>
                  <a:schemeClr val="tx1"/>
                </a:solidFill>
              </a:rPr>
              <a:t>355ml		237ml		148ml		44ml</a:t>
            </a:r>
            <a:endParaRPr lang="en-US" sz="2400" b="1" dirty="0">
              <a:solidFill>
                <a:schemeClr val="tx1"/>
              </a:solidFill>
            </a:endParaRPr>
          </a:p>
        </p:txBody>
      </p:sp>
      <p:pic>
        <p:nvPicPr>
          <p:cNvPr id="4" name="Video 11 Español Slide 8">
            <a:hlinkClick r:id="" action="ppaction://media"/>
            <a:extLst>
              <a:ext uri="{FF2B5EF4-FFF2-40B4-BE49-F238E27FC236}">
                <a16:creationId xmlns:a16="http://schemas.microsoft.com/office/drawing/2014/main" id="{B0AE85FD-C473-BF85-2E56-8EC79E7F08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051" y="0"/>
            <a:ext cx="609601" cy="609600"/>
          </a:xfrm>
          <a:prstGeom prst="rect">
            <a:avLst/>
          </a:prstGeom>
        </p:spPr>
      </p:pic>
    </p:spTree>
    <p:extLst>
      <p:ext uri="{BB962C8B-B14F-4D97-AF65-F5344CB8AC3E}">
        <p14:creationId xmlns:p14="http://schemas.microsoft.com/office/powerpoint/2010/main" val="221923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erson with his hand on his face&#10;&#10;Description automatically generated with medium confidence">
            <a:extLst>
              <a:ext uri="{FF2B5EF4-FFF2-40B4-BE49-F238E27FC236}">
                <a16:creationId xmlns:a16="http://schemas.microsoft.com/office/drawing/2014/main" id="{523163F8-479A-45E8-AE1B-F3E01F82F062}"/>
              </a:ext>
            </a:extLst>
          </p:cNvPr>
          <p:cNvPicPr>
            <a:picLocks noChangeAspect="1"/>
          </p:cNvPicPr>
          <p:nvPr/>
        </p:nvPicPr>
        <p:blipFill>
          <a:blip r:embed="rId5" cstate="print">
            <a:extLst>
              <a:ext uri="{28A0092B-C50C-407E-A947-70E740481C1C}">
                <a14:useLocalDpi xmlns:a14="http://schemas.microsoft.com/office/drawing/2010/main" val="0"/>
              </a:ext>
            </a:extLst>
          </a:blip>
          <a:srcRect l="29178" r="10633" b="-3"/>
          <a:stretch>
            <a:fillRect/>
          </a:stretch>
        </p:blipFill>
        <p:spPr>
          <a:xfrm>
            <a:off x="20" y="10"/>
            <a:ext cx="3728839" cy="4197358"/>
          </a:xfrm>
          <a:prstGeom prst="rect">
            <a:avLst/>
          </a:prstGeom>
        </p:spPr>
      </p:pic>
      <p:pic>
        <p:nvPicPr>
          <p:cNvPr id="13" name="Picture 12" descr="A close-up of a jellyfish&#10;&#10;Description automatically generated with low confidence">
            <a:extLst>
              <a:ext uri="{FF2B5EF4-FFF2-40B4-BE49-F238E27FC236}">
                <a16:creationId xmlns:a16="http://schemas.microsoft.com/office/drawing/2014/main" id="{5DE5AA47-3465-4E9F-8E47-A6E25E0076DD}"/>
              </a:ext>
            </a:extLst>
          </p:cNvPr>
          <p:cNvPicPr>
            <a:picLocks noChangeAspect="1"/>
          </p:cNvPicPr>
          <p:nvPr/>
        </p:nvPicPr>
        <p:blipFill rotWithShape="1">
          <a:blip r:embed="rId6">
            <a:extLst>
              <a:ext uri="{28A0092B-C50C-407E-A947-70E740481C1C}">
                <a14:useLocalDpi xmlns:a14="http://schemas.microsoft.com/office/drawing/2010/main" val="0"/>
              </a:ext>
            </a:extLst>
          </a:blip>
          <a:srcRect l="1028" r="-4" b="-4"/>
          <a:stretch>
            <a:fillRect/>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9" name="Picture 8" descr="A picture containing person, red&#10;&#10;Description automatically generated">
            <a:extLst>
              <a:ext uri="{FF2B5EF4-FFF2-40B4-BE49-F238E27FC236}">
                <a16:creationId xmlns:a16="http://schemas.microsoft.com/office/drawing/2014/main" id="{13A9C0D7-062F-4542-99FF-7FBC3A7C8CE7}"/>
              </a:ext>
            </a:extLst>
          </p:cNvPr>
          <p:cNvPicPr>
            <a:picLocks noChangeAspect="1"/>
          </p:cNvPicPr>
          <p:nvPr/>
        </p:nvPicPr>
        <p:blipFill rotWithShape="1">
          <a:blip r:embed="rId7">
            <a:extLst>
              <a:ext uri="{28A0092B-C50C-407E-A947-70E740481C1C}">
                <a14:useLocalDpi xmlns:a14="http://schemas.microsoft.com/office/drawing/2010/main" val="0"/>
              </a:ext>
            </a:extLst>
          </a:blip>
          <a:srcRect r="-1" b="14568"/>
          <a:stretch>
            <a:fillRect/>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1" name="Picture 10" descr="A picture containing text, watch&#10;&#10;Description automatically generated">
            <a:extLst>
              <a:ext uri="{FF2B5EF4-FFF2-40B4-BE49-F238E27FC236}">
                <a16:creationId xmlns:a16="http://schemas.microsoft.com/office/drawing/2014/main" id="{ADC363E6-7108-4185-8D78-3B4D9E750715}"/>
              </a:ext>
            </a:extLst>
          </p:cNvPr>
          <p:cNvPicPr>
            <a:picLocks noChangeAspect="1"/>
          </p:cNvPicPr>
          <p:nvPr/>
        </p:nvPicPr>
        <p:blipFill rotWithShape="1">
          <a:blip r:embed="rId8">
            <a:extLst>
              <a:ext uri="{28A0092B-C50C-407E-A947-70E740481C1C}">
                <a14:useLocalDpi xmlns:a14="http://schemas.microsoft.com/office/drawing/2010/main" val="0"/>
              </a:ext>
            </a:extLst>
          </a:blip>
          <a:srcRect t="46590" b="15961"/>
          <a:stretch>
            <a:fillRect/>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p:cNvSpPr>
            <a:spLocks noGrp="1"/>
          </p:cNvSpPr>
          <p:nvPr>
            <p:ph type="title"/>
          </p:nvPr>
        </p:nvSpPr>
        <p:spPr>
          <a:xfrm>
            <a:off x="6343650" y="4181474"/>
            <a:ext cx="5505814" cy="1471335"/>
          </a:xfrm>
        </p:spPr>
        <p:txBody>
          <a:bodyPr vert="horz" lIns="91440" tIns="45720" rIns="91440" bIns="45720" rtlCol="0" anchor="b">
            <a:normAutofit fontScale="90000"/>
          </a:bodyPr>
          <a:lstStyle/>
          <a:p>
            <a:r>
              <a:rPr lang="en-US" kern="1200">
                <a:solidFill>
                  <a:schemeClr val="tx1"/>
                </a:solidFill>
                <a:latin typeface="+mj-lt"/>
                <a:ea typeface="+mj-ea"/>
                <a:cs typeface="+mj-cs"/>
              </a:rPr>
              <a:t>Otros problemas relacionados con el alcohol</a:t>
            </a:r>
          </a:p>
        </p:txBody>
      </p:sp>
      <p:pic>
        <p:nvPicPr>
          <p:cNvPr id="3" name="Video 11 Español Slide 9">
            <a:hlinkClick r:id="" action="ppaction://media"/>
            <a:extLst>
              <a:ext uri="{FF2B5EF4-FFF2-40B4-BE49-F238E27FC236}">
                <a16:creationId xmlns:a16="http://schemas.microsoft.com/office/drawing/2014/main" id="{CC4BF469-4120-247A-FCBC-0CB3A6ADFA6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325" y="98425"/>
            <a:ext cx="609600" cy="609600"/>
          </a:xfrm>
          <a:prstGeom prst="rect">
            <a:avLst/>
          </a:prstGeom>
        </p:spPr>
      </p:pic>
    </p:spTree>
    <p:extLst>
      <p:ext uri="{BB962C8B-B14F-4D97-AF65-F5344CB8AC3E}">
        <p14:creationId xmlns:p14="http://schemas.microsoft.com/office/powerpoint/2010/main" val="38171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76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154</TotalTime>
  <Words>2022</Words>
  <Application>Microsoft Office PowerPoint</Application>
  <PresentationFormat>Widescreen</PresentationFormat>
  <Paragraphs>198</Paragraphs>
  <Slides>15</Slides>
  <Notes>15</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Aptos Display</vt:lpstr>
      <vt:lpstr>Arial</vt:lpstr>
      <vt:lpstr>Source Sans Pro Web</vt:lpstr>
      <vt:lpstr>Tahoma</vt:lpstr>
      <vt:lpstr>Times New Roman</vt:lpstr>
      <vt:lpstr>Office Theme</vt:lpstr>
      <vt:lpstr>PowerPoint Presentation</vt:lpstr>
      <vt:lpstr>Efectos del alcohol</vt:lpstr>
      <vt:lpstr>PowerPoint Presentation</vt:lpstr>
      <vt:lpstr>Páncreas</vt:lpstr>
      <vt:lpstr>El páncreas y la insulina</vt:lpstr>
      <vt:lpstr>¿Cómo afecta al hígado?</vt:lpstr>
      <vt:lpstr>PowerPoint Presentation</vt:lpstr>
      <vt:lpstr>¿Cuánto alcohol es demasiado? </vt:lpstr>
      <vt:lpstr>Otros problemas relacionados con el alcohol</vt:lpstr>
      <vt:lpstr>Es importante fijarse objetivos</vt:lpstr>
      <vt:lpstr>PowerPoint Presentation</vt:lpstr>
      <vt:lpstr>PowerPoint Presentation</vt:lpstr>
      <vt:lpstr>La ayuda está a su disposición cuando usted esté listo</vt:lpstr>
      <vt:lpstr>¿Necesita ayuda para concertar una cita en una clinia o en AA?</vt:lpstr>
      <vt:lpstr>Referencias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Betty Nava</dc:creator>
  <cp:keywords>, docId:9FDD1DC9B51283F5A4E85508CB7F633F</cp:keywords>
  <cp:lastModifiedBy>Betty Nava</cp:lastModifiedBy>
  <cp:revision>8</cp:revision>
  <cp:lastPrinted>2026-03-09T22:16:28Z</cp:lastPrinted>
  <dcterms:created xsi:type="dcterms:W3CDTF">2026-03-09T22:00:08Z</dcterms:created>
  <dcterms:modified xsi:type="dcterms:W3CDTF">2026-03-27T20:36:08Z</dcterms:modified>
</cp:coreProperties>
</file>