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4"/>
  </p:sldMasterIdLst>
  <p:notesMasterIdLst>
    <p:notesMasterId r:id="rId24"/>
  </p:notesMasterIdLst>
  <p:handoutMasterIdLst>
    <p:handoutMasterId r:id="rId25"/>
  </p:handoutMasterIdLst>
  <p:sldIdLst>
    <p:sldId id="303" r:id="rId5"/>
    <p:sldId id="487" r:id="rId6"/>
    <p:sldId id="308" r:id="rId7"/>
    <p:sldId id="310" r:id="rId8"/>
    <p:sldId id="304" r:id="rId9"/>
    <p:sldId id="488" r:id="rId10"/>
    <p:sldId id="328" r:id="rId11"/>
    <p:sldId id="329" r:id="rId12"/>
    <p:sldId id="489" r:id="rId13"/>
    <p:sldId id="312" r:id="rId14"/>
    <p:sldId id="313" r:id="rId15"/>
    <p:sldId id="316" r:id="rId16"/>
    <p:sldId id="317" r:id="rId17"/>
    <p:sldId id="320" r:id="rId18"/>
    <p:sldId id="323" r:id="rId19"/>
    <p:sldId id="493" r:id="rId20"/>
    <p:sldId id="494" r:id="rId21"/>
    <p:sldId id="326" r:id="rId22"/>
    <p:sldId id="3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E4E553-7130-41B0-ACAF-E4C0D65C6727}" v="15" dt="2026-01-11T03:54:32.040"/>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520" autoAdjust="0"/>
    <p:restoredTop sz="80829" autoAdjust="0"/>
  </p:normalViewPr>
  <p:slideViewPr>
    <p:cSldViewPr snapToGrid="0">
      <p:cViewPr varScale="1">
        <p:scale>
          <a:sx n="62" d="100"/>
          <a:sy n="62" d="100"/>
        </p:scale>
        <p:origin x="168" y="78"/>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5320" y="15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CFFE383-0217-45AC-A989-AB37ECF7F0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2F984A8-6ED6-44FC-97C4-65A2E18D593A}">
      <dgm:prSet/>
      <dgm:spPr/>
      <dgm:t>
        <a:bodyPr/>
        <a:lstStyle/>
        <a:p>
          <a:r>
            <a:rPr lang="en-US" noProof="0" dirty="0"/>
            <a:t>Walmart</a:t>
          </a:r>
        </a:p>
      </dgm:t>
    </dgm:pt>
    <dgm:pt modelId="{3A4FC2A4-5B11-43FE-8307-265A18C522E4}" type="parTrans" cxnId="{59EE309A-5241-4ECE-A285-6892D2892239}">
      <dgm:prSet/>
      <dgm:spPr/>
      <dgm:t>
        <a:bodyPr/>
        <a:lstStyle/>
        <a:p>
          <a:endParaRPr lang="en-US"/>
        </a:p>
      </dgm:t>
    </dgm:pt>
    <dgm:pt modelId="{617B8CA6-E25E-4766-98C9-9A1BE51B1192}" type="sibTrans" cxnId="{59EE309A-5241-4ECE-A285-6892D2892239}">
      <dgm:prSet/>
      <dgm:spPr/>
      <dgm:t>
        <a:bodyPr/>
        <a:lstStyle/>
        <a:p>
          <a:endParaRPr lang="en-US"/>
        </a:p>
      </dgm:t>
    </dgm:pt>
    <dgm:pt modelId="{FB7AE6DF-C2D4-49EC-B35A-267913035546}">
      <dgm:prSet/>
      <dgm:spPr/>
      <dgm:t>
        <a:bodyPr/>
        <a:lstStyle/>
        <a:p>
          <a:r>
            <a:rPr lang="en-US" noProof="0" dirty="0"/>
            <a:t>           CVS</a:t>
          </a:r>
        </a:p>
      </dgm:t>
    </dgm:pt>
    <dgm:pt modelId="{3E39D34F-274F-415D-8135-3296E2EEA3AC}" type="parTrans" cxnId="{6A6D500E-9CBA-48EA-867D-F4EFA1A56D0B}">
      <dgm:prSet/>
      <dgm:spPr/>
      <dgm:t>
        <a:bodyPr/>
        <a:lstStyle/>
        <a:p>
          <a:endParaRPr lang="en-US"/>
        </a:p>
      </dgm:t>
    </dgm:pt>
    <dgm:pt modelId="{EC6CF878-C19E-4B9D-BAB2-4B3682037FE2}" type="sibTrans" cxnId="{6A6D500E-9CBA-48EA-867D-F4EFA1A56D0B}">
      <dgm:prSet/>
      <dgm:spPr/>
      <dgm:t>
        <a:bodyPr/>
        <a:lstStyle/>
        <a:p>
          <a:endParaRPr lang="en-US"/>
        </a:p>
      </dgm:t>
    </dgm:pt>
    <dgm:pt modelId="{7F58FE6A-6DC9-4EEF-BF6E-40EA19F38D5B}">
      <dgm:prSet/>
      <dgm:spPr/>
      <dgm:t>
        <a:bodyPr/>
        <a:lstStyle/>
        <a:p>
          <a:r>
            <a:rPr lang="en-US" noProof="0" dirty="0"/>
            <a:t>           Kroger</a:t>
          </a:r>
        </a:p>
      </dgm:t>
    </dgm:pt>
    <dgm:pt modelId="{80ACA054-0922-482C-AD58-CAC05B5C246B}" type="parTrans" cxnId="{36E18464-F740-4587-9759-DDFE50802F9C}">
      <dgm:prSet/>
      <dgm:spPr/>
      <dgm:t>
        <a:bodyPr/>
        <a:lstStyle/>
        <a:p>
          <a:endParaRPr lang="en-US"/>
        </a:p>
      </dgm:t>
    </dgm:pt>
    <dgm:pt modelId="{C80DEDA3-0607-4995-B7A4-281D3B9F9530}" type="sibTrans" cxnId="{36E18464-F740-4587-9759-DDFE50802F9C}">
      <dgm:prSet/>
      <dgm:spPr/>
      <dgm:t>
        <a:bodyPr/>
        <a:lstStyle/>
        <a:p>
          <a:endParaRPr lang="en-US"/>
        </a:p>
      </dgm:t>
    </dgm:pt>
    <dgm:pt modelId="{C69CF773-3C9F-48C5-89D6-1DA86ECFD34C}">
      <dgm:prSet/>
      <dgm:spPr/>
      <dgm:t>
        <a:bodyPr/>
        <a:lstStyle/>
        <a:p>
          <a:r>
            <a:rPr lang="en-US" noProof="0" dirty="0"/>
            <a:t>         </a:t>
          </a:r>
          <a:r>
            <a:rPr lang="en-US" noProof="0" dirty="0" err="1">
              <a:solidFill>
                <a:schemeClr val="bg2">
                  <a:lumMod val="50000"/>
                </a:schemeClr>
              </a:solidFill>
            </a:rPr>
            <a:t>GOODRX.com</a:t>
          </a:r>
          <a:endParaRPr lang="en-US" noProof="0" dirty="0">
            <a:solidFill>
              <a:schemeClr val="bg2">
                <a:lumMod val="50000"/>
              </a:schemeClr>
            </a:solidFill>
          </a:endParaRPr>
        </a:p>
      </dgm:t>
    </dgm:pt>
    <dgm:pt modelId="{06E1D890-1830-4C09-9CD6-493D34505CC8}" type="parTrans" cxnId="{D7EFB88F-EA15-465A-BDDD-8314561AF40C}">
      <dgm:prSet/>
      <dgm:spPr/>
      <dgm:t>
        <a:bodyPr/>
        <a:lstStyle/>
        <a:p>
          <a:endParaRPr lang="en-US"/>
        </a:p>
      </dgm:t>
    </dgm:pt>
    <dgm:pt modelId="{FC809FB5-4FBB-4456-A58C-09E15BCA623A}" type="sibTrans" cxnId="{D7EFB88F-EA15-465A-BDDD-8314561AF40C}">
      <dgm:prSet/>
      <dgm:spPr/>
      <dgm:t>
        <a:bodyPr/>
        <a:lstStyle/>
        <a:p>
          <a:endParaRPr lang="en-US"/>
        </a:p>
      </dgm:t>
    </dgm:pt>
    <dgm:pt modelId="{28855CB9-489D-429B-8F9B-1FC8487976F6}" type="pres">
      <dgm:prSet presAssocID="{DCFFE383-0217-45AC-A989-AB37ECF7F04E}" presName="root" presStyleCnt="0">
        <dgm:presLayoutVars>
          <dgm:dir/>
          <dgm:resizeHandles val="exact"/>
        </dgm:presLayoutVars>
      </dgm:prSet>
      <dgm:spPr/>
    </dgm:pt>
    <dgm:pt modelId="{AD5B27E5-2E26-48E3-A038-1CB7CC9CB164}" type="pres">
      <dgm:prSet presAssocID="{52F984A8-6ED6-44FC-97C4-65A2E18D593A}" presName="compNode" presStyleCnt="0"/>
      <dgm:spPr/>
    </dgm:pt>
    <dgm:pt modelId="{924E1326-AC5C-40C6-84ED-B50F82B4E41F}" type="pres">
      <dgm:prSet presAssocID="{52F984A8-6ED6-44FC-97C4-65A2E18D593A}" presName="bgRect" presStyleLbl="bgShp" presStyleIdx="0" presStyleCnt="4"/>
      <dgm:spPr>
        <a:solidFill>
          <a:srgbClr val="3365A3"/>
        </a:solidFill>
      </dgm:spPr>
    </dgm:pt>
    <dgm:pt modelId="{A16B92E8-440A-441D-95EA-FA2119370376}" type="pres">
      <dgm:prSet presAssocID="{52F984A8-6ED6-44FC-97C4-65A2E18D593A}" presName="iconRect" presStyleLbl="node1" presStyleIdx="0" presStyleCnt="4" custScaleX="218920" custScaleY="215180" custLinFactNeighborX="-37076" custLinFactNeighborY="-3158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E37D37D1-53F9-49D2-9B0B-FF3525D55B2A}" type="pres">
      <dgm:prSet presAssocID="{52F984A8-6ED6-44FC-97C4-65A2E18D593A}" presName="spaceRect" presStyleCnt="0"/>
      <dgm:spPr/>
    </dgm:pt>
    <dgm:pt modelId="{9B93EF38-7A74-4FB2-ABC1-A6C7398FFCF9}" type="pres">
      <dgm:prSet presAssocID="{52F984A8-6ED6-44FC-97C4-65A2E18D593A}" presName="parTx" presStyleLbl="revTx" presStyleIdx="0" presStyleCnt="4">
        <dgm:presLayoutVars>
          <dgm:chMax val="0"/>
          <dgm:chPref val="0"/>
        </dgm:presLayoutVars>
      </dgm:prSet>
      <dgm:spPr/>
    </dgm:pt>
    <dgm:pt modelId="{8B72FF5F-D8C5-4C80-8C27-3E1F261E468F}" type="pres">
      <dgm:prSet presAssocID="{617B8CA6-E25E-4766-98C9-9A1BE51B1192}" presName="sibTrans" presStyleCnt="0"/>
      <dgm:spPr/>
    </dgm:pt>
    <dgm:pt modelId="{AF4DA70D-3394-417C-BD8A-50A73D693BCC}" type="pres">
      <dgm:prSet presAssocID="{FB7AE6DF-C2D4-49EC-B35A-267913035546}" presName="compNode" presStyleCnt="0"/>
      <dgm:spPr/>
    </dgm:pt>
    <dgm:pt modelId="{DE97B527-2A1D-4BD5-BEAE-B548B53D2004}" type="pres">
      <dgm:prSet presAssocID="{FB7AE6DF-C2D4-49EC-B35A-267913035546}" presName="bgRect" presStyleLbl="bgShp" presStyleIdx="1" presStyleCnt="4" custLinFactNeighborX="31338"/>
      <dgm:spPr>
        <a:solidFill>
          <a:srgbClr val="CC0000"/>
        </a:solidFill>
      </dgm:spPr>
    </dgm:pt>
    <dgm:pt modelId="{C4857CBC-E4DD-42D5-9FC3-8014F6368771}" type="pres">
      <dgm:prSet presAssocID="{FB7AE6DF-C2D4-49EC-B35A-267913035546}" presName="iconRect" presStyleLbl="node1" presStyleIdx="1" presStyleCnt="4" custScaleX="198110" custScaleY="18199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776126C6-03A1-43A5-997C-D38C74183F5D}" type="pres">
      <dgm:prSet presAssocID="{FB7AE6DF-C2D4-49EC-B35A-267913035546}" presName="spaceRect" presStyleCnt="0"/>
      <dgm:spPr/>
    </dgm:pt>
    <dgm:pt modelId="{207C26F2-6EE4-4C8E-A344-224EB31599A6}" type="pres">
      <dgm:prSet presAssocID="{FB7AE6DF-C2D4-49EC-B35A-267913035546}" presName="parTx" presStyleLbl="revTx" presStyleIdx="1" presStyleCnt="4">
        <dgm:presLayoutVars>
          <dgm:chMax val="0"/>
          <dgm:chPref val="0"/>
        </dgm:presLayoutVars>
      </dgm:prSet>
      <dgm:spPr/>
    </dgm:pt>
    <dgm:pt modelId="{31E29F78-C078-430B-9700-73C475D26D18}" type="pres">
      <dgm:prSet presAssocID="{EC6CF878-C19E-4B9D-BAB2-4B3682037FE2}" presName="sibTrans" presStyleCnt="0"/>
      <dgm:spPr/>
    </dgm:pt>
    <dgm:pt modelId="{B6F3BA7D-1447-45C5-A310-0ECF3F4CC4B1}" type="pres">
      <dgm:prSet presAssocID="{7F58FE6A-6DC9-4EEF-BF6E-40EA19F38D5B}" presName="compNode" presStyleCnt="0"/>
      <dgm:spPr/>
    </dgm:pt>
    <dgm:pt modelId="{2C1E0BF1-B317-4E4D-B591-30C9E6E30649}" type="pres">
      <dgm:prSet presAssocID="{7F58FE6A-6DC9-4EEF-BF6E-40EA19F38D5B}" presName="bgRect" presStyleLbl="bgShp" presStyleIdx="2" presStyleCnt="4" custScaleX="95355" custLinFactNeighborX="8341"/>
      <dgm:spPr>
        <a:solidFill>
          <a:srgbClr val="074898"/>
        </a:solidFill>
      </dgm:spPr>
    </dgm:pt>
    <dgm:pt modelId="{D24DDBF4-DACD-4CC7-B73C-525F4F11B6F9}" type="pres">
      <dgm:prSet presAssocID="{7F58FE6A-6DC9-4EEF-BF6E-40EA19F38D5B}" presName="iconRect" presStyleLbl="node1" presStyleIdx="2" presStyleCnt="4" custScaleX="190807" custScaleY="190807" custLinFactNeighborX="-16092" custLinFactNeighborY="145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E6BDEB9-9839-4A69-8603-D533303DD875}" type="pres">
      <dgm:prSet presAssocID="{7F58FE6A-6DC9-4EEF-BF6E-40EA19F38D5B}" presName="spaceRect" presStyleCnt="0"/>
      <dgm:spPr/>
    </dgm:pt>
    <dgm:pt modelId="{388C1A51-F2EF-4F47-ADAC-7E69F550A63A}" type="pres">
      <dgm:prSet presAssocID="{7F58FE6A-6DC9-4EEF-BF6E-40EA19F38D5B}" presName="parTx" presStyleLbl="revTx" presStyleIdx="2" presStyleCnt="4">
        <dgm:presLayoutVars>
          <dgm:chMax val="0"/>
          <dgm:chPref val="0"/>
        </dgm:presLayoutVars>
      </dgm:prSet>
      <dgm:spPr/>
    </dgm:pt>
    <dgm:pt modelId="{1824CEBD-BCDB-4B93-88CC-787831E15EEC}" type="pres">
      <dgm:prSet presAssocID="{C80DEDA3-0607-4995-B7A4-281D3B9F9530}" presName="sibTrans" presStyleCnt="0"/>
      <dgm:spPr/>
    </dgm:pt>
    <dgm:pt modelId="{F25146CA-CFFD-4399-834F-E6DF19E5DF65}" type="pres">
      <dgm:prSet presAssocID="{C69CF773-3C9F-48C5-89D6-1DA86ECFD34C}" presName="compNode" presStyleCnt="0"/>
      <dgm:spPr/>
    </dgm:pt>
    <dgm:pt modelId="{3DB4214D-9BD6-432D-A2D0-22D2D2E5034E}" type="pres">
      <dgm:prSet presAssocID="{C69CF773-3C9F-48C5-89D6-1DA86ECFD34C}" presName="bgRect" presStyleLbl="bgShp" presStyleIdx="3" presStyleCnt="4"/>
      <dgm:spPr>
        <a:solidFill>
          <a:srgbClr val="FFE474"/>
        </a:solidFill>
      </dgm:spPr>
    </dgm:pt>
    <dgm:pt modelId="{568D9711-2F1D-4B3B-A81D-83877015ABC9}" type="pres">
      <dgm:prSet presAssocID="{C69CF773-3C9F-48C5-89D6-1DA86ECFD34C}" presName="iconRect" presStyleLbl="node1" presStyleIdx="3" presStyleCnt="4" custScaleX="187084" custScaleY="187084" custLinFactNeighborX="-24721" custLinFactNeighborY="2268"/>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1E588F0F-2BBE-40BC-B618-93112290508E}" type="pres">
      <dgm:prSet presAssocID="{C69CF773-3C9F-48C5-89D6-1DA86ECFD34C}" presName="spaceRect" presStyleCnt="0"/>
      <dgm:spPr/>
    </dgm:pt>
    <dgm:pt modelId="{E690D299-9E81-4406-A1A7-68B5957BBF35}" type="pres">
      <dgm:prSet presAssocID="{C69CF773-3C9F-48C5-89D6-1DA86ECFD34C}" presName="parTx" presStyleLbl="revTx" presStyleIdx="3" presStyleCnt="4">
        <dgm:presLayoutVars>
          <dgm:chMax val="0"/>
          <dgm:chPref val="0"/>
        </dgm:presLayoutVars>
      </dgm:prSet>
      <dgm:spPr/>
    </dgm:pt>
  </dgm:ptLst>
  <dgm:cxnLst>
    <dgm:cxn modelId="{6A6D500E-9CBA-48EA-867D-F4EFA1A56D0B}" srcId="{DCFFE383-0217-45AC-A989-AB37ECF7F04E}" destId="{FB7AE6DF-C2D4-49EC-B35A-267913035546}" srcOrd="1" destOrd="0" parTransId="{3E39D34F-274F-415D-8135-3296E2EEA3AC}" sibTransId="{EC6CF878-C19E-4B9D-BAB2-4B3682037FE2}"/>
    <dgm:cxn modelId="{8E837F18-5FC5-47A3-BBF6-00A402086BAE}" type="presOf" srcId="{FB7AE6DF-C2D4-49EC-B35A-267913035546}" destId="{207C26F2-6EE4-4C8E-A344-224EB31599A6}" srcOrd="0" destOrd="0" presId="urn:microsoft.com/office/officeart/2018/2/layout/IconVerticalSolidList"/>
    <dgm:cxn modelId="{FCFA1735-A6BF-402E-90D5-20D8A7F05EC0}" type="presOf" srcId="{7F58FE6A-6DC9-4EEF-BF6E-40EA19F38D5B}" destId="{388C1A51-F2EF-4F47-ADAC-7E69F550A63A}" srcOrd="0" destOrd="0" presId="urn:microsoft.com/office/officeart/2018/2/layout/IconVerticalSolidList"/>
    <dgm:cxn modelId="{36E18464-F740-4587-9759-DDFE50802F9C}" srcId="{DCFFE383-0217-45AC-A989-AB37ECF7F04E}" destId="{7F58FE6A-6DC9-4EEF-BF6E-40EA19F38D5B}" srcOrd="2" destOrd="0" parTransId="{80ACA054-0922-482C-AD58-CAC05B5C246B}" sibTransId="{C80DEDA3-0607-4995-B7A4-281D3B9F9530}"/>
    <dgm:cxn modelId="{07AB1085-490E-4442-9396-C6BDEF41520B}" type="presOf" srcId="{C69CF773-3C9F-48C5-89D6-1DA86ECFD34C}" destId="{E690D299-9E81-4406-A1A7-68B5957BBF35}" srcOrd="0" destOrd="0" presId="urn:microsoft.com/office/officeart/2018/2/layout/IconVerticalSolidList"/>
    <dgm:cxn modelId="{D7EFB88F-EA15-465A-BDDD-8314561AF40C}" srcId="{DCFFE383-0217-45AC-A989-AB37ECF7F04E}" destId="{C69CF773-3C9F-48C5-89D6-1DA86ECFD34C}" srcOrd="3" destOrd="0" parTransId="{06E1D890-1830-4C09-9CD6-493D34505CC8}" sibTransId="{FC809FB5-4FBB-4456-A58C-09E15BCA623A}"/>
    <dgm:cxn modelId="{CD0F8C90-7F6D-44B3-95CF-E7A91C6AFB04}" type="presOf" srcId="{DCFFE383-0217-45AC-A989-AB37ECF7F04E}" destId="{28855CB9-489D-429B-8F9B-1FC8487976F6}" srcOrd="0" destOrd="0" presId="urn:microsoft.com/office/officeart/2018/2/layout/IconVerticalSolidList"/>
    <dgm:cxn modelId="{59EE309A-5241-4ECE-A285-6892D2892239}" srcId="{DCFFE383-0217-45AC-A989-AB37ECF7F04E}" destId="{52F984A8-6ED6-44FC-97C4-65A2E18D593A}" srcOrd="0" destOrd="0" parTransId="{3A4FC2A4-5B11-43FE-8307-265A18C522E4}" sibTransId="{617B8CA6-E25E-4766-98C9-9A1BE51B1192}"/>
    <dgm:cxn modelId="{F626F0BC-DA9F-4DB3-BA7F-5AD1DF453226}" type="presOf" srcId="{52F984A8-6ED6-44FC-97C4-65A2E18D593A}" destId="{9B93EF38-7A74-4FB2-ABC1-A6C7398FFCF9}" srcOrd="0" destOrd="0" presId="urn:microsoft.com/office/officeart/2018/2/layout/IconVerticalSolidList"/>
    <dgm:cxn modelId="{24C44DB2-F557-4859-82B3-689C00D73806}" type="presParOf" srcId="{28855CB9-489D-429B-8F9B-1FC8487976F6}" destId="{AD5B27E5-2E26-48E3-A038-1CB7CC9CB164}" srcOrd="0" destOrd="0" presId="urn:microsoft.com/office/officeart/2018/2/layout/IconVerticalSolidList"/>
    <dgm:cxn modelId="{274A4F3E-A58F-4DBF-98BE-5AA03D1BD8B0}" type="presParOf" srcId="{AD5B27E5-2E26-48E3-A038-1CB7CC9CB164}" destId="{924E1326-AC5C-40C6-84ED-B50F82B4E41F}" srcOrd="0" destOrd="0" presId="urn:microsoft.com/office/officeart/2018/2/layout/IconVerticalSolidList"/>
    <dgm:cxn modelId="{F8BCE20F-25D4-47D2-875E-4D272E23D9A9}" type="presParOf" srcId="{AD5B27E5-2E26-48E3-A038-1CB7CC9CB164}" destId="{A16B92E8-440A-441D-95EA-FA2119370376}" srcOrd="1" destOrd="0" presId="urn:microsoft.com/office/officeart/2018/2/layout/IconVerticalSolidList"/>
    <dgm:cxn modelId="{6F10B9EB-4E68-4943-868E-7F5EA413B548}" type="presParOf" srcId="{AD5B27E5-2E26-48E3-A038-1CB7CC9CB164}" destId="{E37D37D1-53F9-49D2-9B0B-FF3525D55B2A}" srcOrd="2" destOrd="0" presId="urn:microsoft.com/office/officeart/2018/2/layout/IconVerticalSolidList"/>
    <dgm:cxn modelId="{0E1BADA1-0160-419B-B703-9015F0029B85}" type="presParOf" srcId="{AD5B27E5-2E26-48E3-A038-1CB7CC9CB164}" destId="{9B93EF38-7A74-4FB2-ABC1-A6C7398FFCF9}" srcOrd="3" destOrd="0" presId="urn:microsoft.com/office/officeart/2018/2/layout/IconVerticalSolidList"/>
    <dgm:cxn modelId="{C3DBD464-E3AD-45B0-9441-8311DC0DAC61}" type="presParOf" srcId="{28855CB9-489D-429B-8F9B-1FC8487976F6}" destId="{8B72FF5F-D8C5-4C80-8C27-3E1F261E468F}" srcOrd="1" destOrd="0" presId="urn:microsoft.com/office/officeart/2018/2/layout/IconVerticalSolidList"/>
    <dgm:cxn modelId="{7AD9311C-DA96-4BAA-A26B-311F57816C70}" type="presParOf" srcId="{28855CB9-489D-429B-8F9B-1FC8487976F6}" destId="{AF4DA70D-3394-417C-BD8A-50A73D693BCC}" srcOrd="2" destOrd="0" presId="urn:microsoft.com/office/officeart/2018/2/layout/IconVerticalSolidList"/>
    <dgm:cxn modelId="{92441E25-927D-452F-8514-FF6436DCEEF1}" type="presParOf" srcId="{AF4DA70D-3394-417C-BD8A-50A73D693BCC}" destId="{DE97B527-2A1D-4BD5-BEAE-B548B53D2004}" srcOrd="0" destOrd="0" presId="urn:microsoft.com/office/officeart/2018/2/layout/IconVerticalSolidList"/>
    <dgm:cxn modelId="{0B2924BA-66E5-45F0-9A9D-0D3E15CBBE40}" type="presParOf" srcId="{AF4DA70D-3394-417C-BD8A-50A73D693BCC}" destId="{C4857CBC-E4DD-42D5-9FC3-8014F6368771}" srcOrd="1" destOrd="0" presId="urn:microsoft.com/office/officeart/2018/2/layout/IconVerticalSolidList"/>
    <dgm:cxn modelId="{2B9F5127-B440-435C-BD30-F8690DAC8D5A}" type="presParOf" srcId="{AF4DA70D-3394-417C-BD8A-50A73D693BCC}" destId="{776126C6-03A1-43A5-997C-D38C74183F5D}" srcOrd="2" destOrd="0" presId="urn:microsoft.com/office/officeart/2018/2/layout/IconVerticalSolidList"/>
    <dgm:cxn modelId="{FEE745B7-B0C7-4F5B-8E6F-480BAE789DD1}" type="presParOf" srcId="{AF4DA70D-3394-417C-BD8A-50A73D693BCC}" destId="{207C26F2-6EE4-4C8E-A344-224EB31599A6}" srcOrd="3" destOrd="0" presId="urn:microsoft.com/office/officeart/2018/2/layout/IconVerticalSolidList"/>
    <dgm:cxn modelId="{83881BE4-301C-4A06-A2A4-1A239F693F85}" type="presParOf" srcId="{28855CB9-489D-429B-8F9B-1FC8487976F6}" destId="{31E29F78-C078-430B-9700-73C475D26D18}" srcOrd="3" destOrd="0" presId="urn:microsoft.com/office/officeart/2018/2/layout/IconVerticalSolidList"/>
    <dgm:cxn modelId="{27104137-13AB-4B5C-A8E7-21C5403FA708}" type="presParOf" srcId="{28855CB9-489D-429B-8F9B-1FC8487976F6}" destId="{B6F3BA7D-1447-45C5-A310-0ECF3F4CC4B1}" srcOrd="4" destOrd="0" presId="urn:microsoft.com/office/officeart/2018/2/layout/IconVerticalSolidList"/>
    <dgm:cxn modelId="{E61532DF-DF23-43EB-8627-103FB3D2FD1E}" type="presParOf" srcId="{B6F3BA7D-1447-45C5-A310-0ECF3F4CC4B1}" destId="{2C1E0BF1-B317-4E4D-B591-30C9E6E30649}" srcOrd="0" destOrd="0" presId="urn:microsoft.com/office/officeart/2018/2/layout/IconVerticalSolidList"/>
    <dgm:cxn modelId="{C4C24B05-859E-476C-A65F-C7700E2DAEAB}" type="presParOf" srcId="{B6F3BA7D-1447-45C5-A310-0ECF3F4CC4B1}" destId="{D24DDBF4-DACD-4CC7-B73C-525F4F11B6F9}" srcOrd="1" destOrd="0" presId="urn:microsoft.com/office/officeart/2018/2/layout/IconVerticalSolidList"/>
    <dgm:cxn modelId="{1739EAFC-FFAE-473E-98C9-494685BC1E40}" type="presParOf" srcId="{B6F3BA7D-1447-45C5-A310-0ECF3F4CC4B1}" destId="{4E6BDEB9-9839-4A69-8603-D533303DD875}" srcOrd="2" destOrd="0" presId="urn:microsoft.com/office/officeart/2018/2/layout/IconVerticalSolidList"/>
    <dgm:cxn modelId="{142507F0-583A-44AB-A764-16E8692113E1}" type="presParOf" srcId="{B6F3BA7D-1447-45C5-A310-0ECF3F4CC4B1}" destId="{388C1A51-F2EF-4F47-ADAC-7E69F550A63A}" srcOrd="3" destOrd="0" presId="urn:microsoft.com/office/officeart/2018/2/layout/IconVerticalSolidList"/>
    <dgm:cxn modelId="{571425D7-1F89-41FE-BFF6-1393FFD1E18C}" type="presParOf" srcId="{28855CB9-489D-429B-8F9B-1FC8487976F6}" destId="{1824CEBD-BCDB-4B93-88CC-787831E15EEC}" srcOrd="5" destOrd="0" presId="urn:microsoft.com/office/officeart/2018/2/layout/IconVerticalSolidList"/>
    <dgm:cxn modelId="{1FF41250-665B-449C-8959-0C02ADF7A261}" type="presParOf" srcId="{28855CB9-489D-429B-8F9B-1FC8487976F6}" destId="{F25146CA-CFFD-4399-834F-E6DF19E5DF65}" srcOrd="6" destOrd="0" presId="urn:microsoft.com/office/officeart/2018/2/layout/IconVerticalSolidList"/>
    <dgm:cxn modelId="{C711C789-7131-43CD-9CE8-FB1315F7F1F9}" type="presParOf" srcId="{F25146CA-CFFD-4399-834F-E6DF19E5DF65}" destId="{3DB4214D-9BD6-432D-A2D0-22D2D2E5034E}" srcOrd="0" destOrd="0" presId="urn:microsoft.com/office/officeart/2018/2/layout/IconVerticalSolidList"/>
    <dgm:cxn modelId="{605BCEA9-FDBA-4934-92F0-2853D6D5E08B}" type="presParOf" srcId="{F25146CA-CFFD-4399-834F-E6DF19E5DF65}" destId="{568D9711-2F1D-4B3B-A81D-83877015ABC9}" srcOrd="1" destOrd="0" presId="urn:microsoft.com/office/officeart/2018/2/layout/IconVerticalSolidList"/>
    <dgm:cxn modelId="{80346F0A-F6E7-43AB-9A30-FC63C201711F}" type="presParOf" srcId="{F25146CA-CFFD-4399-834F-E6DF19E5DF65}" destId="{1E588F0F-2BBE-40BC-B618-93112290508E}" srcOrd="2" destOrd="0" presId="urn:microsoft.com/office/officeart/2018/2/layout/IconVerticalSolidList"/>
    <dgm:cxn modelId="{49C90DD5-B9E8-4E19-A7FB-127E3A632DDF}" type="presParOf" srcId="{F25146CA-CFFD-4399-834F-E6DF19E5DF65}" destId="{E690D299-9E81-4406-A1A7-68B5957BBF3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E1326-AC5C-40C6-84ED-B50F82B4E41F}">
      <dsp:nvSpPr>
        <dsp:cNvPr id="0" name=""/>
        <dsp:cNvSpPr/>
      </dsp:nvSpPr>
      <dsp:spPr>
        <a:xfrm>
          <a:off x="13613" y="113761"/>
          <a:ext cx="4929186" cy="1109976"/>
        </a:xfrm>
        <a:prstGeom prst="roundRect">
          <a:avLst>
            <a:gd name="adj" fmla="val 10000"/>
          </a:avLst>
        </a:prstGeom>
        <a:solidFill>
          <a:srgbClr val="3365A3"/>
        </a:solidFill>
        <a:ln>
          <a:noFill/>
        </a:ln>
        <a:effectLst/>
      </dsp:spPr>
      <dsp:style>
        <a:lnRef idx="0">
          <a:scrgbClr r="0" g="0" b="0"/>
        </a:lnRef>
        <a:fillRef idx="1">
          <a:scrgbClr r="0" g="0" b="0"/>
        </a:fillRef>
        <a:effectRef idx="0">
          <a:scrgbClr r="0" g="0" b="0"/>
        </a:effectRef>
        <a:fontRef idx="minor"/>
      </dsp:style>
    </dsp:sp>
    <dsp:sp modelId="{A16B92E8-440A-441D-95EA-FA2119370376}">
      <dsp:nvSpPr>
        <dsp:cNvPr id="0" name=""/>
        <dsp:cNvSpPr/>
      </dsp:nvSpPr>
      <dsp:spPr>
        <a:xfrm>
          <a:off x="-13613" y="0"/>
          <a:ext cx="1336477" cy="13136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93EF38-7A74-4FB2-ABC1-A6C7398FFCF9}">
      <dsp:nvSpPr>
        <dsp:cNvPr id="0" name=""/>
        <dsp:cNvSpPr/>
      </dsp:nvSpPr>
      <dsp:spPr>
        <a:xfrm>
          <a:off x="1295636" y="113761"/>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n-US" sz="2200" kern="1200" noProof="0" dirty="0"/>
            <a:t>Walmart</a:t>
          </a:r>
        </a:p>
      </dsp:txBody>
      <dsp:txXfrm>
        <a:off x="1295636" y="113761"/>
        <a:ext cx="3644656" cy="1109976"/>
      </dsp:txXfrm>
    </dsp:sp>
    <dsp:sp modelId="{DE97B527-2A1D-4BD5-BEAE-B548B53D2004}">
      <dsp:nvSpPr>
        <dsp:cNvPr id="0" name=""/>
        <dsp:cNvSpPr/>
      </dsp:nvSpPr>
      <dsp:spPr>
        <a:xfrm>
          <a:off x="0" y="1603600"/>
          <a:ext cx="4929186" cy="1109976"/>
        </a:xfrm>
        <a:prstGeom prst="roundRect">
          <a:avLst>
            <a:gd name="adj" fmla="val 10000"/>
          </a:avLst>
        </a:prstGeom>
        <a:solidFill>
          <a:srgbClr val="CC0000"/>
        </a:solidFill>
        <a:ln>
          <a:noFill/>
        </a:ln>
        <a:effectLst/>
      </dsp:spPr>
      <dsp:style>
        <a:lnRef idx="0">
          <a:scrgbClr r="0" g="0" b="0"/>
        </a:lnRef>
        <a:fillRef idx="1">
          <a:scrgbClr r="0" g="0" b="0"/>
        </a:fillRef>
        <a:effectRef idx="0">
          <a:scrgbClr r="0" g="0" b="0"/>
        </a:effectRef>
        <a:fontRef idx="minor"/>
      </dsp:style>
    </dsp:sp>
    <dsp:sp modelId="{C4857CBC-E4DD-42D5-9FC3-8014F6368771}">
      <dsp:nvSpPr>
        <dsp:cNvPr id="0" name=""/>
        <dsp:cNvSpPr/>
      </dsp:nvSpPr>
      <dsp:spPr>
        <a:xfrm>
          <a:off x="22679" y="1603066"/>
          <a:ext cx="1209435" cy="111104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7C26F2-6EE4-4C8E-A344-224EB31599A6}">
      <dsp:nvSpPr>
        <dsp:cNvPr id="0" name=""/>
        <dsp:cNvSpPr/>
      </dsp:nvSpPr>
      <dsp:spPr>
        <a:xfrm>
          <a:off x="1268408" y="1603600"/>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n-US" sz="2200" kern="1200" noProof="0" dirty="0"/>
            <a:t>           CVS</a:t>
          </a:r>
        </a:p>
      </dsp:txBody>
      <dsp:txXfrm>
        <a:off x="1268408" y="1603600"/>
        <a:ext cx="3644656" cy="1109976"/>
      </dsp:txXfrm>
    </dsp:sp>
    <dsp:sp modelId="{2C1E0BF1-B317-4E4D-B591-30C9E6E30649}">
      <dsp:nvSpPr>
        <dsp:cNvPr id="0" name=""/>
        <dsp:cNvSpPr/>
      </dsp:nvSpPr>
      <dsp:spPr>
        <a:xfrm>
          <a:off x="429009" y="3019041"/>
          <a:ext cx="4481900" cy="1109976"/>
        </a:xfrm>
        <a:prstGeom prst="roundRect">
          <a:avLst>
            <a:gd name="adj" fmla="val 10000"/>
          </a:avLst>
        </a:prstGeom>
        <a:solidFill>
          <a:srgbClr val="074898"/>
        </a:solidFill>
        <a:ln>
          <a:noFill/>
        </a:ln>
        <a:effectLst/>
      </dsp:spPr>
      <dsp:style>
        <a:lnRef idx="0">
          <a:scrgbClr r="0" g="0" b="0"/>
        </a:lnRef>
        <a:fillRef idx="1">
          <a:scrgbClr r="0" g="0" b="0"/>
        </a:fillRef>
        <a:effectRef idx="0">
          <a:scrgbClr r="0" g="0" b="0"/>
        </a:effectRef>
        <a:fontRef idx="minor"/>
      </dsp:style>
    </dsp:sp>
    <dsp:sp modelId="{D24DDBF4-DACD-4CC7-B73C-525F4F11B6F9}">
      <dsp:nvSpPr>
        <dsp:cNvPr id="0" name=""/>
        <dsp:cNvSpPr/>
      </dsp:nvSpPr>
      <dsp:spPr>
        <a:xfrm>
          <a:off x="-13613" y="3000480"/>
          <a:ext cx="1164851" cy="116485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8C1A51-F2EF-4F47-ADAC-7E69F550A63A}">
      <dsp:nvSpPr>
        <dsp:cNvPr id="0" name=""/>
        <dsp:cNvSpPr/>
      </dsp:nvSpPr>
      <dsp:spPr>
        <a:xfrm>
          <a:off x="1209823" y="3019041"/>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n-US" sz="2200" kern="1200" noProof="0" dirty="0"/>
            <a:t>           Kroger</a:t>
          </a:r>
        </a:p>
      </dsp:txBody>
      <dsp:txXfrm>
        <a:off x="1209823" y="3019041"/>
        <a:ext cx="3644656" cy="1109976"/>
      </dsp:txXfrm>
    </dsp:sp>
    <dsp:sp modelId="{3DB4214D-9BD6-432D-A2D0-22D2D2E5034E}">
      <dsp:nvSpPr>
        <dsp:cNvPr id="0" name=""/>
        <dsp:cNvSpPr/>
      </dsp:nvSpPr>
      <dsp:spPr>
        <a:xfrm>
          <a:off x="-13613" y="4450023"/>
          <a:ext cx="4929186" cy="1109976"/>
        </a:xfrm>
        <a:prstGeom prst="roundRect">
          <a:avLst>
            <a:gd name="adj" fmla="val 10000"/>
          </a:avLst>
        </a:prstGeom>
        <a:solidFill>
          <a:srgbClr val="FFE474"/>
        </a:solidFill>
        <a:ln>
          <a:noFill/>
        </a:ln>
        <a:effectLst/>
      </dsp:spPr>
      <dsp:style>
        <a:lnRef idx="0">
          <a:scrgbClr r="0" g="0" b="0"/>
        </a:lnRef>
        <a:fillRef idx="1">
          <a:scrgbClr r="0" g="0" b="0"/>
        </a:fillRef>
        <a:effectRef idx="0">
          <a:scrgbClr r="0" g="0" b="0"/>
        </a:effectRef>
        <a:fontRef idx="minor"/>
      </dsp:style>
    </dsp:sp>
    <dsp:sp modelId="{568D9711-2F1D-4B3B-A81D-83877015ABC9}">
      <dsp:nvSpPr>
        <dsp:cNvPr id="0" name=""/>
        <dsp:cNvSpPr/>
      </dsp:nvSpPr>
      <dsp:spPr>
        <a:xfrm>
          <a:off x="0" y="4445876"/>
          <a:ext cx="1142123" cy="114212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90D299-9E81-4406-A1A7-68B5957BBF35}">
      <dsp:nvSpPr>
        <dsp:cNvPr id="0" name=""/>
        <dsp:cNvSpPr/>
      </dsp:nvSpPr>
      <dsp:spPr>
        <a:xfrm>
          <a:off x="1268408" y="4450023"/>
          <a:ext cx="3644656" cy="1109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72" tIns="117472" rIns="117472" bIns="117472" numCol="1" spcCol="1270" anchor="ctr" anchorCtr="0">
          <a:noAutofit/>
        </a:bodyPr>
        <a:lstStyle/>
        <a:p>
          <a:pPr marL="0" lvl="0" indent="0" algn="l" defTabSz="977900">
            <a:lnSpc>
              <a:spcPct val="90000"/>
            </a:lnSpc>
            <a:spcBef>
              <a:spcPct val="0"/>
            </a:spcBef>
            <a:spcAft>
              <a:spcPct val="35000"/>
            </a:spcAft>
            <a:buNone/>
          </a:pPr>
          <a:r>
            <a:rPr lang="en-US" sz="2200" kern="1200" noProof="0" dirty="0"/>
            <a:t>         </a:t>
          </a:r>
          <a:r>
            <a:rPr lang="en-US" sz="2200" kern="1200" noProof="0" dirty="0" err="1">
              <a:solidFill>
                <a:schemeClr val="bg2">
                  <a:lumMod val="50000"/>
                </a:schemeClr>
              </a:solidFill>
            </a:rPr>
            <a:t>GOODRX.com</a:t>
          </a:r>
          <a:endParaRPr lang="en-US" sz="2200" kern="1200" noProof="0" dirty="0">
            <a:solidFill>
              <a:schemeClr val="bg2">
                <a:lumMod val="50000"/>
              </a:schemeClr>
            </a:solidFill>
          </a:endParaRPr>
        </a:p>
      </dsp:txBody>
      <dsp:txXfrm>
        <a:off x="1268408" y="4450023"/>
        <a:ext cx="3644656" cy="11099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pPr/>
              <a:t>4/23/2026</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pPr/>
              <a:t>4/23/2026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Welcome to our second class!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Today we will talk about how to control diseases like diabetes by taking the medicine as your doctor recommends.</a:t>
            </a:r>
          </a:p>
          <a:p>
            <a:br>
              <a:rPr lang="en-US" dirty="0">
                <a:effectLst/>
              </a:rPr>
            </a:br>
            <a:endParaRPr lang="en-US" dirty="0">
              <a:effectLst/>
            </a:endParaRPr>
          </a:p>
        </p:txBody>
      </p:sp>
      <p:sp>
        <p:nvSpPr>
          <p:cNvPr id="51204" name="Slide Number Placeholder 3"/>
          <p:cNvSpPr>
            <a:spLocks noGrp="1"/>
          </p:cNvSpPr>
          <p:nvPr>
            <p:ph type="sldNum" sz="quarter" idx="5"/>
          </p:nvPr>
        </p:nvSpPr>
        <p:spPr bwMode="auto">
          <a:noFill/>
          <a:ln>
            <a:miter lim="800000"/>
            <a:headEnd/>
            <a:tailEnd/>
          </a:ln>
        </p:spPr>
        <p:txBody>
          <a:bodyPr/>
          <a:lstStyle/>
          <a:p>
            <a:fld id="{0EC2BEB0-0D77-4B14-98FF-0746A06578D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6541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Some people do not take medications because they say, “Even if I don't take the medicine, I feel very good!!”</a:t>
            </a:r>
          </a:p>
          <a:p>
            <a:endParaRPr lang="en-US" dirty="0">
              <a:effectLst/>
            </a:endParaRPr>
          </a:p>
          <a:p>
            <a:pPr algn="l"/>
            <a:r>
              <a:rPr lang="en-US" b="0" i="0" u="none" strike="noStrike" dirty="0">
                <a:solidFill>
                  <a:srgbClr val="000000"/>
                </a:solidFill>
                <a:effectLst/>
              </a:rPr>
              <a:t>Some people feel better, lose weight, or see their A1C improve and think they don’t need medicine anymore. </a:t>
            </a:r>
          </a:p>
          <a:p>
            <a:pPr algn="l"/>
            <a:endParaRPr lang="en-US" b="0" i="0" u="none" strike="noStrike" dirty="0">
              <a:solidFill>
                <a:srgbClr val="000000"/>
              </a:solidFill>
              <a:effectLst/>
            </a:endParaRPr>
          </a:p>
          <a:p>
            <a:pPr algn="l"/>
            <a:r>
              <a:rPr lang="en-US" b="0" i="0" u="none" strike="noStrike" dirty="0">
                <a:solidFill>
                  <a:srgbClr val="000000"/>
                </a:solidFill>
                <a:effectLst/>
              </a:rPr>
              <a:t>Be careful! Don’t stop your medicine without talking to your doctor…you can lose all the hard work you’ve done!</a:t>
            </a:r>
          </a:p>
          <a:p>
            <a:endParaRPr lang="en-US" dirty="0">
              <a:effectLst/>
            </a:endParaRPr>
          </a:p>
          <a:p>
            <a:br>
              <a:rPr lang="en-US" dirty="0">
                <a:effectLst/>
              </a:rPr>
            </a:br>
            <a:endParaRPr lang="en-US" dirty="0">
              <a:effectLst/>
            </a:endParaRPr>
          </a:p>
          <a:p>
            <a:pPr defTabSz="966612"/>
            <a:endParaRPr lang="es-MX" dirty="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2114731B-F91D-4BD0-B0E5-6E108C1581D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601392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and don't forget the little frog that felt great until it slowly cooked because she never felt the danger. The damage is gradual, and we don't feel it until it's too late.</a:t>
            </a:r>
          </a:p>
          <a:p>
            <a:endParaRPr lang="en-US" dirty="0">
              <a:effectLst/>
            </a:endParaRPr>
          </a:p>
          <a:p>
            <a:r>
              <a:rPr lang="en-US" dirty="0">
                <a:effectLst/>
              </a:rPr>
              <a:t>Every time your sugar is high, your arteries are damaged.. Affecting every part of your body from your head to your toes.</a:t>
            </a:r>
          </a:p>
          <a:p>
            <a:br>
              <a:rPr lang="en-US" dirty="0">
                <a:effectLst/>
              </a:rPr>
            </a:br>
            <a:endParaRPr lang="en-US" dirty="0">
              <a:effectLst/>
            </a:endParaRPr>
          </a:p>
          <a:p>
            <a:endParaRPr lang="es-MX" noProof="0" dirty="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8C3D7F7D-0870-4945-9447-458E3F07B29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322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ffectLst/>
              </a:rPr>
              <a:t>Our goal is to have a longer life, but with good quality. We can't go back and change our past, but WE CAN make our future something healthier so we can enjoy and care for our families.</a:t>
            </a:r>
          </a:p>
          <a:p>
            <a:br>
              <a:rPr lang="en-US" dirty="0">
                <a:effectLst/>
              </a:rPr>
            </a:br>
            <a:endParaRPr lang="en-US" dirty="0">
              <a:effectLst/>
            </a:endParaRPr>
          </a:p>
          <a:p>
            <a:endParaRPr lang="es-MX" noProof="0" dirty="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EF68AA54-EDF0-4F63-AAE8-AE7DED20C8E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81429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Also, some people worry about side effects. Talk to your doctor—most side effects can be addressed.</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Your doctor gave you medicine because you need it. Side effects are rare, but not taking it is more risky.</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The benefits of taking your medicine are much greater than the risks.</a:t>
            </a:r>
          </a:p>
          <a:p>
            <a:pPr algn="l"/>
            <a:endParaRPr lang="en-US" b="0" i="0" u="none" strike="noStrike" dirty="0">
              <a:solidFill>
                <a:srgbClr val="000000"/>
              </a:solidFill>
              <a:effectLst/>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B7999354-76DF-4167-99A9-66F368D73267}" type="slidenum">
              <a:rPr lang="en-US" smtClean="0">
                <a:solidFill>
                  <a:prstClr val="black"/>
                </a:solidFill>
                <a:latin typeface="Arial" pitchFamily="34" charset="0"/>
              </a:rPr>
              <a:pPr/>
              <a:t>13</a:t>
            </a:fld>
            <a:endParaRPr lang="en-US">
              <a:solidFill>
                <a:prstClr val="black"/>
              </a:solidFill>
              <a:latin typeface="Arial" pitchFamily="34" charset="0"/>
            </a:endParaRPr>
          </a:p>
        </p:txBody>
      </p:sp>
    </p:spTree>
    <p:extLst>
      <p:ext uri="{BB962C8B-B14F-4D97-AF65-F5344CB8AC3E}">
        <p14:creationId xmlns:p14="http://schemas.microsoft.com/office/powerpoint/2010/main" val="2721300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Additionally, forgetting to take medications is common.</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Taking medicine is a new habit and takes practice. </a:t>
            </a:r>
          </a:p>
          <a:p>
            <a:pPr algn="l"/>
            <a:endParaRPr lang="en-US" b="0" i="0" u="none" strike="noStrike" dirty="0">
              <a:solidFill>
                <a:srgbClr val="000000"/>
              </a:solidFill>
              <a:effectLst/>
            </a:endParaRPr>
          </a:p>
          <a:p>
            <a:pPr algn="l"/>
            <a:r>
              <a:rPr lang="en-US" b="0" i="0" u="none" strike="noStrike" dirty="0">
                <a:solidFill>
                  <a:srgbClr val="000000"/>
                </a:solidFill>
                <a:effectLst/>
              </a:rPr>
              <a:t>Try keeping your medicine where you do daily things, like brushing your teeth, packing breakfast, or charging your phone. </a:t>
            </a:r>
          </a:p>
          <a:p>
            <a:pPr algn="l"/>
            <a:endParaRPr lang="en-US" b="0" i="0" u="none" strike="noStrike" dirty="0">
              <a:solidFill>
                <a:srgbClr val="000000"/>
              </a:solidFill>
              <a:effectLst/>
            </a:endParaRPr>
          </a:p>
          <a:p>
            <a:pPr algn="l"/>
            <a:r>
              <a:rPr lang="en-US" b="0" i="0" u="none" strike="noStrike" dirty="0">
                <a:solidFill>
                  <a:srgbClr val="000000"/>
                </a:solidFill>
                <a:effectLst/>
              </a:rPr>
              <a:t>Use alarms or notes until it becomes a habit. Keep trying until you find what works for you.</a:t>
            </a:r>
          </a:p>
        </p:txBody>
      </p:sp>
      <p:sp>
        <p:nvSpPr>
          <p:cNvPr id="69636" name="Slide Number Placeholder 3"/>
          <p:cNvSpPr>
            <a:spLocks noGrp="1"/>
          </p:cNvSpPr>
          <p:nvPr>
            <p:ph type="sldNum" sz="quarter" idx="5"/>
          </p:nvPr>
        </p:nvSpPr>
        <p:spPr bwMode="auto">
          <a:noFill/>
          <a:ln>
            <a:miter lim="800000"/>
            <a:headEnd/>
            <a:tailEnd/>
          </a:ln>
        </p:spPr>
        <p:txBody>
          <a:bodyPr/>
          <a:lstStyle/>
          <a:p>
            <a:fld id="{7BC5394E-B419-494B-B8A0-BCF09F2111F1}" type="slidenum">
              <a:rPr lang="en-US" smtClean="0">
                <a:solidFill>
                  <a:prstClr val="black"/>
                </a:solidFill>
                <a:latin typeface="Arial" pitchFamily="34" charset="0"/>
              </a:rPr>
              <a:pPr/>
              <a:t>14</a:t>
            </a:fld>
            <a:endParaRPr lang="en-US">
              <a:solidFill>
                <a:prstClr val="black"/>
              </a:solidFill>
              <a:latin typeface="Arial" pitchFamily="34" charset="0"/>
            </a:endParaRPr>
          </a:p>
        </p:txBody>
      </p:sp>
    </p:spTree>
    <p:extLst>
      <p:ext uri="{BB962C8B-B14F-4D97-AF65-F5344CB8AC3E}">
        <p14:creationId xmlns:p14="http://schemas.microsoft.com/office/powerpoint/2010/main" val="87714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lgn="l"/>
            <a:r>
              <a:rPr lang="en-US" b="0" i="0" u="none" strike="noStrike" dirty="0">
                <a:solidFill>
                  <a:srgbClr val="000000"/>
                </a:solidFill>
                <a:effectLst/>
              </a:rPr>
              <a:t>Tell your CHW and doctor about your concerns. </a:t>
            </a:r>
          </a:p>
          <a:p>
            <a:pPr algn="l"/>
            <a:endParaRPr lang="en-US" b="0" i="0" u="none" strike="noStrike" dirty="0">
              <a:solidFill>
                <a:srgbClr val="000000"/>
              </a:solidFill>
              <a:effectLst/>
            </a:endParaRPr>
          </a:p>
          <a:p>
            <a:pPr algn="l"/>
            <a:r>
              <a:rPr lang="en-US" b="0" i="0" u="none" strike="noStrike" dirty="0">
                <a:solidFill>
                  <a:srgbClr val="000000"/>
                </a:solidFill>
                <a:effectLst/>
              </a:rPr>
              <a:t>Your doctor can only help if he/she knows. </a:t>
            </a:r>
          </a:p>
          <a:p>
            <a:pPr algn="l"/>
            <a:endParaRPr lang="en-US" b="0" i="0" u="none" strike="noStrike" dirty="0">
              <a:solidFill>
                <a:srgbClr val="000000"/>
              </a:solidFill>
              <a:effectLst/>
            </a:endParaRPr>
          </a:p>
          <a:p>
            <a:br>
              <a:rPr lang="en-US" dirty="0">
                <a:effectLst/>
              </a:rPr>
            </a:br>
            <a:endParaRPr lang="en-US" dirty="0">
              <a:effectLst/>
            </a:endParaRPr>
          </a:p>
          <a:p>
            <a:endParaRPr lang="es-MX" noProof="0" dirty="0">
              <a:ea typeface="ＭＳ Ｐゴシック" pitchFamily="34" charset="-128"/>
            </a:endParaRPr>
          </a:p>
          <a:p>
            <a:endParaRPr lang="es-MX" noProof="0" dirty="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BAF27841-52CA-444C-AFA6-712A7D65CF7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10356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8ECB9-7DB8-DDC3-42C8-13F5AEB50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0FA2B-482F-9CE1-5A98-D997E51CD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3D7F7-C0C7-E0BE-93E2-BFEA951A2E4C}"/>
              </a:ext>
            </a:extLst>
          </p:cNvPr>
          <p:cNvSpPr>
            <a:spLocks noGrp="1"/>
          </p:cNvSpPr>
          <p:nvPr>
            <p:ph type="body" idx="1"/>
          </p:nvPr>
        </p:nvSpPr>
        <p:spPr/>
        <p:txBody>
          <a:bodyPr/>
          <a:lstStyle/>
          <a:p>
            <a:r>
              <a:rPr lang="en-US" b="0" dirty="0"/>
              <a:t>Can you use what you’ve learned in a patient story?</a:t>
            </a:r>
          </a:p>
          <a:p>
            <a:endParaRPr lang="en-US" b="0" dirty="0"/>
          </a:p>
          <a:p>
            <a:pPr marL="36512">
              <a:lnSpc>
                <a:spcPct val="90000"/>
              </a:lnSpc>
            </a:pPr>
            <a:r>
              <a:rPr lang="en-US" b="0" dirty="0"/>
              <a:t>Maria is 53 years old. Her A1c is 8.4. </a:t>
            </a:r>
          </a:p>
          <a:p>
            <a:pPr marL="36512">
              <a:lnSpc>
                <a:spcPct val="90000"/>
              </a:lnSpc>
            </a:pPr>
            <a:r>
              <a:rPr lang="en-US" b="0" dirty="0"/>
              <a:t>She used to take medicine, but she lost her clinic and has no insurance. She feels good and thinks she is okay.</a:t>
            </a:r>
          </a:p>
          <a:p>
            <a:pPr marL="36512">
              <a:lnSpc>
                <a:spcPct val="90000"/>
              </a:lnSpc>
            </a:pPr>
            <a:endParaRPr lang="en-US" b="0" dirty="0"/>
          </a:p>
          <a:p>
            <a:pPr marL="36512">
              <a:lnSpc>
                <a:spcPct val="90000"/>
              </a:lnSpc>
            </a:pPr>
            <a:r>
              <a:rPr lang="en-US" b="0" dirty="0"/>
              <a:t>Questions:</a:t>
            </a:r>
          </a:p>
          <a:p>
            <a:pPr>
              <a:lnSpc>
                <a:spcPct val="90000"/>
              </a:lnSpc>
              <a:buFontTx/>
              <a:buChar char="-"/>
            </a:pPr>
            <a:r>
              <a:rPr lang="en-US" b="0" dirty="0"/>
              <a:t>Maria has diabetes. </a:t>
            </a:r>
          </a:p>
          <a:p>
            <a:pPr>
              <a:lnSpc>
                <a:spcPct val="90000"/>
              </a:lnSpc>
              <a:buFontTx/>
              <a:buChar char="-"/>
            </a:pPr>
            <a:r>
              <a:rPr lang="en-US" b="0" dirty="0"/>
              <a:t>Is it controlled?</a:t>
            </a:r>
          </a:p>
          <a:p>
            <a:pPr>
              <a:lnSpc>
                <a:spcPct val="90000"/>
              </a:lnSpc>
              <a:buFontTx/>
              <a:buChar char="-"/>
            </a:pPr>
            <a:r>
              <a:rPr lang="en-US" b="0" dirty="0"/>
              <a:t>What do you suggest she do?</a:t>
            </a:r>
          </a:p>
          <a:p>
            <a:pPr>
              <a:lnSpc>
                <a:spcPct val="90000"/>
              </a:lnSpc>
              <a:buFontTx/>
              <a:buChar char="-"/>
            </a:pPr>
            <a:endParaRPr lang="en-US" b="0" dirty="0"/>
          </a:p>
          <a:p>
            <a:endParaRPr lang="en-US" b="0" dirty="0"/>
          </a:p>
        </p:txBody>
      </p:sp>
      <p:sp>
        <p:nvSpPr>
          <p:cNvPr id="4" name="Slide Number Placeholder 3">
            <a:extLst>
              <a:ext uri="{FF2B5EF4-FFF2-40B4-BE49-F238E27FC236}">
                <a16:creationId xmlns:a16="http://schemas.microsoft.com/office/drawing/2014/main" id="{A3EB15E4-BFE4-DED9-DFE5-9EDEB15A4033}"/>
              </a:ext>
            </a:extLst>
          </p:cNvPr>
          <p:cNvSpPr>
            <a:spLocks noGrp="1"/>
          </p:cNvSpPr>
          <p:nvPr>
            <p:ph type="sldNum" sz="quarter" idx="5"/>
          </p:nvPr>
        </p:nvSpPr>
        <p:spPr/>
        <p:txBody>
          <a:bodyPr/>
          <a:lstStyle/>
          <a:p>
            <a:fld id="{168375C1-7C5C-42A2-80F2-05631BB3764E}" type="slidenum">
              <a:rPr lang="en-US" noProof="0" smtClean="0"/>
              <a:pPr/>
              <a:t>16</a:t>
            </a:fld>
            <a:endParaRPr lang="en-US" noProof="0" dirty="0"/>
          </a:p>
        </p:txBody>
      </p:sp>
    </p:spTree>
    <p:extLst>
      <p:ext uri="{BB962C8B-B14F-4D97-AF65-F5344CB8AC3E}">
        <p14:creationId xmlns:p14="http://schemas.microsoft.com/office/powerpoint/2010/main" val="4016365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3B8E-571F-F9ED-954E-D37EEB38E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CA6D3-B6E7-8AA8-8FD0-045DD1512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F6522-CEE0-3711-1DFB-C158287C1CB0}"/>
              </a:ext>
            </a:extLst>
          </p:cNvPr>
          <p:cNvSpPr>
            <a:spLocks noGrp="1"/>
          </p:cNvSpPr>
          <p:nvPr>
            <p:ph type="body" idx="1"/>
          </p:nvPr>
        </p:nvSpPr>
        <p:spPr/>
        <p:txBody>
          <a:bodyPr/>
          <a:lstStyle/>
          <a:p>
            <a:r>
              <a:rPr lang="en-US" b="0" i="0" u="none" strike="noStrike" dirty="0">
                <a:solidFill>
                  <a:srgbClr val="000000"/>
                </a:solidFill>
                <a:effectLst/>
                <a:latin typeface="-webkit-standard"/>
              </a:rPr>
              <a:t>Remember, controlled diabetes means an A1C less than 7.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Maria first needs insurance or clinic eligibility so she can make an appointment and get her medicines.  Ask your CHW if you have this need</a:t>
            </a:r>
          </a:p>
          <a:p>
            <a:endParaRPr lang="en-US" b="0" i="0" u="none" strike="noStrike" dirty="0">
              <a:solidFill>
                <a:srgbClr val="000000"/>
              </a:solidFill>
              <a:effectLst/>
              <a:latin typeface="-webkit-standard"/>
            </a:endParaRPr>
          </a:p>
          <a:p>
            <a:pPr>
              <a:buFontTx/>
              <a:buChar char="-"/>
            </a:pPr>
            <a:r>
              <a:rPr lang="en-US" sz="3000" b="0" dirty="0"/>
              <a:t>Is Maria’s diabetes controlled?</a:t>
            </a:r>
          </a:p>
          <a:p>
            <a:pPr>
              <a:buFontTx/>
              <a:buChar char="-"/>
            </a:pPr>
            <a:r>
              <a:rPr lang="en-US" sz="3000" b="0" dirty="0">
                <a:solidFill>
                  <a:srgbClr val="FF0000"/>
                </a:solidFill>
              </a:rPr>
              <a:t>No, her A1c is more than 7</a:t>
            </a:r>
          </a:p>
          <a:p>
            <a:pPr>
              <a:buFontTx/>
              <a:buChar char="-"/>
            </a:pPr>
            <a:endParaRPr lang="en-US" sz="3000" b="0" dirty="0"/>
          </a:p>
          <a:p>
            <a:pPr>
              <a:buFontTx/>
              <a:buChar char="-"/>
            </a:pPr>
            <a:r>
              <a:rPr lang="en-US" sz="3000" b="0" dirty="0"/>
              <a:t>What do you suggest she do?</a:t>
            </a:r>
          </a:p>
          <a:p>
            <a:pPr>
              <a:buFontTx/>
              <a:buChar char="-"/>
            </a:pPr>
            <a:r>
              <a:rPr lang="en-US" sz="3000" b="0" dirty="0">
                <a:solidFill>
                  <a:srgbClr val="FF0000"/>
                </a:solidFill>
              </a:rPr>
              <a:t>She needs</a:t>
            </a:r>
          </a:p>
          <a:p>
            <a:pPr lvl="1">
              <a:buFontTx/>
              <a:buChar char="-"/>
            </a:pPr>
            <a:r>
              <a:rPr lang="en-US" sz="3000" b="0" dirty="0">
                <a:solidFill>
                  <a:srgbClr val="FF0000"/>
                </a:solidFill>
              </a:rPr>
              <a:t>insurance/eligibility</a:t>
            </a:r>
          </a:p>
          <a:p>
            <a:pPr lvl="1">
              <a:buFontTx/>
              <a:buChar char="-"/>
            </a:pPr>
            <a:r>
              <a:rPr lang="en-US" sz="3000" b="0" dirty="0">
                <a:solidFill>
                  <a:srgbClr val="FF0000"/>
                </a:solidFill>
              </a:rPr>
              <a:t>clinic/appointment</a:t>
            </a:r>
          </a:p>
          <a:p>
            <a:pPr lvl="1">
              <a:buFontTx/>
              <a:buChar char="-"/>
            </a:pPr>
            <a:r>
              <a:rPr lang="en-US" sz="3000" b="0" dirty="0">
                <a:solidFill>
                  <a:srgbClr val="FF0000"/>
                </a:solidFill>
              </a:rPr>
              <a:t>medications</a:t>
            </a:r>
          </a:p>
          <a:p>
            <a:pPr marL="36512" indent="0">
              <a:buNone/>
            </a:pPr>
            <a:endParaRPr lang="en-US" sz="3000" b="0" dirty="0"/>
          </a:p>
        </p:txBody>
      </p:sp>
      <p:sp>
        <p:nvSpPr>
          <p:cNvPr id="4" name="Slide Number Placeholder 3">
            <a:extLst>
              <a:ext uri="{FF2B5EF4-FFF2-40B4-BE49-F238E27FC236}">
                <a16:creationId xmlns:a16="http://schemas.microsoft.com/office/drawing/2014/main" id="{53782509-C136-7F90-35F8-CF8A5D7E6B2C}"/>
              </a:ext>
            </a:extLst>
          </p:cNvPr>
          <p:cNvSpPr>
            <a:spLocks noGrp="1"/>
          </p:cNvSpPr>
          <p:nvPr>
            <p:ph type="sldNum" sz="quarter" idx="5"/>
          </p:nvPr>
        </p:nvSpPr>
        <p:spPr/>
        <p:txBody>
          <a:bodyPr/>
          <a:lstStyle/>
          <a:p>
            <a:fld id="{168375C1-7C5C-42A2-80F2-05631BB3764E}" type="slidenum">
              <a:rPr lang="en-US" noProof="0" smtClean="0"/>
              <a:pPr/>
              <a:t>17</a:t>
            </a:fld>
            <a:endParaRPr lang="en-US" noProof="0" dirty="0"/>
          </a:p>
        </p:txBody>
      </p:sp>
    </p:spTree>
    <p:extLst>
      <p:ext uri="{BB962C8B-B14F-4D97-AF65-F5344CB8AC3E}">
        <p14:creationId xmlns:p14="http://schemas.microsoft.com/office/powerpoint/2010/main" val="71744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So – take action – take your medications </a:t>
            </a:r>
          </a:p>
          <a:p>
            <a:r>
              <a:rPr lang="en-US" sz="1300" dirty="0"/>
              <a:t>what is holding you back from taking your medication and what can you (and your CHW) do about it?</a:t>
            </a:r>
          </a:p>
          <a:p>
            <a:r>
              <a:rPr lang="en-US" sz="1300" noProof="0" dirty="0"/>
              <a:t>Take control today!</a:t>
            </a:r>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750862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356611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6E380-47BD-751D-F73E-4622EC4E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8CDCC-A478-2BCF-E8F6-1DF9722D31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1E193-8712-D00F-02AA-3B529ACE5460}"/>
              </a:ext>
            </a:extLst>
          </p:cNvPr>
          <p:cNvSpPr>
            <a:spLocks noGrp="1"/>
          </p:cNvSpPr>
          <p:nvPr>
            <p:ph type="body" idx="1"/>
          </p:nvPr>
        </p:nvSpPr>
        <p:spPr/>
        <p:txBody>
          <a:bodyPr/>
          <a:lstStyle/>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Do you know your A1C now? Remember, knowing your A1c is the first step to controlling diabetes. If you know it, tell your CHW!</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If you are under 65, your A1C should be below 7. If you are 65 or older, it should be 7.5 or lower. If you take medicine and are controlled, don’t stop—your medicine helps keep your sugar down.</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Even if your sugar is not fully controlled, the closer it is to your goal, the lower your risk of complications. The further away it is, the higher your risk.</a:t>
            </a:r>
          </a:p>
          <a:p>
            <a:endParaRPr lang="en-US" dirty="0"/>
          </a:p>
        </p:txBody>
      </p:sp>
      <p:sp>
        <p:nvSpPr>
          <p:cNvPr id="4" name="Slide Number Placeholder 3">
            <a:extLst>
              <a:ext uri="{FF2B5EF4-FFF2-40B4-BE49-F238E27FC236}">
                <a16:creationId xmlns:a16="http://schemas.microsoft.com/office/drawing/2014/main" id="{A6AE9562-7E2E-3014-C299-EF9AAFF3D5CF}"/>
              </a:ext>
            </a:extLst>
          </p:cNvPr>
          <p:cNvSpPr>
            <a:spLocks noGrp="1"/>
          </p:cNvSpPr>
          <p:nvPr>
            <p:ph type="sldNum" sz="quarter" idx="5"/>
          </p:nvPr>
        </p:nvSpPr>
        <p:spPr/>
        <p:txBody>
          <a:bodyPr/>
          <a:lstStyle/>
          <a:p>
            <a:fld id="{168375C1-7C5C-42A2-80F2-05631BB3764E}" type="slidenum">
              <a:rPr lang="en-US" noProof="0" smtClean="0"/>
              <a:pPr/>
              <a:t>2</a:t>
            </a:fld>
            <a:endParaRPr lang="en-US" noProof="0" dirty="0"/>
          </a:p>
        </p:txBody>
      </p:sp>
    </p:spTree>
    <p:extLst>
      <p:ext uri="{BB962C8B-B14F-4D97-AF65-F5344CB8AC3E}">
        <p14:creationId xmlns:p14="http://schemas.microsoft.com/office/powerpoint/2010/main" val="46824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The A1C test is helpful, but checking your blood sugar at home is important. A1C shows an average, but it may not catch high sugars. Checking your sugar helps you see how food and daily habits affect you.</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If you do not have diabetes, check once a week. If you have diabetes, check daily or as your doctor says. </a:t>
            </a:r>
          </a:p>
          <a:p>
            <a:pPr algn="l"/>
            <a:endParaRPr lang="en-US" b="0" i="0" u="none" strike="noStrike" dirty="0">
              <a:solidFill>
                <a:srgbClr val="000000"/>
              </a:solidFill>
              <a:effectLst/>
            </a:endParaRPr>
          </a:p>
          <a:p>
            <a:pPr algn="l"/>
            <a:r>
              <a:rPr lang="en-US" b="0" i="0" u="none" strike="noStrike" dirty="0">
                <a:solidFill>
                  <a:srgbClr val="000000"/>
                </a:solidFill>
                <a:effectLst/>
              </a:rPr>
              <a:t>Check at different times, because your sugar can be normal at one time and high at another.</a:t>
            </a:r>
          </a:p>
        </p:txBody>
      </p:sp>
      <p:sp>
        <p:nvSpPr>
          <p:cNvPr id="58372" name="Slide Number Placeholder 3"/>
          <p:cNvSpPr>
            <a:spLocks noGrp="1"/>
          </p:cNvSpPr>
          <p:nvPr>
            <p:ph type="sldNum" sz="quarter" idx="5"/>
          </p:nvPr>
        </p:nvSpPr>
        <p:spPr bwMode="auto">
          <a:noFill/>
          <a:ln>
            <a:miter lim="800000"/>
            <a:headEnd/>
            <a:tailEnd/>
          </a:ln>
        </p:spPr>
        <p:txBody>
          <a:bodyPr/>
          <a:lstStyle/>
          <a:p>
            <a:fld id="{D3B1F957-C8D8-4D3B-9313-A1BAB090B48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3442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Fat!</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Losing body fat helps insulin get sugar out of your blood and into your cells</a:t>
            </a:r>
          </a:p>
          <a:p>
            <a:pPr algn="l">
              <a:buNone/>
            </a:pPr>
            <a:endParaRPr lang="en-US" b="0" i="0" u="none" strike="noStrike" dirty="0">
              <a:solidFill>
                <a:srgbClr val="000000"/>
              </a:solidFill>
              <a:effectLst/>
            </a:endParaRPr>
          </a:p>
          <a:p>
            <a:pPr algn="l"/>
            <a:r>
              <a:rPr lang="en-US" b="0" i="0" u="none" strike="noStrike" dirty="0">
                <a:solidFill>
                  <a:srgbClr val="000000"/>
                </a:solidFill>
                <a:effectLst/>
              </a:rPr>
              <a:t>Weight loss is usually the first step to both prevent and control diabetes if you are at risk.</a:t>
            </a:r>
          </a:p>
          <a:p>
            <a:pPr algn="l"/>
            <a:endParaRPr lang="en-US" b="0" i="0" u="none" strike="noStrike" dirty="0">
              <a:solidFill>
                <a:srgbClr val="000000"/>
              </a:solidFill>
              <a:effectLst/>
            </a:endParaRPr>
          </a:p>
          <a:p>
            <a:pPr algn="l"/>
            <a:r>
              <a:rPr lang="en-US" b="0" i="0" u="none" strike="noStrike" dirty="0">
                <a:solidFill>
                  <a:srgbClr val="000000"/>
                </a:solidFill>
                <a:effectLst/>
              </a:rPr>
              <a:t>Losing weight is not easy, but don’t give up. Healthy changes do not have to be big, but they must be long-lasting</a:t>
            </a:r>
          </a:p>
        </p:txBody>
      </p:sp>
      <p:sp>
        <p:nvSpPr>
          <p:cNvPr id="55300" name="Slide Number Placeholder 3"/>
          <p:cNvSpPr>
            <a:spLocks noGrp="1"/>
          </p:cNvSpPr>
          <p:nvPr>
            <p:ph type="sldNum" sz="quarter" idx="5"/>
          </p:nvPr>
        </p:nvSpPr>
        <p:spPr bwMode="auto">
          <a:noFill/>
          <a:ln>
            <a:miter lim="800000"/>
            <a:headEnd/>
            <a:tailEnd/>
          </a:ln>
        </p:spPr>
        <p:txBody>
          <a:bodyPr/>
          <a:lstStyle/>
          <a:p>
            <a:fld id="{58C89BDA-A0EE-4598-9603-CAA621BA511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71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lgn="l">
              <a:buNone/>
            </a:pPr>
            <a:r>
              <a:rPr lang="en-US" b="0" i="0" u="none" strike="noStrike" dirty="0">
                <a:solidFill>
                  <a:srgbClr val="000000"/>
                </a:solidFill>
                <a:effectLst/>
              </a:rPr>
              <a:t>We hope you are starting to make small changes in your habits. Talk to your CHW to set a goal and 2-3 specific ways to reach it.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For instance, if your goal is to lose weight, 2-3 specific ways to reach it may be to eat 5-9 fruits/vegetables daily and to be active for 30 minutes on Monday, Wednesday and Friday.</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Or, if your goal is to lower your A1c, you could check your blood sugar every day and bring the numbers to your doctor. This helps your doctor adjust your medicine.</a:t>
            </a:r>
          </a:p>
          <a:p>
            <a:br>
              <a:rPr lang="en-US" sz="1300" dirty="0"/>
            </a:br>
            <a:endParaRPr lang="en-US" dirty="0">
              <a:effectLst/>
            </a:endParaRP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2917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E625-AEDC-BF4B-37A6-F4099AAB8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C88EF-9914-EC59-418B-E37F2903F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CA8B0-3A3A-CB67-BBC9-AE4A85D2312F}"/>
              </a:ext>
            </a:extLst>
          </p:cNvPr>
          <p:cNvSpPr>
            <a:spLocks noGrp="1"/>
          </p:cNvSpPr>
          <p:nvPr>
            <p:ph type="body" idx="1"/>
          </p:nvPr>
        </p:nvSpPr>
        <p:spPr/>
        <p:txBody>
          <a:bodyPr/>
          <a:lstStyle/>
          <a:p>
            <a:pPr algn="l">
              <a:buNone/>
            </a:pPr>
            <a:r>
              <a:rPr lang="en-US" b="0" i="0" u="none" strike="noStrike" dirty="0">
                <a:solidFill>
                  <a:srgbClr val="000000"/>
                </a:solidFill>
                <a:effectLst/>
              </a:rPr>
              <a:t>Are you taking your medicines the way your doctor told you? </a:t>
            </a:r>
          </a:p>
          <a:p>
            <a:pPr algn="l">
              <a:buNone/>
            </a:pPr>
            <a:endParaRPr lang="en-US" b="0" i="0" u="none" strike="noStrike" dirty="0">
              <a:solidFill>
                <a:srgbClr val="000000"/>
              </a:solidFill>
              <a:effectLst/>
            </a:endParaRPr>
          </a:p>
          <a:p>
            <a:pPr algn="l">
              <a:buNone/>
            </a:pPr>
            <a:r>
              <a:rPr lang="en-US" b="0" i="0" u="none" strike="noStrike" dirty="0">
                <a:solidFill>
                  <a:srgbClr val="000000"/>
                </a:solidFill>
                <a:effectLst/>
              </a:rPr>
              <a:t>People may not  because they </a:t>
            </a:r>
          </a:p>
          <a:p>
            <a:pPr marL="171450" indent="-171450" algn="l">
              <a:buFontTx/>
              <a:buChar char="-"/>
            </a:pPr>
            <a:r>
              <a:rPr lang="en-US" b="0" i="0" u="none" strike="noStrike" dirty="0">
                <a:solidFill>
                  <a:srgbClr val="000000"/>
                </a:solidFill>
                <a:effectLst/>
              </a:rPr>
              <a:t>have no insurance, need an appointment for refills, cannot afford them, </a:t>
            </a:r>
          </a:p>
          <a:p>
            <a:pPr marL="171450" indent="-171450" algn="l">
              <a:buFontTx/>
              <a:buChar char="-"/>
            </a:pPr>
            <a:r>
              <a:rPr lang="en-US" b="0" i="0" u="none" strike="noStrike" dirty="0">
                <a:solidFill>
                  <a:srgbClr val="000000"/>
                </a:solidFill>
                <a:effectLst/>
              </a:rPr>
              <a:t>are scared of the side effects or forget</a:t>
            </a:r>
          </a:p>
          <a:p>
            <a:pPr marL="171450" indent="-171450" algn="l">
              <a:buFontTx/>
              <a:buChar char="-"/>
            </a:pPr>
            <a:r>
              <a:rPr lang="en-US" b="0" i="0" u="none" strike="noStrike" dirty="0">
                <a:solidFill>
                  <a:srgbClr val="000000"/>
                </a:solidFill>
                <a:effectLst/>
              </a:rPr>
              <a:t>or do not understand how to take them or do not like them.</a:t>
            </a:r>
          </a:p>
          <a:p>
            <a:pPr algn="l"/>
            <a:endParaRPr lang="en-US" b="0" i="0" u="none" strike="noStrike" dirty="0">
              <a:solidFill>
                <a:srgbClr val="000000"/>
              </a:solidFill>
              <a:effectLst/>
            </a:endParaRPr>
          </a:p>
          <a:p>
            <a:pPr algn="l"/>
            <a:r>
              <a:rPr lang="en-US" b="0" i="0" u="none" strike="noStrike" dirty="0">
                <a:solidFill>
                  <a:srgbClr val="000000"/>
                </a:solidFill>
                <a:effectLst/>
              </a:rPr>
              <a:t>If you need help with your medicines, tell your CHW. They can help CONNECT you to care. </a:t>
            </a:r>
          </a:p>
        </p:txBody>
      </p:sp>
      <p:sp>
        <p:nvSpPr>
          <p:cNvPr id="4" name="Slide Number Placeholder 3">
            <a:extLst>
              <a:ext uri="{FF2B5EF4-FFF2-40B4-BE49-F238E27FC236}">
                <a16:creationId xmlns:a16="http://schemas.microsoft.com/office/drawing/2014/main" id="{16E2644E-969A-029C-F2E7-8CAB2020DD67}"/>
              </a:ext>
            </a:extLst>
          </p:cNvPr>
          <p:cNvSpPr>
            <a:spLocks noGrp="1"/>
          </p:cNvSpPr>
          <p:nvPr>
            <p:ph type="sldNum" sz="quarter" idx="5"/>
          </p:nvPr>
        </p:nvSpPr>
        <p:spPr/>
        <p:txBody>
          <a:bodyPr/>
          <a:lstStyle/>
          <a:p>
            <a:fld id="{168375C1-7C5C-42A2-80F2-05631BB3764E}" type="slidenum">
              <a:rPr lang="en-US" noProof="0" smtClean="0"/>
              <a:pPr/>
              <a:t>6</a:t>
            </a:fld>
            <a:endParaRPr lang="en-US" noProof="0" dirty="0"/>
          </a:p>
        </p:txBody>
      </p:sp>
    </p:spTree>
    <p:extLst>
      <p:ext uri="{BB962C8B-B14F-4D97-AF65-F5344CB8AC3E}">
        <p14:creationId xmlns:p14="http://schemas.microsoft.com/office/powerpoint/2010/main" val="231905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algn="l">
              <a:buNone/>
            </a:pPr>
            <a:r>
              <a:rPr lang="en-US" b="0" i="0" u="none" strike="noStrike" dirty="0">
                <a:solidFill>
                  <a:srgbClr val="000000"/>
                </a:solidFill>
                <a:effectLst/>
              </a:rPr>
              <a:t>Medication labels can be confusing, so let’s look at them closely. On your label you will see:</a:t>
            </a:r>
          </a:p>
          <a:p>
            <a:pPr algn="l">
              <a:buNone/>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Your doctor’s name</a:t>
            </a:r>
          </a:p>
          <a:p>
            <a:pPr algn="l">
              <a:buFont typeface="Arial" panose="020B0604020202020204" pitchFamily="34" charset="0"/>
              <a:buChar char="•"/>
            </a:pPr>
            <a:r>
              <a:rPr lang="en-US" b="0" i="0" u="none" strike="noStrike" dirty="0">
                <a:solidFill>
                  <a:srgbClr val="000000"/>
                </a:solidFill>
                <a:effectLst/>
              </a:rPr>
              <a:t>Your pharmacy’s name, address, and phone number</a:t>
            </a:r>
          </a:p>
          <a:p>
            <a:pPr algn="l">
              <a:buFont typeface="Arial" panose="020B0604020202020204" pitchFamily="34" charset="0"/>
              <a:buChar char="•"/>
            </a:pPr>
            <a:r>
              <a:rPr lang="en-US" b="0" i="0" u="none" strike="noStrike" dirty="0">
                <a:solidFill>
                  <a:srgbClr val="000000"/>
                </a:solidFill>
                <a:effectLst/>
              </a:rPr>
              <a:t>Prescription number (for refills)</a:t>
            </a:r>
          </a:p>
          <a:p>
            <a:pPr algn="l">
              <a:buFont typeface="Arial" panose="020B0604020202020204" pitchFamily="34" charset="0"/>
              <a:buChar char="•"/>
            </a:pPr>
            <a:r>
              <a:rPr lang="en-US" b="0" i="0" u="none" strike="noStrike" dirty="0">
                <a:solidFill>
                  <a:srgbClr val="000000"/>
                </a:solidFill>
                <a:effectLst/>
              </a:rPr>
              <a:t>Date you filled the medicine</a:t>
            </a:r>
          </a:p>
          <a:p>
            <a:pPr algn="l">
              <a:buFont typeface="Arial" panose="020B0604020202020204" pitchFamily="34" charset="0"/>
              <a:buChar char="•"/>
            </a:pPr>
            <a:r>
              <a:rPr lang="en-US" b="0" i="0" u="none" strike="noStrike" dirty="0">
                <a:solidFill>
                  <a:srgbClr val="000000"/>
                </a:solidFill>
                <a:effectLst/>
              </a:rPr>
              <a:t>Your name</a:t>
            </a:r>
          </a:p>
          <a:p>
            <a:pPr algn="l">
              <a:buFont typeface="Arial" panose="020B0604020202020204" pitchFamily="34" charset="0"/>
              <a:buChar char="•"/>
            </a:pPr>
            <a:r>
              <a:rPr lang="en-US" b="0" i="0" u="none" strike="noStrike" dirty="0">
                <a:solidFill>
                  <a:srgbClr val="000000"/>
                </a:solidFill>
                <a:effectLst/>
              </a:rPr>
              <a:t>How much medicine to take and how often</a:t>
            </a:r>
          </a:p>
          <a:p>
            <a:pPr algn="l">
              <a:buFont typeface="Arial" panose="020B0604020202020204" pitchFamily="34" charset="0"/>
              <a:buChar char="•"/>
            </a:pPr>
            <a:r>
              <a:rPr lang="en-US" b="0" i="0" u="none" strike="noStrike" dirty="0">
                <a:solidFill>
                  <a:srgbClr val="000000"/>
                </a:solidFill>
                <a:effectLst/>
              </a:rPr>
              <a:t>Strength of the medicine</a:t>
            </a:r>
          </a:p>
          <a:p>
            <a:pPr algn="l">
              <a:buFont typeface="Arial" panose="020B0604020202020204" pitchFamily="34" charset="0"/>
              <a:buChar char="•"/>
            </a:pPr>
            <a:r>
              <a:rPr lang="en-US" b="0" i="0" u="none" strike="noStrike" dirty="0">
                <a:solidFill>
                  <a:srgbClr val="000000"/>
                </a:solidFill>
                <a:effectLst/>
              </a:rPr>
              <a:t>Number of refills left</a:t>
            </a:r>
          </a:p>
          <a:p>
            <a:pPr algn="l">
              <a:buFont typeface="Arial" panose="020B0604020202020204" pitchFamily="34" charset="0"/>
              <a:buChar char="•"/>
            </a:pPr>
            <a:r>
              <a:rPr lang="en-US" b="0" i="0" u="none" strike="noStrike" dirty="0">
                <a:solidFill>
                  <a:srgbClr val="000000"/>
                </a:solidFill>
                <a:effectLst/>
              </a:rPr>
              <a:t>Expiration date</a:t>
            </a:r>
          </a:p>
          <a:p>
            <a:pPr algn="l">
              <a:buFont typeface="Arial" panose="020B0604020202020204" pitchFamily="34" charset="0"/>
              <a:buChar char="•"/>
            </a:pPr>
            <a:endParaRPr lang="en-US" b="0" i="0" u="none" strike="noStrike" dirty="0">
              <a:solidFill>
                <a:srgbClr val="000000"/>
              </a:solidFill>
              <a:effectLst/>
            </a:endParaRPr>
          </a:p>
          <a:p>
            <a:pPr algn="l"/>
            <a:r>
              <a:rPr lang="en-US" b="0" i="0" u="none" strike="noStrike" dirty="0">
                <a:solidFill>
                  <a:srgbClr val="000000"/>
                </a:solidFill>
                <a:effectLst/>
              </a:rPr>
              <a:t>Tips: Always watch for when your medicine is running out and refill early. Make sure you understand how much and how often to take it. If you have questions, call your Community Health Worker.</a:t>
            </a:r>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76464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0AAC481-6B1D-490A-ADDE-F1B13864A9B0}"/>
              </a:ext>
            </a:extLst>
          </p:cNvPr>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89B33A70-45B6-4628-9592-9E634961D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buNone/>
            </a:pPr>
            <a:r>
              <a:rPr lang="en-US" sz="2000" b="0" i="0" u="none" strike="noStrike" dirty="0">
                <a:solidFill>
                  <a:srgbClr val="000000"/>
                </a:solidFill>
                <a:effectLst/>
              </a:rPr>
              <a:t>If paying for your medicine is hard, many diabetes medicines are just $4 per month at some pharmacies.</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For other medicines, you can use </a:t>
            </a:r>
            <a:r>
              <a:rPr lang="en-US" sz="2000" b="0" i="0" u="none" strike="noStrike" dirty="0" err="1">
                <a:solidFill>
                  <a:srgbClr val="000000"/>
                </a:solidFill>
                <a:effectLst/>
              </a:rPr>
              <a:t>GoodRx</a:t>
            </a:r>
            <a:r>
              <a:rPr lang="en-US" sz="2000" b="0" i="0" u="none" strike="noStrike" dirty="0">
                <a:solidFill>
                  <a:srgbClr val="000000"/>
                </a:solidFill>
                <a:effectLst/>
              </a:rPr>
              <a:t>. If you don’t know how, ask your CHW for help.</a:t>
            </a:r>
          </a:p>
          <a:p>
            <a:pPr algn="l">
              <a:buNone/>
            </a:pPr>
            <a:endParaRPr lang="en-US" sz="2000" b="0" i="0" u="none" strike="noStrike" dirty="0">
              <a:solidFill>
                <a:srgbClr val="000000"/>
              </a:solidFill>
              <a:effectLst/>
            </a:endParaRPr>
          </a:p>
          <a:p>
            <a:pPr algn="l">
              <a:buNone/>
            </a:pPr>
            <a:r>
              <a:rPr lang="en-US" sz="2000" b="0" i="0" u="none" strike="noStrike" dirty="0">
                <a:solidFill>
                  <a:srgbClr val="000000"/>
                </a:solidFill>
                <a:effectLst/>
              </a:rPr>
              <a:t>Some high-cost medicines may be free through assistance programs. Make sure to renew on time so you don’t run out.</a:t>
            </a:r>
          </a:p>
          <a:p>
            <a:pPr algn="l">
              <a:buNone/>
            </a:pPr>
            <a:endParaRPr lang="en-US" sz="2000" b="0" i="0" u="none" strike="noStrike" dirty="0">
              <a:solidFill>
                <a:srgbClr val="000000"/>
              </a:solidFill>
              <a:effectLst/>
            </a:endParaRPr>
          </a:p>
          <a:p>
            <a:pPr algn="l"/>
            <a:r>
              <a:rPr lang="en-US" sz="2000" b="0" i="0" u="none" strike="noStrike" dirty="0">
                <a:solidFill>
                  <a:srgbClr val="000000"/>
                </a:solidFill>
                <a:effectLst/>
              </a:rPr>
              <a:t>Always talk to your doctor at least 2-4 weeks ahead of time for refills, because it can take a few weeks to get your medicine.</a:t>
            </a:r>
          </a:p>
          <a:p>
            <a:br>
              <a:rPr lang="en-US" sz="1300" dirty="0"/>
            </a:br>
            <a:endParaRPr lang="en-US" dirty="0">
              <a:effectLst/>
            </a:endParaRPr>
          </a:p>
        </p:txBody>
      </p:sp>
      <p:sp>
        <p:nvSpPr>
          <p:cNvPr id="4" name="Slide Number Placeholder 3">
            <a:extLst>
              <a:ext uri="{FF2B5EF4-FFF2-40B4-BE49-F238E27FC236}">
                <a16:creationId xmlns:a16="http://schemas.microsoft.com/office/drawing/2014/main" id="{63A3CC98-D05A-42EB-AA19-2B3678EB78D8}"/>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B1B1BBFE-5597-48E1-B9BF-4F5801A9478B}" type="slidenum">
              <a:rPr lang="en-US" altLang="en-US" sz="1300">
                <a:solidFill>
                  <a:prstClr val="black"/>
                </a:solidFill>
                <a:latin typeface="Calibri" panose="020F0502020204030204" pitchFamily="34" charset="0"/>
              </a:rPr>
              <a:pPr eaLnBrk="1" hangingPunct="1"/>
              <a:t>8</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155225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dirty="0">
                <a:solidFill>
                  <a:srgbClr val="000000"/>
                </a:solidFill>
                <a:effectLst/>
              </a:rPr>
              <a:t>Let’s talk about how to overcome problems with taking medicine.</a:t>
            </a:r>
          </a:p>
          <a:p>
            <a:pPr algn="l"/>
            <a:endParaRPr lang="en-US" b="0" i="0" u="none" strike="noStrike" dirty="0">
              <a:solidFill>
                <a:srgbClr val="000000"/>
              </a:solidFill>
              <a:effectLst/>
            </a:endParaRPr>
          </a:p>
          <a:p>
            <a:pPr algn="l"/>
            <a:r>
              <a:rPr lang="en-US" b="0" i="0" u="none" strike="noStrike" dirty="0">
                <a:solidFill>
                  <a:srgbClr val="000000"/>
                </a:solidFill>
                <a:effectLst/>
              </a:rPr>
              <a:t>The first step in taking care of yourself and your medicines is having insurance or a clinic you can go to. </a:t>
            </a:r>
          </a:p>
          <a:p>
            <a:pPr algn="l"/>
            <a:endParaRPr lang="en-US" b="0" i="0" u="none" strike="noStrike" dirty="0">
              <a:solidFill>
                <a:srgbClr val="000000"/>
              </a:solidFill>
              <a:effectLst/>
            </a:endParaRPr>
          </a:p>
          <a:p>
            <a:pPr algn="l"/>
            <a:r>
              <a:rPr lang="en-US" b="0" i="0" u="none" strike="noStrike" dirty="0">
                <a:solidFill>
                  <a:srgbClr val="000000"/>
                </a:solidFill>
                <a:effectLst/>
              </a:rPr>
              <a:t>People with diabetes or other long-term conditions usually need to see a doctor every 1–3 months until their disease is controlled. </a:t>
            </a:r>
          </a:p>
          <a:p>
            <a:pPr algn="l"/>
            <a:endParaRPr lang="en-US" b="0" i="0" u="none" strike="noStrike" dirty="0">
              <a:solidFill>
                <a:srgbClr val="000000"/>
              </a:solidFill>
              <a:effectLst/>
            </a:endParaRPr>
          </a:p>
          <a:p>
            <a:pPr algn="l"/>
            <a:r>
              <a:rPr lang="en-US" b="0" i="0" u="none" strike="noStrike" dirty="0">
                <a:solidFill>
                  <a:srgbClr val="000000"/>
                </a:solidFill>
                <a:effectLst/>
              </a:rPr>
              <a:t>If not, see your doctor at least once a year for a check-up. </a:t>
            </a:r>
          </a:p>
          <a:p>
            <a:pPr algn="l"/>
            <a:endParaRPr lang="en-US" b="0" i="0" u="none" strike="noStrike" dirty="0">
              <a:solidFill>
                <a:srgbClr val="000000"/>
              </a:solidFill>
              <a:effectLst/>
            </a:endParaRPr>
          </a:p>
          <a:p>
            <a:pPr algn="l"/>
            <a:r>
              <a:rPr lang="en-US" b="0" i="0" u="none" strike="noStrike" dirty="0">
                <a:solidFill>
                  <a:srgbClr val="000000"/>
                </a:solidFill>
                <a:effectLst/>
              </a:rPr>
              <a:t>When was your last visit? What is stopping you from going? Ask your CHW for help getting a clinic or appointment. </a:t>
            </a:r>
          </a:p>
          <a:p>
            <a:pPr algn="l"/>
            <a:endParaRPr lang="en-US" b="0" i="0" u="none" strike="noStrike" dirty="0">
              <a:solidFill>
                <a:srgbClr val="000000"/>
              </a:solidFill>
              <a:effectLst/>
            </a:endParaRPr>
          </a:p>
          <a:p>
            <a:pPr algn="l"/>
            <a:endParaRPr lang="en-US" b="0" i="0" u="none" strike="noStrike"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dirty="0"/>
          </a:p>
        </p:txBody>
      </p:sp>
    </p:spTree>
    <p:extLst>
      <p:ext uri="{BB962C8B-B14F-4D97-AF65-F5344CB8AC3E}">
        <p14:creationId xmlns:p14="http://schemas.microsoft.com/office/powerpoint/2010/main" val="7799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9" name="Title 8"/>
          <p:cNvSpPr>
            <a:spLocks noGrp="1"/>
          </p:cNvSpPr>
          <p:nvPr>
            <p:ph type="ctrTitle"/>
          </p:nvPr>
        </p:nvSpPr>
        <p:spPr>
          <a:xfrm>
            <a:off x="572085" y="3337560"/>
            <a:ext cx="8640064"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fld id="{77DE561A-5AC9-4BBE-9411-D00C57B10038}" type="datetimeFigureOut">
              <a:rPr lang="en-US">
                <a:solidFill>
                  <a:srgbClr val="D4D2D0">
                    <a:shade val="50000"/>
                  </a:srgbClr>
                </a:solidFill>
              </a:rPr>
              <a:pPr>
                <a:defRPr/>
              </a:pPr>
              <a:t>4/23/2026</a:t>
            </a:fld>
            <a:endParaRPr lang="en-US">
              <a:solidFill>
                <a:srgbClr val="D4D2D0">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24A7E4CE-B2A9-4E0D-B0E4-A6F6F3450BE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867004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EBB015-D97C-4350-A3C3-D58478A93443}"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28B9EE2-AEAD-4073-B410-B2A53FD53C27}"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690662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31B24C-7D4C-45E8-A86C-B8BE81D111CC}"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BD615C3-C3D6-4A14-AD3B-25CFEF1A29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270651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4015170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D89A2BEB-B430-4770-B9F0-47AA95762262}"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Tree>
    <p:extLst>
      <p:ext uri="{BB962C8B-B14F-4D97-AF65-F5344CB8AC3E}">
        <p14:creationId xmlns:p14="http://schemas.microsoft.com/office/powerpoint/2010/main" val="295730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07973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B0787-DCCB-41BF-A442-EE9880BCF00F}" type="datetimeFigureOut">
              <a:rPr lang="en-US">
                <a:solidFill>
                  <a:srgbClr val="D4D2D0">
                    <a:shade val="50000"/>
                  </a:srgbClr>
                </a:solidFill>
              </a:rPr>
              <a:pPr>
                <a:defRPr/>
              </a:pPr>
              <a:t>4/23/2026</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96E3B39-28B5-461C-8052-9C5187903EFA}"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53579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CC2C41E-D06C-40BF-9AF7-C16E9CA77765}" type="datetimeFigureOut">
              <a:rPr lang="en-US">
                <a:solidFill>
                  <a:srgbClr val="D4D2D0">
                    <a:shade val="50000"/>
                  </a:srgbClr>
                </a:solidFill>
              </a:rPr>
              <a:pPr>
                <a:defRPr/>
              </a:pPr>
              <a:t>4/23/2026</a:t>
            </a:fld>
            <a:endParaRPr lang="en-US">
              <a:solidFill>
                <a:srgbClr val="D4D2D0">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1B087A9C-802D-4201-88FD-4E7E830781F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35116719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274878E8-CA1C-4C22-956E-3784414D2E90}"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B0D2F2A0-3EBC-4619-AFDB-E83F8581CFD5}"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9289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5486400"/>
            <a:ext cx="5386917"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5486400"/>
            <a:ext cx="5389033"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1F53519-B8D9-4897-B7DA-72F1C84F5B91}" type="datetimeFigureOut">
              <a:rPr lang="en-US">
                <a:solidFill>
                  <a:srgbClr val="D4D2D0">
                    <a:shade val="50000"/>
                  </a:srgbClr>
                </a:solidFill>
              </a:rPr>
              <a:pPr>
                <a:defRPr/>
              </a:pPr>
              <a:t>4/23/2026</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FBAC3963-A697-4616-A192-3F1ACD815593}"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84531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lstStyle>
            <a:lvl1pPr algn="l">
              <a:defRPr sz="4600"/>
            </a:lvl1p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78B61267-A054-4CA8-A7D5-895D5AB663F6}" type="datetimeFigureOut">
              <a:rPr lang="en-US">
                <a:solidFill>
                  <a:srgbClr val="D4D2D0">
                    <a:shade val="50000"/>
                  </a:srgbClr>
                </a:solidFill>
              </a:rPr>
              <a:pPr>
                <a:defRPr/>
              </a:pPr>
              <a:t>4/23/2026</a:t>
            </a:fld>
            <a:endParaRPr lang="en-US">
              <a:solidFill>
                <a:srgbClr val="D4D2D0">
                  <a:shade val="50000"/>
                </a:srgbClr>
              </a:solidFill>
            </a:endParaRPr>
          </a:p>
        </p:txBody>
      </p:sp>
      <p:sp>
        <p:nvSpPr>
          <p:cNvPr id="4" name="Slide Number Placeholder 7"/>
          <p:cNvSpPr>
            <a:spLocks noGrp="1"/>
          </p:cNvSpPr>
          <p:nvPr>
            <p:ph type="sldNum" sz="quarter" idx="11"/>
          </p:nvPr>
        </p:nvSpPr>
        <p:spPr/>
        <p:txBody>
          <a:bodyPr/>
          <a:lstStyle>
            <a:lvl1pPr>
              <a:defRPr/>
            </a:lvl1pPr>
          </a:lstStyle>
          <a:p>
            <a:pPr>
              <a:defRPr/>
            </a:pPr>
            <a:fld id="{23E83B04-D7A5-4309-9599-08F01A3874A9}" type="slidenum">
              <a:rPr lang="en-US">
                <a:solidFill>
                  <a:srgbClr val="D4D2D0">
                    <a:shade val="50000"/>
                  </a:srgbClr>
                </a:solidFill>
              </a:rPr>
              <a:pPr>
                <a:defRPr/>
              </a:pPr>
              <a:t>‹#›</a:t>
            </a:fld>
            <a:endParaRPr lang="en-US">
              <a:solidFill>
                <a:srgbClr val="D4D2D0">
                  <a:shade val="50000"/>
                </a:srgbClr>
              </a:solidFill>
            </a:endParaRPr>
          </a:p>
        </p:txBody>
      </p:sp>
      <p:sp>
        <p:nvSpPr>
          <p:cNvPr id="5" name="Footer Placeholder 8"/>
          <p:cNvSpPr>
            <a:spLocks noGrp="1"/>
          </p:cNvSpPr>
          <p:nvPr>
            <p:ph type="ftr" sz="quarter" idx="12"/>
          </p:nvPr>
        </p:nvSpPr>
        <p:spPr/>
        <p:txBody>
          <a:bodyPr/>
          <a:lstStyle>
            <a:lvl1pPr>
              <a:defRPr/>
            </a:lvl1pPr>
          </a:lstStyle>
          <a:p>
            <a:pPr>
              <a:defRPr/>
            </a:pPr>
            <a:endParaRPr lang="en-US">
              <a:solidFill>
                <a:srgbClr val="D4D2D0">
                  <a:shade val="50000"/>
                </a:srgbClr>
              </a:solidFill>
            </a:endParaRPr>
          </a:p>
        </p:txBody>
      </p:sp>
    </p:spTree>
    <p:extLst>
      <p:ext uri="{BB962C8B-B14F-4D97-AF65-F5344CB8AC3E}">
        <p14:creationId xmlns:p14="http://schemas.microsoft.com/office/powerpoint/2010/main" val="3644550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2102D81-6F77-4352-B82D-A9A22CCF31CE}" type="datetimeFigureOut">
              <a:rPr lang="en-US">
                <a:solidFill>
                  <a:srgbClr val="D4D2D0">
                    <a:shade val="50000"/>
                  </a:srgbClr>
                </a:solidFill>
              </a:rPr>
              <a:pPr>
                <a:defRPr/>
              </a:pPr>
              <a:t>4/23/2026</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160E89AF-1DFF-4FBC-92E6-FEF2F95FF6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112779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BDE7F779-A176-42CE-A405-DBA241A4631A}"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10875433" y="6421439"/>
            <a:ext cx="1016000" cy="365125"/>
          </a:xfrm>
        </p:spPr>
        <p:txBody>
          <a:bodyPr/>
          <a:lstStyle>
            <a:lvl1pPr>
              <a:defRPr/>
            </a:lvl1pPr>
          </a:lstStyle>
          <a:p>
            <a:pPr>
              <a:defRPr/>
            </a:pPr>
            <a:fld id="{17C8AD6C-784A-4F44-BDBE-F849CE0B783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241577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CCD763D-F837-4CDD-9175-F8772F42F5CA}" type="datetimeFigureOut">
              <a:rPr lang="en-US">
                <a:solidFill>
                  <a:srgbClr val="D4D2D0">
                    <a:shade val="50000"/>
                  </a:srgbClr>
                </a:solidFill>
              </a:rPr>
              <a:pPr>
                <a:defRPr/>
              </a:pPr>
              <a:t>4/23/2026</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8323B0D3-2D99-48F4-9D42-113671C71BB0}"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72184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028" name="Title Placeholder 8"/>
          <p:cNvSpPr>
            <a:spLocks noGrp="1"/>
          </p:cNvSpPr>
          <p:nvPr>
            <p:ph type="title"/>
          </p:nvPr>
        </p:nvSpPr>
        <p:spPr bwMode="auto">
          <a:xfrm>
            <a:off x="609600" y="274638"/>
            <a:ext cx="99568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600201"/>
            <a:ext cx="9956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421439"/>
            <a:ext cx="2844800" cy="365125"/>
          </a:xfrm>
          <a:prstGeom prst="rect">
            <a:avLst/>
          </a:prstGeom>
        </p:spPr>
        <p:txBody>
          <a:bodyPr vert="horz" bIns="0" anchor="b"/>
          <a:lstStyle>
            <a:lvl1pPr algn="l"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EBC1E491-A5B7-467A-8E37-A8CFC935CB50}" type="datetimeFigureOut">
              <a:rPr lang="en-US">
                <a:solidFill>
                  <a:srgbClr val="D4D2D0">
                    <a:shade val="50000"/>
                  </a:srgbClr>
                </a:solidFill>
                <a:ea typeface="ＭＳ Ｐゴシック" pitchFamily="34" charset="-128"/>
              </a:rPr>
              <a:pPr defTabSz="457200" fontAlgn="base">
                <a:spcBef>
                  <a:spcPct val="0"/>
                </a:spcBef>
                <a:spcAft>
                  <a:spcPct val="0"/>
                </a:spcAft>
                <a:defRPr/>
              </a:pPr>
              <a:t>4/23/2026</a:t>
            </a:fld>
            <a:endParaRPr lang="en-US">
              <a:solidFill>
                <a:prstClr val="white">
                  <a:shade val="50000"/>
                </a:prstClr>
              </a:solidFill>
              <a:ea typeface="ＭＳ Ｐゴシック" pitchFamily="34" charset="-128"/>
            </a:endParaRPr>
          </a:p>
        </p:txBody>
      </p:sp>
      <p:sp>
        <p:nvSpPr>
          <p:cNvPr id="22" name="Footer Placeholder 21"/>
          <p:cNvSpPr>
            <a:spLocks noGrp="1"/>
          </p:cNvSpPr>
          <p:nvPr>
            <p:ph type="ftr" sz="quarter" idx="3"/>
          </p:nvPr>
        </p:nvSpPr>
        <p:spPr>
          <a:xfrm>
            <a:off x="4165600" y="6421439"/>
            <a:ext cx="38608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endParaRPr lang="en-US">
              <a:solidFill>
                <a:srgbClr val="D4D2D0">
                  <a:shade val="50000"/>
                </a:srgbClr>
              </a:solidFill>
              <a:ea typeface="ＭＳ Ｐゴシック" pitchFamily="34" charset="-128"/>
            </a:endParaRPr>
          </a:p>
        </p:txBody>
      </p:sp>
      <p:sp>
        <p:nvSpPr>
          <p:cNvPr id="18" name="Slide Number Placeholder 17"/>
          <p:cNvSpPr>
            <a:spLocks noGrp="1"/>
          </p:cNvSpPr>
          <p:nvPr>
            <p:ph type="sldNum" sz="quarter" idx="4"/>
          </p:nvPr>
        </p:nvSpPr>
        <p:spPr>
          <a:xfrm>
            <a:off x="10871200" y="6421439"/>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CA0D95D1-B40E-49A4-BC43-85E9F806BAAB}" type="slidenum">
              <a:rPr lang="en-US">
                <a:solidFill>
                  <a:srgbClr val="D4D2D0">
                    <a:shade val="50000"/>
                  </a:srgbClr>
                </a:solidFill>
                <a:ea typeface="ＭＳ Ｐゴシック" pitchFamily="34" charset="-128"/>
              </a:rPr>
              <a:pPr defTabSz="457200" fontAlgn="base">
                <a:spcBef>
                  <a:spcPct val="0"/>
                </a:spcBef>
                <a:spcAft>
                  <a:spcPct val="0"/>
                </a:spcAft>
                <a:defRPr/>
              </a:pPr>
              <a:t>‹#›</a:t>
            </a:fld>
            <a:endParaRPr lang="en-US">
              <a:solidFill>
                <a:srgbClr val="D4D2D0">
                  <a:shade val="50000"/>
                </a:srgbClr>
              </a:solidFill>
              <a:ea typeface="ＭＳ Ｐゴシック" pitchFamily="34" charset="-128"/>
            </a:endParaRPr>
          </a:p>
        </p:txBody>
      </p:sp>
    </p:spTree>
    <p:extLst>
      <p:ext uri="{BB962C8B-B14F-4D97-AF65-F5344CB8AC3E}">
        <p14:creationId xmlns:p14="http://schemas.microsoft.com/office/powerpoint/2010/main" val="177967901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701" r:id="rId14"/>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8.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28.jpg"/><Relationship Id="rId5" Type="http://schemas.openxmlformats.org/officeDocument/2006/relationships/notesSlide" Target="../notesSlides/notesSlide17.xml"/><Relationship Id="rId4"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8395" y="0"/>
            <a:ext cx="35718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noProof="0" dirty="0">
              <a:solidFill>
                <a:prstClr val="white"/>
              </a:solidFill>
            </a:endParaRPr>
          </a:p>
        </p:txBody>
      </p:sp>
      <p:sp>
        <p:nvSpPr>
          <p:cNvPr id="23555" name="Content Placeholder 2"/>
          <p:cNvSpPr>
            <a:spLocks noGrp="1"/>
          </p:cNvSpPr>
          <p:nvPr>
            <p:ph idx="1"/>
          </p:nvPr>
        </p:nvSpPr>
        <p:spPr>
          <a:xfrm>
            <a:off x="3322638" y="2133601"/>
            <a:ext cx="3987800" cy="2162175"/>
          </a:xfrm>
        </p:spPr>
        <p:txBody>
          <a:bodyPr/>
          <a:lstStyle/>
          <a:p>
            <a:pPr eaLnBrk="1" hangingPunct="1">
              <a:buFont typeface="Arial" pitchFamily="34" charset="0"/>
              <a:buNone/>
            </a:pPr>
            <a:endParaRPr lang="en-US" i="1" noProof="0" dirty="0">
              <a:ea typeface="ＭＳ Ｐゴシック" pitchFamily="34" charset="-128"/>
            </a:endParaRPr>
          </a:p>
          <a:p>
            <a:pPr eaLnBrk="1" hangingPunct="1">
              <a:buFont typeface="Arial" pitchFamily="34" charset="0"/>
              <a:buNone/>
            </a:pPr>
            <a:endParaRPr lang="en-US" i="1" noProof="0" dirty="0">
              <a:ea typeface="ＭＳ Ｐゴシック" pitchFamily="34" charset="-128"/>
            </a:endParaRPr>
          </a:p>
          <a:p>
            <a:pPr eaLnBrk="1" hangingPunct="1">
              <a:buFont typeface="Arial" pitchFamily="34" charset="0"/>
              <a:buNone/>
            </a:pPr>
            <a:endParaRPr lang="en-US" i="1" noProof="0" dirty="0">
              <a:ea typeface="ＭＳ Ｐゴシック" pitchFamily="34" charset="-128"/>
            </a:endParaRPr>
          </a:p>
        </p:txBody>
      </p:sp>
      <p:pic>
        <p:nvPicPr>
          <p:cNvPr id="23556" name="Picture 5" descr="PNGPIX-COM-Heart-Fruit-PNG-Transparent-Imag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700" y="376238"/>
            <a:ext cx="6045206" cy="6265862"/>
          </a:xfrm>
          <a:prstGeom prst="rect">
            <a:avLst/>
          </a:prstGeom>
          <a:noFill/>
          <a:ln w="9525">
            <a:noFill/>
            <a:miter lim="800000"/>
            <a:headEnd/>
            <a:tailEnd/>
          </a:ln>
        </p:spPr>
      </p:pic>
      <p:sp>
        <p:nvSpPr>
          <p:cNvPr id="8" name="Subtitle 2"/>
          <p:cNvSpPr txBox="1">
            <a:spLocks/>
          </p:cNvSpPr>
          <p:nvPr/>
        </p:nvSpPr>
        <p:spPr bwMode="gray">
          <a:xfrm>
            <a:off x="6808789" y="4843464"/>
            <a:ext cx="3571875" cy="1577975"/>
          </a:xfrm>
          <a:prstGeom prst="rect">
            <a:avLst/>
          </a:prstGeom>
        </p:spPr>
        <p:txBody>
          <a:bodyPr>
            <a:normAutofit/>
          </a:bodyPr>
          <a:lstStyle/>
          <a:p>
            <a:pPr defTabSz="457200" fontAlgn="base">
              <a:spcBef>
                <a:spcPct val="0"/>
              </a:spcBef>
              <a:spcAft>
                <a:spcPct val="0"/>
              </a:spcAft>
            </a:pPr>
            <a:endParaRPr lang="en-US" sz="3200" noProof="0" dirty="0">
              <a:solidFill>
                <a:srgbClr val="7E848D">
                  <a:lumMod val="50000"/>
                </a:srgbClr>
              </a:solidFill>
              <a:ea typeface="ＭＳ Ｐゴシック" pitchFamily="34" charset="-128"/>
            </a:endParaRPr>
          </a:p>
          <a:p>
            <a:pPr defTabSz="457200" fontAlgn="base">
              <a:spcBef>
                <a:spcPct val="0"/>
              </a:spcBef>
              <a:spcAft>
                <a:spcPct val="0"/>
              </a:spcAft>
            </a:pPr>
            <a:endParaRPr lang="en-US" sz="3200" noProof="0" dirty="0">
              <a:solidFill>
                <a:srgbClr val="7E848D">
                  <a:lumMod val="50000"/>
                </a:srgbClr>
              </a:solidFill>
              <a:ea typeface="ＭＳ Ｐゴシック" pitchFamily="34" charset="-128"/>
            </a:endParaRPr>
          </a:p>
        </p:txBody>
      </p:sp>
      <p:sp>
        <p:nvSpPr>
          <p:cNvPr id="11" name="Title 1"/>
          <p:cNvSpPr txBox="1">
            <a:spLocks/>
          </p:cNvSpPr>
          <p:nvPr/>
        </p:nvSpPr>
        <p:spPr bwMode="gray">
          <a:xfrm>
            <a:off x="6803318" y="2455864"/>
            <a:ext cx="3571875" cy="2387600"/>
          </a:xfrm>
          <a:prstGeom prst="rect">
            <a:avLst/>
          </a:prstGeom>
        </p:spPr>
        <p:txBody>
          <a:bodyPr lIns="45720" rIns="45720" anchor="ctr">
            <a:normAutofit/>
          </a:bodyPr>
          <a:lstStyle/>
          <a:p>
            <a:pPr algn="ctr" defTabSz="457200" fontAlgn="base">
              <a:spcBef>
                <a:spcPct val="0"/>
              </a:spcBef>
              <a:spcAft>
                <a:spcPct val="0"/>
              </a:spcAft>
            </a:pPr>
            <a:r>
              <a:rPr lang="en-US" sz="4800" noProof="0" dirty="0">
                <a:solidFill>
                  <a:srgbClr val="7E848D">
                    <a:lumMod val="50000"/>
                  </a:srgbClr>
                </a:solidFill>
                <a:ea typeface="ＭＳ Ｐゴシック" pitchFamily="34" charset="-128"/>
              </a:rPr>
              <a:t>Getting help with your medicine </a:t>
            </a:r>
          </a:p>
        </p:txBody>
      </p:sp>
      <p:cxnSp>
        <p:nvCxnSpPr>
          <p:cNvPr id="12" name="Straight Connector 11"/>
          <p:cNvCxnSpPr>
            <a:cxnSpLocks/>
          </p:cNvCxnSpPr>
          <p:nvPr/>
        </p:nvCxnSpPr>
        <p:spPr>
          <a:xfrm>
            <a:off x="6808487" y="4011613"/>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gray">
          <a:xfrm>
            <a:off x="7310438" y="853666"/>
            <a:ext cx="3806185" cy="577081"/>
          </a:xfrm>
          <a:prstGeom prst="rect">
            <a:avLst/>
          </a:prstGeom>
          <a:noFill/>
        </p:spPr>
        <p:txBody>
          <a:bodyPr>
            <a:spAutoFit/>
          </a:bodyPr>
          <a:lstStyle/>
          <a:p>
            <a:pPr defTabSz="457200" fontAlgn="base">
              <a:lnSpc>
                <a:spcPct val="90000"/>
              </a:lnSpc>
              <a:spcBef>
                <a:spcPct val="0"/>
              </a:spcBef>
              <a:spcAft>
                <a:spcPct val="0"/>
              </a:spcAft>
              <a:defRPr/>
            </a:pPr>
            <a:r>
              <a:rPr lang="en-US" sz="3500" b="1" noProof="0" dirty="0">
                <a:gradFill>
                  <a:gsLst>
                    <a:gs pos="0">
                      <a:srgbClr val="6EA0B0"/>
                    </a:gs>
                    <a:gs pos="51300">
                      <a:srgbClr val="CCAF0A"/>
                    </a:gs>
                    <a:gs pos="100000">
                      <a:srgbClr val="8D89A4"/>
                    </a:gs>
                  </a:gsLst>
                  <a:lin ang="0" scaled="0"/>
                </a:gradFill>
                <a:ea typeface="ＭＳ Ｐゴシック" pitchFamily="34" charset="-128"/>
              </a:rPr>
              <a:t>WELCOME!</a:t>
            </a:r>
          </a:p>
        </p:txBody>
      </p:sp>
      <p:sp>
        <p:nvSpPr>
          <p:cNvPr id="2" name="Subtitle 3">
            <a:extLst>
              <a:ext uri="{FF2B5EF4-FFF2-40B4-BE49-F238E27FC236}">
                <a16:creationId xmlns:a16="http://schemas.microsoft.com/office/drawing/2014/main" id="{9A434F45-8A3A-4688-9F6C-35201CF06DC8}"/>
              </a:ext>
            </a:extLst>
          </p:cNvPr>
          <p:cNvSpPr txBox="1">
            <a:spLocks/>
          </p:cNvSpPr>
          <p:nvPr/>
        </p:nvSpPr>
        <p:spPr bwMode="auto">
          <a:xfrm>
            <a:off x="10283198" y="6201569"/>
            <a:ext cx="3582829" cy="159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42900" indent="-346075">
              <a:spcBef>
                <a:spcPts val="2000"/>
              </a:spcBef>
              <a:buClr>
                <a:srgbClr val="404040"/>
              </a:buClr>
            </a:pPr>
            <a:r>
              <a:rPr lang="en-US" b="1" noProof="0" dirty="0">
                <a:solidFill>
                  <a:schemeClr val="tx2">
                    <a:lumMod val="90000"/>
                  </a:schemeClr>
                </a:solidFill>
                <a:latin typeface="Calisto MT" pitchFamily="18" charset="0"/>
              </a:rPr>
              <a:t>Class #2</a:t>
            </a:r>
          </a:p>
          <a:p>
            <a:pPr marL="342900" indent="-346075">
              <a:spcBef>
                <a:spcPts val="2000"/>
              </a:spcBef>
              <a:buClr>
                <a:srgbClr val="404040"/>
              </a:buClr>
            </a:pPr>
            <a:endParaRPr lang="en-US" b="1" noProof="0" dirty="0">
              <a:solidFill>
                <a:schemeClr val="tx2">
                  <a:lumMod val="90000"/>
                </a:schemeClr>
              </a:solidFill>
              <a:latin typeface="Calisto MT" pitchFamily="18" charset="0"/>
            </a:endParaRPr>
          </a:p>
        </p:txBody>
      </p:sp>
      <p:pic>
        <p:nvPicPr>
          <p:cNvPr id="23" name="Audio 22">
            <a:extLst>
              <a:ext uri="{FF2B5EF4-FFF2-40B4-BE49-F238E27FC236}">
                <a16:creationId xmlns:a16="http://schemas.microsoft.com/office/drawing/2014/main" id="{D3A19D52-F08C-D26E-4A05-B5F4B18D5D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17663" y="5829300"/>
            <a:ext cx="812800" cy="812800"/>
          </a:xfrm>
          <a:prstGeom prst="rect">
            <a:avLst/>
          </a:prstGeom>
        </p:spPr>
      </p:pic>
    </p:spTree>
    <p:extLst>
      <p:ext uri="{BB962C8B-B14F-4D97-AF65-F5344CB8AC3E}">
        <p14:creationId xmlns:p14="http://schemas.microsoft.com/office/powerpoint/2010/main" val="650090136"/>
      </p:ext>
    </p:extLst>
  </p:cSld>
  <p:clrMapOvr>
    <a:masterClrMapping/>
  </p:clrMapOvr>
  <mc:AlternateContent xmlns:mc="http://schemas.openxmlformats.org/markup-compatibility/2006" xmlns:p14="http://schemas.microsoft.com/office/powerpoint/2010/main">
    <mc:Choice Requires="p14">
      <p:transition spd="slow" p14:dur="2000" advTm="7652"/>
    </mc:Choice>
    <mc:Fallback xmlns="">
      <p:transition spd="slow" advTm="7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a:fillRect/>
          </a:stretch>
        </p:blipFill>
        <p:spPr>
          <a:xfrm>
            <a:off x="0" y="0"/>
            <a:ext cx="12192000" cy="6858000"/>
          </a:xfrm>
        </p:spPr>
      </p:pic>
      <p:sp>
        <p:nvSpPr>
          <p:cNvPr id="31" name="Rectangle 30"/>
          <p:cNvSpPr/>
          <p:nvPr/>
        </p:nvSpPr>
        <p:spPr>
          <a:xfrm>
            <a:off x="0" y="5193508"/>
            <a:ext cx="12192000" cy="171529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noProof="0" dirty="0">
              <a:solidFill>
                <a:prstClr val="white"/>
              </a:solidFill>
            </a:endParaRPr>
          </a:p>
        </p:txBody>
      </p:sp>
      <p:sp>
        <p:nvSpPr>
          <p:cNvPr id="2" name="Title 1"/>
          <p:cNvSpPr>
            <a:spLocks noGrp="1"/>
          </p:cNvSpPr>
          <p:nvPr>
            <p:ph type="ctrTitle"/>
          </p:nvPr>
        </p:nvSpPr>
        <p:spPr bwMode="gray">
          <a:xfrm>
            <a:off x="2908300" y="5193508"/>
            <a:ext cx="6675438" cy="1138237"/>
          </a:xfrm>
        </p:spPr>
        <p:txBody>
          <a:bodyPr>
            <a:noAutofit/>
          </a:bodyPr>
          <a:lstStyle/>
          <a:p>
            <a:pPr algn="ctr"/>
            <a:r>
              <a:rPr lang="en-US" sz="6000" b="1" noProof="0" dirty="0">
                <a:solidFill>
                  <a:schemeClr val="accent6">
                    <a:lumMod val="50000"/>
                  </a:schemeClr>
                </a:solidFill>
              </a:rPr>
              <a:t>But I feel good!</a:t>
            </a:r>
          </a:p>
        </p:txBody>
      </p:sp>
      <p:pic>
        <p:nvPicPr>
          <p:cNvPr id="15" name="Audio 14">
            <a:extLst>
              <a:ext uri="{FF2B5EF4-FFF2-40B4-BE49-F238E27FC236}">
                <a16:creationId xmlns:a16="http://schemas.microsoft.com/office/drawing/2014/main" id="{7C101AFB-306B-2E8D-2475-E6208F0A82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62626"/>
            <a:ext cx="812800" cy="812800"/>
          </a:xfrm>
          <a:prstGeom prst="rect">
            <a:avLst/>
          </a:prstGeom>
        </p:spPr>
      </p:pic>
    </p:spTree>
    <p:extLst>
      <p:ext uri="{BB962C8B-B14F-4D97-AF65-F5344CB8AC3E}">
        <p14:creationId xmlns:p14="http://schemas.microsoft.com/office/powerpoint/2010/main" val="350283044"/>
      </p:ext>
    </p:extLst>
  </p:cSld>
  <p:clrMapOvr>
    <a:masterClrMapping/>
  </p:clrMapOvr>
  <mc:AlternateContent xmlns:mc="http://schemas.openxmlformats.org/markup-compatibility/2006" xmlns:p14="http://schemas.microsoft.com/office/powerpoint/2010/main">
    <mc:Choice Requires="p14">
      <p:transition spd="slow" p14:dur="2000" advTm="20382"/>
    </mc:Choice>
    <mc:Fallback xmlns="">
      <p:transition spd="slow" advTm="2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8E4D74-65A1-170D-4AEE-76DE130D6B03}"/>
              </a:ext>
            </a:extLst>
          </p:cNvPr>
          <p:cNvSpPr/>
          <p:nvPr/>
        </p:nvSpPr>
        <p:spPr>
          <a:xfrm>
            <a:off x="-68628" y="0"/>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noProof="0" dirty="0">
              <a:solidFill>
                <a:prstClr val="white"/>
              </a:solidFill>
            </a:endParaRPr>
          </a:p>
        </p:txBody>
      </p:sp>
      <p:sp>
        <p:nvSpPr>
          <p:cNvPr id="7" name="Rectangle 6">
            <a:extLst>
              <a:ext uri="{FF2B5EF4-FFF2-40B4-BE49-F238E27FC236}">
                <a16:creationId xmlns:a16="http://schemas.microsoft.com/office/drawing/2014/main" id="{3F9F15DC-A886-25A3-76CA-7D3EA93184BC}"/>
              </a:ext>
            </a:extLst>
          </p:cNvPr>
          <p:cNvSpPr/>
          <p:nvPr/>
        </p:nvSpPr>
        <p:spPr>
          <a:xfrm>
            <a:off x="10510103" y="1"/>
            <a:ext cx="16818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noProof="0" dirty="0">
              <a:solidFill>
                <a:prstClr val="white"/>
              </a:solidFill>
            </a:endParaRPr>
          </a:p>
        </p:txBody>
      </p:sp>
      <p:pic>
        <p:nvPicPr>
          <p:cNvPr id="3" name="Picture 4" descr="Patient on dialysis Patient bei der Dialyse in der Klinik dialysis stock pictures, royalty-free photos &amp; images">
            <a:extLst>
              <a:ext uri="{FF2B5EF4-FFF2-40B4-BE49-F238E27FC236}">
                <a16:creationId xmlns:a16="http://schemas.microsoft.com/office/drawing/2014/main" id="{9A186536-B9CA-C1D8-C187-8F7432FD9A8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70228" y="0"/>
            <a:ext cx="2222549" cy="2706712"/>
          </a:xfrm>
          <a:prstGeom prst="rect">
            <a:avLst/>
          </a:prstGeom>
          <a:solidFill>
            <a:srgbClr val="FFFFFF"/>
          </a:solidFill>
          <a:ln>
            <a:solidFill>
              <a:schemeClr val="bg1">
                <a:lumMod val="85000"/>
              </a:schemeClr>
            </a:solidFill>
          </a:ln>
        </p:spPr>
      </p:pic>
      <p:pic>
        <p:nvPicPr>
          <p:cNvPr id="5" name="Picture 4" descr="Woman covering eyes">
            <a:extLst>
              <a:ext uri="{FF2B5EF4-FFF2-40B4-BE49-F238E27FC236}">
                <a16:creationId xmlns:a16="http://schemas.microsoft.com/office/drawing/2014/main" id="{BB1CEB6B-8BA7-8B56-6546-465D49EC28C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16404" y="0"/>
            <a:ext cx="2222549" cy="2967517"/>
          </a:xfrm>
          <a:prstGeom prst="rect">
            <a:avLst/>
          </a:prstGeom>
          <a:noFill/>
          <a:ln>
            <a:solidFill>
              <a:schemeClr val="bg1">
                <a:lumMod val="85000"/>
              </a:schemeClr>
            </a:solidFill>
          </a:ln>
        </p:spPr>
      </p:pic>
      <p:pic>
        <p:nvPicPr>
          <p:cNvPr id="34818" name="Picture 2" descr="C:\Users\Betty\Documents\CHW\BCM Diabetes Management PowerPoints\RESOURCES\fro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7246" y="1"/>
            <a:ext cx="9300754" cy="6857999"/>
          </a:xfrm>
          <a:prstGeom prst="rect">
            <a:avLst/>
          </a:prstGeom>
          <a:noFill/>
          <a:ln w="9525">
            <a:noFill/>
            <a:miter lim="800000"/>
            <a:headEnd/>
            <a:tailEnd/>
          </a:ln>
        </p:spPr>
      </p:pic>
      <p:sp>
        <p:nvSpPr>
          <p:cNvPr id="6" name="Rectangle 5">
            <a:extLst>
              <a:ext uri="{FF2B5EF4-FFF2-40B4-BE49-F238E27FC236}">
                <a16:creationId xmlns:a16="http://schemas.microsoft.com/office/drawing/2014/main" id="{BC29BA50-CE60-4E59-8B59-0BF1BEAAA1EA}"/>
              </a:ext>
            </a:extLst>
          </p:cNvPr>
          <p:cNvSpPr/>
          <p:nvPr/>
        </p:nvSpPr>
        <p:spPr>
          <a:xfrm>
            <a:off x="-68628" y="3821321"/>
            <a:ext cx="12260628" cy="1319767"/>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4400" noProof="0" dirty="0">
                <a:solidFill>
                  <a:prstClr val="white">
                    <a:lumMod val="95000"/>
                  </a:prstClr>
                </a:solidFill>
              </a:rPr>
              <a:t>THE SAD STORY OF A FROG!</a:t>
            </a:r>
          </a:p>
        </p:txBody>
      </p:sp>
      <p:pic>
        <p:nvPicPr>
          <p:cNvPr id="4"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id="{C934C6AD-0DE4-A9EC-2060-603110F77A4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8627" y="4151288"/>
            <a:ext cx="2222548" cy="264067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9" name="Picture 8" descr="A person sitting on a couch holding a phone&#10;&#10;AI-generated content may be incorrect.">
            <a:extLst>
              <a:ext uri="{FF2B5EF4-FFF2-40B4-BE49-F238E27FC236}">
                <a16:creationId xmlns:a16="http://schemas.microsoft.com/office/drawing/2014/main" id="{9BD5AF55-20DF-B61A-079A-A4A6D6A713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9452" y="3821321"/>
            <a:ext cx="2222548" cy="2970638"/>
          </a:xfrm>
          <a:prstGeom prst="rect">
            <a:avLst/>
          </a:prstGeom>
        </p:spPr>
      </p:pic>
      <p:pic>
        <p:nvPicPr>
          <p:cNvPr id="34" name="Audio 33">
            <a:extLst>
              <a:ext uri="{FF2B5EF4-FFF2-40B4-BE49-F238E27FC236}">
                <a16:creationId xmlns:a16="http://schemas.microsoft.com/office/drawing/2014/main" id="{8E4D7402-E72E-778C-ACC9-72E0FB6B6F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26251" y="6045200"/>
            <a:ext cx="812800" cy="812800"/>
          </a:xfrm>
          <a:prstGeom prst="rect">
            <a:avLst/>
          </a:prstGeom>
        </p:spPr>
      </p:pic>
    </p:spTree>
    <p:extLst>
      <p:ext uri="{BB962C8B-B14F-4D97-AF65-F5344CB8AC3E}">
        <p14:creationId xmlns:p14="http://schemas.microsoft.com/office/powerpoint/2010/main" val="2834466607"/>
      </p:ext>
    </p:extLst>
  </p:cSld>
  <p:clrMapOvr>
    <a:masterClrMapping/>
  </p:clrMapOvr>
  <mc:AlternateContent xmlns:mc="http://schemas.openxmlformats.org/markup-compatibility/2006" xmlns:p14="http://schemas.microsoft.com/office/powerpoint/2010/main">
    <mc:Choice Requires="p14">
      <p:transition spd="slow" p14:dur="2000" advTm="17914"/>
    </mc:Choice>
    <mc:Fallback xmlns="">
      <p:transition spd="slow" advTm="17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noProof="0" dirty="0">
                <a:ea typeface="ＭＳ Ｐゴシック" pitchFamily="34" charset="-128"/>
              </a:rPr>
              <a:t> </a:t>
            </a:r>
          </a:p>
        </p:txBody>
      </p:sp>
      <p:sp>
        <p:nvSpPr>
          <p:cNvPr id="37891" name="Content Placeholder 2"/>
          <p:cNvSpPr>
            <a:spLocks noGrp="1"/>
          </p:cNvSpPr>
          <p:nvPr>
            <p:ph idx="1"/>
          </p:nvPr>
        </p:nvSpPr>
        <p:spPr/>
        <p:txBody>
          <a:bodyPr/>
          <a:lstStyle/>
          <a:p>
            <a:pPr eaLnBrk="1" hangingPunct="1">
              <a:buFont typeface="Arial" pitchFamily="34" charset="0"/>
              <a:buNone/>
            </a:pPr>
            <a:endParaRPr lang="en-US" noProof="0" dirty="0">
              <a:ea typeface="ＭＳ Ｐゴシック" pitchFamily="34" charset="-128"/>
            </a:endParaRPr>
          </a:p>
          <a:p>
            <a:pPr eaLnBrk="1" hangingPunct="1">
              <a:buFont typeface="Arial" pitchFamily="34" charset="0"/>
              <a:buNone/>
            </a:pPr>
            <a:endParaRPr lang="en-US" noProof="0" dirty="0">
              <a:ea typeface="ＭＳ Ｐゴシック" pitchFamily="34" charset="-128"/>
            </a:endParaRPr>
          </a:p>
        </p:txBody>
      </p:sp>
      <p:pic>
        <p:nvPicPr>
          <p:cNvPr id="5" name="Picture 4" descr="A group of women wearing pink">
            <a:extLst>
              <a:ext uri="{FF2B5EF4-FFF2-40B4-BE49-F238E27FC236}">
                <a16:creationId xmlns:a16="http://schemas.microsoft.com/office/drawing/2014/main" id="{352284A9-3375-5D4D-A6BE-A3675AE02F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5910"/>
            <a:ext cx="12192000" cy="7002887"/>
          </a:xfrm>
          <a:prstGeom prst="rect">
            <a:avLst/>
          </a:prstGeom>
        </p:spPr>
      </p:pic>
      <p:pic>
        <p:nvPicPr>
          <p:cNvPr id="17" name="Audio 16">
            <a:extLst>
              <a:ext uri="{FF2B5EF4-FFF2-40B4-BE49-F238E27FC236}">
                <a16:creationId xmlns:a16="http://schemas.microsoft.com/office/drawing/2014/main" id="{7DD0AF7F-66F1-D424-133E-BAB1E6549B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6067615"/>
            <a:ext cx="812800" cy="812800"/>
          </a:xfrm>
          <a:prstGeom prst="rect">
            <a:avLst/>
          </a:prstGeom>
        </p:spPr>
      </p:pic>
    </p:spTree>
    <p:extLst>
      <p:ext uri="{BB962C8B-B14F-4D97-AF65-F5344CB8AC3E}">
        <p14:creationId xmlns:p14="http://schemas.microsoft.com/office/powerpoint/2010/main" val="1676007232"/>
      </p:ext>
    </p:extLst>
  </p:cSld>
  <p:clrMapOvr>
    <a:masterClrMapping/>
  </p:clrMapOvr>
  <mc:AlternateContent xmlns:mc="http://schemas.openxmlformats.org/markup-compatibility/2006" xmlns:p14="http://schemas.microsoft.com/office/powerpoint/2010/main">
    <mc:Choice Requires="p14">
      <p:transition spd="slow" p14:dur="2000" advTm="12884"/>
    </mc:Choice>
    <mc:Fallback xmlns="">
      <p:transition spd="slow" advTm="1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rl, Woman, Female, Ginger, Red">
            <a:extLst>
              <a:ext uri="{FF2B5EF4-FFF2-40B4-BE49-F238E27FC236}">
                <a16:creationId xmlns:a16="http://schemas.microsoft.com/office/drawing/2014/main" id="{33580C6E-7719-874B-AFC2-050B90F5F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2993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itle 1"/>
          <p:cNvSpPr>
            <a:spLocks noGrp="1"/>
          </p:cNvSpPr>
          <p:nvPr>
            <p:ph type="title"/>
          </p:nvPr>
        </p:nvSpPr>
        <p:spPr/>
        <p:txBody>
          <a:bodyPr>
            <a:normAutofit fontScale="90000"/>
          </a:bodyPr>
          <a:lstStyle/>
          <a:p>
            <a:pPr eaLnBrk="1" fontAlgn="auto" hangingPunct="1">
              <a:spcAft>
                <a:spcPts val="0"/>
              </a:spcAft>
              <a:defRPr/>
            </a:pPr>
            <a:br>
              <a:rPr lang="en-US" noProof="0" dirty="0">
                <a:ea typeface="ＭＳ Ｐゴシック" pitchFamily="34" charset="-128"/>
              </a:rPr>
            </a:br>
            <a:endParaRPr lang="en-US" noProof="0" dirty="0">
              <a:ea typeface="ＭＳ Ｐゴシック" pitchFamily="34" charset="-128"/>
            </a:endParaRPr>
          </a:p>
        </p:txBody>
      </p:sp>
      <p:sp>
        <p:nvSpPr>
          <p:cNvPr id="6" name="Rectangle 5"/>
          <p:cNvSpPr/>
          <p:nvPr/>
        </p:nvSpPr>
        <p:spPr bwMode="gray">
          <a:xfrm>
            <a:off x="0" y="5003074"/>
            <a:ext cx="12299324"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5500" b="1" noProof="0" dirty="0">
                <a:solidFill>
                  <a:srgbClr val="8D89A4">
                    <a:lumMod val="50000"/>
                  </a:srgbClr>
                </a:solidFill>
              </a:rPr>
              <a:t>BUT THE SIDE EFFECTS?</a:t>
            </a:r>
          </a:p>
        </p:txBody>
      </p:sp>
      <p:pic>
        <p:nvPicPr>
          <p:cNvPr id="17" name="Audio 16">
            <a:extLst>
              <a:ext uri="{FF2B5EF4-FFF2-40B4-BE49-F238E27FC236}">
                <a16:creationId xmlns:a16="http://schemas.microsoft.com/office/drawing/2014/main" id="{666FC800-9185-A0DD-C84F-274747FC77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99324" y="6045200"/>
            <a:ext cx="812800" cy="812800"/>
          </a:xfrm>
          <a:prstGeom prst="rect">
            <a:avLst/>
          </a:prstGeom>
        </p:spPr>
      </p:pic>
    </p:spTree>
    <p:extLst>
      <p:ext uri="{BB962C8B-B14F-4D97-AF65-F5344CB8AC3E}">
        <p14:creationId xmlns:p14="http://schemas.microsoft.com/office/powerpoint/2010/main" val="3320892995"/>
      </p:ext>
    </p:extLst>
  </p:cSld>
  <p:clrMapOvr>
    <a:masterClrMapping/>
  </p:clrMapOvr>
  <mc:AlternateContent xmlns:mc="http://schemas.openxmlformats.org/markup-compatibility/2006" xmlns:p14="http://schemas.microsoft.com/office/powerpoint/2010/main">
    <mc:Choice Requires="p14">
      <p:transition spd="slow" p14:dur="2000" advTm="18427"/>
    </mc:Choice>
    <mc:Fallback xmlns="">
      <p:transition spd="slow" advTm="1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cepalm. Portrait of desperate brunette man covering face with hand. indoor studio shot isolated on orange background Facepalm. Portrait of desperate brunette man with beard in white t-shirt covering face with hand, feeling sorry and blaming himself for the mistake. indoor studio shot isolated on orange background i forgot stock pictures, royalty-free photos &amp; images">
            <a:extLst>
              <a:ext uri="{FF2B5EF4-FFF2-40B4-BE49-F238E27FC236}">
                <a16:creationId xmlns:a16="http://schemas.microsoft.com/office/drawing/2014/main" id="{9ADC4684-7ED4-D24E-9DDC-B63F67140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9154" name="Title 1"/>
          <p:cNvSpPr>
            <a:spLocks noGrp="1"/>
          </p:cNvSpPr>
          <p:nvPr>
            <p:ph type="title"/>
          </p:nvPr>
        </p:nvSpPr>
        <p:spPr/>
        <p:txBody>
          <a:bodyPr>
            <a:normAutofit fontScale="90000"/>
          </a:bodyPr>
          <a:lstStyle/>
          <a:p>
            <a:pPr eaLnBrk="1" fontAlgn="auto" hangingPunct="1">
              <a:spcAft>
                <a:spcPts val="0"/>
              </a:spcAft>
              <a:defRPr/>
            </a:pPr>
            <a:br>
              <a:rPr lang="en-US" noProof="0" dirty="0">
                <a:ea typeface="ＭＳ Ｐゴシック" pitchFamily="34" charset="-128"/>
              </a:rPr>
            </a:br>
            <a:endParaRPr lang="en-US" noProof="0" dirty="0">
              <a:ea typeface="ＭＳ Ｐゴシック" pitchFamily="34" charset="-128"/>
            </a:endParaRPr>
          </a:p>
        </p:txBody>
      </p:sp>
      <p:sp>
        <p:nvSpPr>
          <p:cNvPr id="41987" name="AutoShape 5" descr="Image result for forget"/>
          <p:cNvSpPr>
            <a:spLocks noChangeAspect="1" noChangeArrowheads="1"/>
          </p:cNvSpPr>
          <p:nvPr/>
        </p:nvSpPr>
        <p:spPr bwMode="auto">
          <a:xfrm>
            <a:off x="1700214" y="-2201863"/>
            <a:ext cx="6905625" cy="4591051"/>
          </a:xfrm>
          <a:prstGeom prst="rect">
            <a:avLst/>
          </a:prstGeom>
          <a:noFill/>
          <a:ln w="9525">
            <a:noFill/>
            <a:miter lim="800000"/>
            <a:headEnd/>
            <a:tailEnd/>
          </a:ln>
        </p:spPr>
        <p:txBody>
          <a:bodyPr/>
          <a:lstStyle/>
          <a:p>
            <a:pPr defTabSz="457200" fontAlgn="base">
              <a:spcBef>
                <a:spcPct val="0"/>
              </a:spcBef>
              <a:spcAft>
                <a:spcPct val="0"/>
              </a:spcAft>
            </a:pPr>
            <a:endParaRPr lang="en-US" sz="2400" noProof="0" dirty="0">
              <a:solidFill>
                <a:prstClr val="white"/>
              </a:solidFill>
              <a:ea typeface="ＭＳ Ｐゴシック" pitchFamily="34" charset="-128"/>
            </a:endParaRPr>
          </a:p>
        </p:txBody>
      </p:sp>
      <p:cxnSp>
        <p:nvCxnSpPr>
          <p:cNvPr id="9" name="Straight Connector 8"/>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3588" y="4364307"/>
            <a:ext cx="11760000" cy="212954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noProof="0" dirty="0">
              <a:solidFill>
                <a:srgbClr val="8D89A4">
                  <a:lumMod val="75000"/>
                </a:srgbClr>
              </a:solidFill>
            </a:endParaRPr>
          </a:p>
        </p:txBody>
      </p:sp>
      <p:sp>
        <p:nvSpPr>
          <p:cNvPr id="8" name="Title 1"/>
          <p:cNvSpPr txBox="1">
            <a:spLocks/>
          </p:cNvSpPr>
          <p:nvPr/>
        </p:nvSpPr>
        <p:spPr bwMode="gray">
          <a:xfrm>
            <a:off x="4368800" y="3886200"/>
            <a:ext cx="6299200" cy="2387600"/>
          </a:xfrm>
          <a:prstGeom prst="rect">
            <a:avLst/>
          </a:prstGeom>
        </p:spPr>
        <p:txBody>
          <a:bodyPr lIns="45720" rIns="45720" anchor="ctr">
            <a:normAutofit/>
          </a:bodyPr>
          <a:lstStyle/>
          <a:p>
            <a:pPr algn="r">
              <a:spcBef>
                <a:spcPct val="0"/>
              </a:spcBef>
              <a:defRPr/>
            </a:pPr>
            <a:r>
              <a:rPr lang="en-US" sz="7200" b="1" noProof="0" dirty="0">
                <a:solidFill>
                  <a:srgbClr val="8D89A4">
                    <a:lumMod val="50000"/>
                  </a:srgbClr>
                </a:solidFill>
                <a:latin typeface="Franklin Gothic Book"/>
                <a:ea typeface="ＭＳ Ｐゴシック" pitchFamily="34" charset="-128"/>
              </a:rPr>
              <a:t>I forget!</a:t>
            </a:r>
          </a:p>
        </p:txBody>
      </p:sp>
      <p:pic>
        <p:nvPicPr>
          <p:cNvPr id="15" name="Audio 14">
            <a:extLst>
              <a:ext uri="{FF2B5EF4-FFF2-40B4-BE49-F238E27FC236}">
                <a16:creationId xmlns:a16="http://schemas.microsoft.com/office/drawing/2014/main" id="{C661E758-9C5E-F812-4891-C11038EB2D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32788" y="6045200"/>
            <a:ext cx="812800" cy="812800"/>
          </a:xfrm>
          <a:prstGeom prst="rect">
            <a:avLst/>
          </a:prstGeom>
        </p:spPr>
      </p:pic>
    </p:spTree>
    <p:extLst>
      <p:ext uri="{BB962C8B-B14F-4D97-AF65-F5344CB8AC3E}">
        <p14:creationId xmlns:p14="http://schemas.microsoft.com/office/powerpoint/2010/main" val="4205405411"/>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ult, Ambulance, Background, Care">
            <a:extLst>
              <a:ext uri="{FF2B5EF4-FFF2-40B4-BE49-F238E27FC236}">
                <a16:creationId xmlns:a16="http://schemas.microsoft.com/office/drawing/2014/main" id="{E63953ED-907F-F249-BC17-092DE40CB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8" name="Title 1"/>
          <p:cNvSpPr>
            <a:spLocks noGrp="1"/>
          </p:cNvSpPr>
          <p:nvPr>
            <p:ph type="title"/>
          </p:nvPr>
        </p:nvSpPr>
        <p:spPr/>
        <p:txBody>
          <a:bodyPr/>
          <a:lstStyle/>
          <a:p>
            <a:pPr eaLnBrk="1" hangingPunct="1"/>
            <a:r>
              <a:rPr lang="en-US" noProof="0" dirty="0">
                <a:ea typeface="ＭＳ Ｐゴシック" pitchFamily="34" charset="-128"/>
              </a:rPr>
              <a:t>  </a:t>
            </a:r>
          </a:p>
        </p:txBody>
      </p:sp>
      <p:sp>
        <p:nvSpPr>
          <p:cNvPr id="45059" name="Content Placeholder 2"/>
          <p:cNvSpPr>
            <a:spLocks noGrp="1"/>
          </p:cNvSpPr>
          <p:nvPr>
            <p:ph idx="1"/>
          </p:nvPr>
        </p:nvSpPr>
        <p:spPr/>
        <p:txBody>
          <a:bodyPr/>
          <a:lstStyle/>
          <a:p>
            <a:pPr eaLnBrk="1" hangingPunct="1">
              <a:buFont typeface="Arial" pitchFamily="34" charset="0"/>
              <a:buNone/>
            </a:pPr>
            <a:endParaRPr lang="en-US" noProof="0" dirty="0">
              <a:ea typeface="ＭＳ Ｐゴシック" pitchFamily="34" charset="-128"/>
            </a:endParaRPr>
          </a:p>
          <a:p>
            <a:pPr eaLnBrk="1" hangingPunct="1">
              <a:buFont typeface="Arial" pitchFamily="34" charset="0"/>
              <a:buNone/>
            </a:pPr>
            <a:endParaRPr lang="en-US" noProof="0" dirty="0">
              <a:ea typeface="ＭＳ Ｐゴシック" pitchFamily="34" charset="-128"/>
            </a:endParaRPr>
          </a:p>
        </p:txBody>
      </p:sp>
      <p:sp>
        <p:nvSpPr>
          <p:cNvPr id="9" name="Rectangle 8">
            <a:extLst>
              <a:ext uri="{FF2B5EF4-FFF2-40B4-BE49-F238E27FC236}">
                <a16:creationId xmlns:a16="http://schemas.microsoft.com/office/drawing/2014/main" id="{93CBF327-E582-FC3F-E2DB-3AEE7D2B933D}"/>
              </a:ext>
            </a:extLst>
          </p:cNvPr>
          <p:cNvSpPr/>
          <p:nvPr/>
        </p:nvSpPr>
        <p:spPr>
          <a:xfrm>
            <a:off x="-120551" y="5303838"/>
            <a:ext cx="12312551" cy="12620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noProof="0" dirty="0">
              <a:solidFill>
                <a:srgbClr val="8D89A4">
                  <a:lumMod val="75000"/>
                </a:srgbClr>
              </a:solidFill>
            </a:endParaRPr>
          </a:p>
        </p:txBody>
      </p:sp>
      <p:sp>
        <p:nvSpPr>
          <p:cNvPr id="10" name="Title 1">
            <a:extLst>
              <a:ext uri="{FF2B5EF4-FFF2-40B4-BE49-F238E27FC236}">
                <a16:creationId xmlns:a16="http://schemas.microsoft.com/office/drawing/2014/main" id="{4A335A64-310C-BF27-D6CD-5F740035BC51}"/>
              </a:ext>
            </a:extLst>
          </p:cNvPr>
          <p:cNvSpPr txBox="1">
            <a:spLocks/>
          </p:cNvSpPr>
          <p:nvPr/>
        </p:nvSpPr>
        <p:spPr bwMode="gray">
          <a:xfrm>
            <a:off x="6802244" y="5303839"/>
            <a:ext cx="5125214" cy="1262062"/>
          </a:xfrm>
          <a:prstGeom prst="rect">
            <a:avLst/>
          </a:prstGeom>
        </p:spPr>
        <p:txBody>
          <a:bodyPr lIns="45720" rIns="45720" anchor="ctr">
            <a:normAutofit/>
          </a:bodyPr>
          <a:lstStyle/>
          <a:p>
            <a:pPr algn="r">
              <a:spcBef>
                <a:spcPct val="0"/>
              </a:spcBef>
              <a:defRPr/>
            </a:pPr>
            <a:r>
              <a:rPr lang="en-US" sz="7200" b="1" noProof="0" dirty="0">
                <a:solidFill>
                  <a:srgbClr val="8D89A4">
                    <a:lumMod val="50000"/>
                  </a:srgbClr>
                </a:solidFill>
                <a:latin typeface="Franklin Gothic Book"/>
                <a:ea typeface="ＭＳ Ｐゴシック" pitchFamily="34" charset="-128"/>
              </a:rPr>
              <a:t>Tell us!</a:t>
            </a:r>
          </a:p>
        </p:txBody>
      </p:sp>
      <p:pic>
        <p:nvPicPr>
          <p:cNvPr id="7" name="Audio 6">
            <a:extLst>
              <a:ext uri="{FF2B5EF4-FFF2-40B4-BE49-F238E27FC236}">
                <a16:creationId xmlns:a16="http://schemas.microsoft.com/office/drawing/2014/main" id="{AE9E75B7-BECA-989C-A2E4-7313471DA3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84850"/>
            <a:ext cx="812800" cy="812800"/>
          </a:xfrm>
          <a:prstGeom prst="rect">
            <a:avLst/>
          </a:prstGeom>
        </p:spPr>
      </p:pic>
    </p:spTree>
    <p:extLst>
      <p:ext uri="{BB962C8B-B14F-4D97-AF65-F5344CB8AC3E}">
        <p14:creationId xmlns:p14="http://schemas.microsoft.com/office/powerpoint/2010/main" val="2411966284"/>
      </p:ext>
    </p:extLst>
  </p:cSld>
  <p:clrMapOvr>
    <a:masterClrMapping/>
  </p:clrMapOvr>
  <mc:AlternateContent xmlns:mc="http://schemas.openxmlformats.org/markup-compatibility/2006" xmlns:p14="http://schemas.microsoft.com/office/powerpoint/2010/main">
    <mc:Choice Requires="p14">
      <p:transition spd="slow" p14:dur="2000" advTm="7202"/>
    </mc:Choice>
    <mc:Fallback xmlns="">
      <p:transition spd="slow" advTm="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64D8-CF1F-1309-1A9A-B64CAF49AD02}"/>
            </a:ext>
          </a:extLst>
        </p:cNvPr>
        <p:cNvGrpSpPr/>
        <p:nvPr/>
      </p:nvGrpSpPr>
      <p:grpSpPr>
        <a:xfrm>
          <a:off x="0" y="0"/>
          <a:ext cx="0" cy="0"/>
          <a:chOff x="0" y="0"/>
          <a:chExt cx="0" cy="0"/>
        </a:xfrm>
      </p:grpSpPr>
      <p:pic>
        <p:nvPicPr>
          <p:cNvPr id="6" name="Picture 5" descr="Woman wearing yellow sweater">
            <a:extLst>
              <a:ext uri="{FF2B5EF4-FFF2-40B4-BE49-F238E27FC236}">
                <a16:creationId xmlns:a16="http://schemas.microsoft.com/office/drawing/2014/main" id="{DA07CCD7-EC8B-39FE-4601-2B958A346ADB}"/>
              </a:ext>
            </a:extLst>
          </p:cNvPr>
          <p:cNvPicPr>
            <a:picLocks noChangeAspect="1"/>
          </p:cNvPicPr>
          <p:nvPr/>
        </p:nvPicPr>
        <p:blipFill>
          <a:blip r:embed="rId5">
            <a:extLst>
              <a:ext uri="{28A0092B-C50C-407E-A947-70E740481C1C}">
                <a14:useLocalDpi xmlns:a14="http://schemas.microsoft.com/office/drawing/2010/main" val="0"/>
              </a:ext>
            </a:extLst>
          </a:blip>
          <a:srcRect t="11641" b="10143"/>
          <a:stretch>
            <a:fillRect/>
          </a:stretch>
        </p:blipFill>
        <p:spPr>
          <a:xfrm>
            <a:off x="20" y="2"/>
            <a:ext cx="12191980" cy="6857998"/>
          </a:xfrm>
          <a:prstGeom prst="rect">
            <a:avLst/>
          </a:prstGeom>
          <a:noFill/>
        </p:spPr>
      </p:pic>
      <p:sp>
        <p:nvSpPr>
          <p:cNvPr id="2" name="Title 1">
            <a:extLst>
              <a:ext uri="{FF2B5EF4-FFF2-40B4-BE49-F238E27FC236}">
                <a16:creationId xmlns:a16="http://schemas.microsoft.com/office/drawing/2014/main" id="{8C190DC4-0D0A-94DB-0BE8-8D2E976DA643}"/>
              </a:ext>
            </a:extLst>
          </p:cNvPr>
          <p:cNvSpPr>
            <a:spLocks noGrp="1"/>
          </p:cNvSpPr>
          <p:nvPr>
            <p:ph type="ctrTitle"/>
          </p:nvPr>
        </p:nvSpPr>
        <p:spPr>
          <a:xfrm>
            <a:off x="161366" y="212631"/>
            <a:ext cx="3102378" cy="927287"/>
          </a:xfrm>
        </p:spPr>
        <p:txBody>
          <a:bodyPr wrap="square" anchor="b">
            <a:normAutofit/>
          </a:bodyPr>
          <a:lstStyle/>
          <a:p>
            <a:r>
              <a:rPr lang="en-US" noProof="0" dirty="0"/>
              <a:t>Patient </a:t>
            </a:r>
            <a:r>
              <a:rPr lang="en-US" b="1" noProof="0" dirty="0"/>
              <a:t>Story</a:t>
            </a:r>
            <a:r>
              <a:rPr lang="en-US" noProof="0" dirty="0"/>
              <a:t> </a:t>
            </a:r>
          </a:p>
        </p:txBody>
      </p:sp>
      <p:sp>
        <p:nvSpPr>
          <p:cNvPr id="4" name="Content Placeholder 2">
            <a:extLst>
              <a:ext uri="{FF2B5EF4-FFF2-40B4-BE49-F238E27FC236}">
                <a16:creationId xmlns:a16="http://schemas.microsoft.com/office/drawing/2014/main" id="{8B8277ED-454D-4C59-186E-7AE64532FE57}"/>
              </a:ext>
            </a:extLst>
          </p:cNvPr>
          <p:cNvSpPr txBox="1">
            <a:spLocks/>
          </p:cNvSpPr>
          <p:nvPr/>
        </p:nvSpPr>
        <p:spPr bwMode="auto">
          <a:xfrm>
            <a:off x="161366" y="2851383"/>
            <a:ext cx="579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accent1"/>
              </a:buClr>
              <a:buSzPct val="80000"/>
              <a:buFont typeface="Wingdings 2" pitchFamily="18" charset="2"/>
              <a:buNone/>
              <a:defRPr sz="2400" kern="1200">
                <a:solidFill>
                  <a:schemeClr val="bg1"/>
                </a:solidFill>
                <a:latin typeface="+mn-lt"/>
                <a:ea typeface="+mn-ea"/>
                <a:cs typeface="+mn-cs"/>
              </a:defRPr>
            </a:lvl1pPr>
            <a:lvl2pPr marL="457200" indent="0" algn="ctr" rtl="0" eaLnBrk="0" fontAlgn="base" hangingPunct="0">
              <a:spcBef>
                <a:spcPct val="20000"/>
              </a:spcBef>
              <a:spcAft>
                <a:spcPct val="0"/>
              </a:spcAft>
              <a:buClr>
                <a:schemeClr val="accent1"/>
              </a:buClr>
              <a:buSzPct val="90000"/>
              <a:buFont typeface="Wingdings 2" pitchFamily="18" charset="2"/>
              <a:buNone/>
              <a:defRPr sz="20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accent2"/>
              </a:buClr>
              <a:buSzPct val="85000"/>
              <a:buFont typeface="Arial" pitchFamily="34" charset="0"/>
              <a:buNone/>
              <a:defRPr sz="1800" kern="1200">
                <a:solidFill>
                  <a:schemeClr val="tx1"/>
                </a:solidFill>
                <a:latin typeface="+mn-lt"/>
                <a:ea typeface="+mn-ea"/>
                <a:cs typeface="+mn-cs"/>
              </a:defRPr>
            </a:lvl3pPr>
            <a:lvl4pPr marL="1371600" indent="0" algn="ctr" rtl="0" eaLnBrk="0" fontAlgn="base" hangingPunct="0">
              <a:spcBef>
                <a:spcPct val="20000"/>
              </a:spcBef>
              <a:spcAft>
                <a:spcPct val="0"/>
              </a:spcAft>
              <a:buClr>
                <a:srgbClr val="8D89A4"/>
              </a:buClr>
              <a:buSzPct val="90000"/>
              <a:buFont typeface="Wingdings 2" pitchFamily="18" charset="2"/>
              <a:buNone/>
              <a:defRPr sz="1600" kern="1200">
                <a:solidFill>
                  <a:schemeClr val="tx1"/>
                </a:solidFill>
                <a:latin typeface="+mn-lt"/>
                <a:ea typeface="+mn-ea"/>
                <a:cs typeface="+mn-cs"/>
              </a:defRPr>
            </a:lvl4pPr>
            <a:lvl5pPr marL="1828800" indent="0" algn="ctr" rtl="0" eaLnBrk="0" fontAlgn="base" hangingPunct="0">
              <a:spcBef>
                <a:spcPct val="20000"/>
              </a:spcBef>
              <a:spcAft>
                <a:spcPct val="0"/>
              </a:spcAft>
              <a:buClr>
                <a:srgbClr val="748560"/>
              </a:buClr>
              <a:buSzPct val="100000"/>
              <a:buFont typeface="Arial" pitchFamily="34" charset="0"/>
              <a:buNone/>
              <a:defRPr sz="16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16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marL="36512">
              <a:lnSpc>
                <a:spcPct val="90000"/>
              </a:lnSpc>
            </a:pPr>
            <a:r>
              <a:rPr lang="en-US" b="1" noProof="0" dirty="0"/>
              <a:t>Maria is 53 years old. Her A1c is 8.4. </a:t>
            </a:r>
          </a:p>
          <a:p>
            <a:pPr marL="36512">
              <a:lnSpc>
                <a:spcPct val="90000"/>
              </a:lnSpc>
            </a:pPr>
            <a:r>
              <a:rPr lang="en-US" b="1" noProof="0" dirty="0"/>
              <a:t>She used to take medicine, but she lost her clinic and has no insurance. She feels good and thinks she is okay.</a:t>
            </a:r>
          </a:p>
          <a:p>
            <a:pPr marL="36512">
              <a:lnSpc>
                <a:spcPct val="90000"/>
              </a:lnSpc>
            </a:pPr>
            <a:endParaRPr lang="en-US" b="1" noProof="0" dirty="0"/>
          </a:p>
          <a:p>
            <a:pPr marL="36512">
              <a:lnSpc>
                <a:spcPct val="90000"/>
              </a:lnSpc>
            </a:pPr>
            <a:r>
              <a:rPr lang="en-US" b="1" noProof="0" dirty="0"/>
              <a:t>Questions:</a:t>
            </a:r>
          </a:p>
          <a:p>
            <a:pPr>
              <a:lnSpc>
                <a:spcPct val="90000"/>
              </a:lnSpc>
              <a:buFontTx/>
              <a:buChar char="-"/>
            </a:pPr>
            <a:r>
              <a:rPr lang="en-US" b="1" noProof="0" dirty="0"/>
              <a:t>Maria has diabetes. Is it controlled?</a:t>
            </a:r>
          </a:p>
          <a:p>
            <a:pPr>
              <a:lnSpc>
                <a:spcPct val="90000"/>
              </a:lnSpc>
              <a:buFontTx/>
              <a:buChar char="-"/>
            </a:pPr>
            <a:r>
              <a:rPr lang="en-US" b="1" noProof="0" dirty="0"/>
              <a:t>What do you suggest she do?</a:t>
            </a:r>
          </a:p>
          <a:p>
            <a:pPr>
              <a:lnSpc>
                <a:spcPct val="90000"/>
              </a:lnSpc>
              <a:buFontTx/>
              <a:buChar char="-"/>
            </a:pPr>
            <a:endParaRPr lang="en-US" b="1" noProof="0" dirty="0"/>
          </a:p>
        </p:txBody>
      </p:sp>
      <p:sp>
        <p:nvSpPr>
          <p:cNvPr id="7" name="Subtitle 6">
            <a:extLst>
              <a:ext uri="{FF2B5EF4-FFF2-40B4-BE49-F238E27FC236}">
                <a16:creationId xmlns:a16="http://schemas.microsoft.com/office/drawing/2014/main" id="{B18F887F-38CA-F6B0-2862-CF29786AFB6C}"/>
              </a:ext>
            </a:extLst>
          </p:cNvPr>
          <p:cNvSpPr>
            <a:spLocks noGrp="1"/>
          </p:cNvSpPr>
          <p:nvPr>
            <p:ph type="subTitle" idx="1"/>
          </p:nvPr>
        </p:nvSpPr>
        <p:spPr/>
        <p:txBody>
          <a:bodyPr/>
          <a:lstStyle/>
          <a:p>
            <a:endParaRPr lang="en-US" noProof="0" dirty="0"/>
          </a:p>
          <a:p>
            <a:endParaRPr lang="en-US" noProof="0" dirty="0"/>
          </a:p>
        </p:txBody>
      </p:sp>
      <p:pic>
        <p:nvPicPr>
          <p:cNvPr id="16" name="Audio 15">
            <a:extLst>
              <a:ext uri="{FF2B5EF4-FFF2-40B4-BE49-F238E27FC236}">
                <a16:creationId xmlns:a16="http://schemas.microsoft.com/office/drawing/2014/main" id="{0522A384-B9A8-5444-93C5-37F45B9FCA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898473"/>
            <a:ext cx="812800" cy="812800"/>
          </a:xfrm>
          <a:prstGeom prst="rect">
            <a:avLst/>
          </a:prstGeom>
        </p:spPr>
      </p:pic>
    </p:spTree>
    <p:extLst>
      <p:ext uri="{BB962C8B-B14F-4D97-AF65-F5344CB8AC3E}">
        <p14:creationId xmlns:p14="http://schemas.microsoft.com/office/powerpoint/2010/main" val="2602083450"/>
      </p:ext>
    </p:extLst>
  </p:cSld>
  <p:clrMapOvr>
    <a:masterClrMapping/>
  </p:clrMapOvr>
  <mc:AlternateContent xmlns:mc="http://schemas.openxmlformats.org/markup-compatibility/2006" xmlns:p14="http://schemas.microsoft.com/office/powerpoint/2010/main">
    <mc:Choice Requires="p14">
      <p:transition spd="slow" p14:dur="2000" advTm="21976"/>
    </mc:Choice>
    <mc:Fallback xmlns="">
      <p:transition spd="slow" advTm="2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4F8F5-A90F-E6D3-1AE1-A4624A2271B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CF3573-DCE9-0C20-A5BE-486785EE4F40}"/>
              </a:ext>
            </a:extLst>
          </p:cNvPr>
          <p:cNvSpPr>
            <a:spLocks noGrp="1"/>
          </p:cNvSpPr>
          <p:nvPr>
            <p:ph type="title"/>
          </p:nvPr>
        </p:nvSpPr>
        <p:spPr>
          <a:xfrm>
            <a:off x="7408976" y="1705709"/>
            <a:ext cx="4071824" cy="1253808"/>
          </a:xfrm>
        </p:spPr>
        <p:txBody>
          <a:bodyPr wrap="square" anchor="b">
            <a:normAutofit/>
          </a:bodyPr>
          <a:lstStyle/>
          <a:p>
            <a:br>
              <a:rPr lang="en-US" noProof="0" dirty="0"/>
            </a:br>
            <a:endParaRPr lang="en-US" noProof="0" dirty="0"/>
          </a:p>
        </p:txBody>
      </p:sp>
      <p:pic>
        <p:nvPicPr>
          <p:cNvPr id="6" name="Picture 5" descr="Woman wearing yellow sweater">
            <a:extLst>
              <a:ext uri="{FF2B5EF4-FFF2-40B4-BE49-F238E27FC236}">
                <a16:creationId xmlns:a16="http://schemas.microsoft.com/office/drawing/2014/main" id="{C0D79142-6D84-4AF2-BF01-C2A8AFB6B8EC}"/>
              </a:ext>
            </a:extLst>
          </p:cNvPr>
          <p:cNvPicPr>
            <a:picLocks noChangeAspect="1"/>
          </p:cNvPicPr>
          <p:nvPr/>
        </p:nvPicPr>
        <p:blipFill>
          <a:blip r:embed="rId6">
            <a:extLst>
              <a:ext uri="{28A0092B-C50C-407E-A947-70E740481C1C}">
                <a14:useLocalDpi xmlns:a14="http://schemas.microsoft.com/office/drawing/2010/main" val="0"/>
              </a:ext>
            </a:extLst>
          </a:blip>
          <a:srcRect l="11000" r="-2" b="-2"/>
          <a:stretch>
            <a:fillRect/>
          </a:stretch>
        </p:blipFill>
        <p:spPr>
          <a:xfrm>
            <a:off x="237496" y="275213"/>
            <a:ext cx="5486400" cy="4114800"/>
          </a:xfrm>
          <a:prstGeom prst="ellipse">
            <a:avLst/>
          </a:prstGeom>
          <a:no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pic>
      <p:sp>
        <p:nvSpPr>
          <p:cNvPr id="3" name="Content Placeholder 2">
            <a:extLst>
              <a:ext uri="{FF2B5EF4-FFF2-40B4-BE49-F238E27FC236}">
                <a16:creationId xmlns:a16="http://schemas.microsoft.com/office/drawing/2014/main" id="{B737501F-DE93-062C-BE53-5F4FDA53E265}"/>
              </a:ext>
            </a:extLst>
          </p:cNvPr>
          <p:cNvSpPr>
            <a:spLocks noGrp="1"/>
          </p:cNvSpPr>
          <p:nvPr>
            <p:ph type="body" sz="half" idx="2"/>
          </p:nvPr>
        </p:nvSpPr>
        <p:spPr>
          <a:xfrm>
            <a:off x="5723896" y="765518"/>
            <a:ext cx="6741458" cy="4114800"/>
          </a:xfrm>
        </p:spPr>
        <p:txBody>
          <a:bodyPr wrap="square" anchor="t">
            <a:noAutofit/>
          </a:bodyPr>
          <a:lstStyle/>
          <a:p>
            <a:pPr>
              <a:buFontTx/>
              <a:buChar char="-"/>
            </a:pPr>
            <a:r>
              <a:rPr lang="en-US" sz="3000" b="1" noProof="0" dirty="0"/>
              <a:t>Is Maria’s diabetes controlled?</a:t>
            </a:r>
          </a:p>
          <a:p>
            <a:pPr>
              <a:buFontTx/>
              <a:buChar char="-"/>
            </a:pPr>
            <a:r>
              <a:rPr lang="en-US" sz="3000" b="1" noProof="0" dirty="0">
                <a:solidFill>
                  <a:srgbClr val="FF0000"/>
                </a:solidFill>
              </a:rPr>
              <a:t>No, her A1c is more than 7</a:t>
            </a:r>
          </a:p>
          <a:p>
            <a:pPr>
              <a:buFontTx/>
              <a:buChar char="-"/>
            </a:pPr>
            <a:endParaRPr lang="en-US" sz="3000" b="1" noProof="0" dirty="0"/>
          </a:p>
          <a:p>
            <a:pPr>
              <a:buFontTx/>
              <a:buChar char="-"/>
            </a:pPr>
            <a:r>
              <a:rPr lang="en-US" sz="3000" b="1" noProof="0" dirty="0"/>
              <a:t>What do you suggest she do?</a:t>
            </a:r>
          </a:p>
          <a:p>
            <a:pPr>
              <a:buFontTx/>
              <a:buChar char="-"/>
            </a:pPr>
            <a:r>
              <a:rPr lang="en-US" sz="3000" b="1" noProof="0" dirty="0">
                <a:solidFill>
                  <a:srgbClr val="FF0000"/>
                </a:solidFill>
              </a:rPr>
              <a:t>She needs</a:t>
            </a:r>
          </a:p>
          <a:p>
            <a:pPr lvl="1">
              <a:buFontTx/>
              <a:buChar char="-"/>
            </a:pPr>
            <a:r>
              <a:rPr lang="en-US" sz="3000" b="1" noProof="0" dirty="0">
                <a:solidFill>
                  <a:srgbClr val="FF0000"/>
                </a:solidFill>
              </a:rPr>
              <a:t>insurance/eligibility</a:t>
            </a:r>
          </a:p>
          <a:p>
            <a:pPr lvl="1">
              <a:buFontTx/>
              <a:buChar char="-"/>
            </a:pPr>
            <a:r>
              <a:rPr lang="en-US" sz="3000" b="1" noProof="0" dirty="0">
                <a:solidFill>
                  <a:srgbClr val="FF0000"/>
                </a:solidFill>
              </a:rPr>
              <a:t>clinic/appointment</a:t>
            </a:r>
          </a:p>
          <a:p>
            <a:pPr lvl="1">
              <a:buFontTx/>
              <a:buChar char="-"/>
            </a:pPr>
            <a:r>
              <a:rPr lang="en-US" sz="3000" b="1" noProof="0" dirty="0">
                <a:solidFill>
                  <a:srgbClr val="FF0000"/>
                </a:solidFill>
              </a:rPr>
              <a:t>medications</a:t>
            </a:r>
          </a:p>
          <a:p>
            <a:pPr marL="36512" indent="0">
              <a:buNone/>
            </a:pPr>
            <a:endParaRPr lang="en-US" sz="3000" b="1" noProof="0" dirty="0"/>
          </a:p>
          <a:p>
            <a:pPr>
              <a:buFontTx/>
              <a:buChar char="-"/>
            </a:pPr>
            <a:endParaRPr lang="en-US" sz="3000" b="1" noProof="0" dirty="0"/>
          </a:p>
        </p:txBody>
      </p:sp>
      <p:pic>
        <p:nvPicPr>
          <p:cNvPr id="44" name="Audio 43">
            <a:extLst>
              <a:ext uri="{FF2B5EF4-FFF2-40B4-BE49-F238E27FC236}">
                <a16:creationId xmlns:a16="http://schemas.microsoft.com/office/drawing/2014/main" id="{80C54784-5A99-5854-E5ED-2A9D7874DE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5908298"/>
            <a:ext cx="812800" cy="812800"/>
          </a:xfrm>
          <a:prstGeom prst="rect">
            <a:avLst/>
          </a:prstGeom>
        </p:spPr>
      </p:pic>
    </p:spTree>
    <p:custDataLst>
      <p:tags r:id="rId1"/>
    </p:custDataLst>
    <p:extLst>
      <p:ext uri="{BB962C8B-B14F-4D97-AF65-F5344CB8AC3E}">
        <p14:creationId xmlns:p14="http://schemas.microsoft.com/office/powerpoint/2010/main" val="3761600492"/>
      </p:ext>
    </p:extLst>
  </p:cSld>
  <p:clrMapOvr>
    <a:masterClrMapping/>
  </p:clrMapOvr>
  <mc:AlternateContent xmlns:mc="http://schemas.openxmlformats.org/markup-compatibility/2006" xmlns:p14="http://schemas.microsoft.com/office/powerpoint/2010/main">
    <mc:Choice Requires="p14">
      <p:transition spd="slow" p14:dur="2000" advTm="23586"/>
    </mc:Choice>
    <mc:Fallback xmlns="">
      <p:transition spd="slow" advTm="2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octor holding capsule">
            <a:extLst>
              <a:ext uri="{FF2B5EF4-FFF2-40B4-BE49-F238E27FC236}">
                <a16:creationId xmlns:a16="http://schemas.microsoft.com/office/drawing/2014/main" id="{F3A00B0A-EEA1-C14C-B88F-F24A845F0FD9}"/>
              </a:ext>
            </a:extLst>
          </p:cNvPr>
          <p:cNvPicPr>
            <a:picLocks noChangeAspect="1"/>
          </p:cNvPicPr>
          <p:nvPr/>
        </p:nvPicPr>
        <p:blipFill>
          <a:blip r:embed="rId5" cstate="screen">
            <a:extLst>
              <a:ext uri="{28A0092B-C50C-407E-A947-70E740481C1C}">
                <a14:useLocalDpi xmlns:a14="http://schemas.microsoft.com/office/drawing/2010/main"/>
              </a:ext>
            </a:extLst>
          </a:blip>
          <a:srcRect t="1739" b="20045"/>
          <a:stretch>
            <a:fillRect/>
          </a:stretch>
        </p:blipFill>
        <p:spPr>
          <a:xfrm>
            <a:off x="20" y="2"/>
            <a:ext cx="12191980" cy="6365363"/>
          </a:xfrm>
          <a:prstGeom prst="rect">
            <a:avLst/>
          </a:prstGeom>
          <a:noFill/>
        </p:spPr>
      </p:pic>
      <p:sp>
        <p:nvSpPr>
          <p:cNvPr id="11" name="Title 1">
            <a:extLst>
              <a:ext uri="{FF2B5EF4-FFF2-40B4-BE49-F238E27FC236}">
                <a16:creationId xmlns:a16="http://schemas.microsoft.com/office/drawing/2014/main" id="{D2CA4B8D-A894-45CF-8BAA-847EC6FD418B}"/>
              </a:ext>
            </a:extLst>
          </p:cNvPr>
          <p:cNvSpPr>
            <a:spLocks noGrp="1"/>
          </p:cNvSpPr>
          <p:nvPr>
            <p:ph type="ctrTitle"/>
          </p:nvPr>
        </p:nvSpPr>
        <p:spPr>
          <a:xfrm>
            <a:off x="518169" y="3794125"/>
            <a:ext cx="4541512" cy="2387600"/>
          </a:xfrm>
        </p:spPr>
        <p:txBody>
          <a:bodyPr wrap="square" anchor="b">
            <a:normAutofit/>
          </a:bodyPr>
          <a:lstStyle/>
          <a:p>
            <a:r>
              <a:rPr lang="en-US" sz="5000" b="1" noProof="0" dirty="0"/>
              <a:t>Let’s take action</a:t>
            </a:r>
          </a:p>
        </p:txBody>
      </p:sp>
      <p:sp>
        <p:nvSpPr>
          <p:cNvPr id="4" name="Content Placeholder 3">
            <a:extLst>
              <a:ext uri="{FF2B5EF4-FFF2-40B4-BE49-F238E27FC236}">
                <a16:creationId xmlns:a16="http://schemas.microsoft.com/office/drawing/2014/main" id="{C4468881-9504-6EAB-AD85-91E22B28C45D}"/>
              </a:ext>
            </a:extLst>
          </p:cNvPr>
          <p:cNvSpPr>
            <a:spLocks noGrp="1"/>
          </p:cNvSpPr>
          <p:nvPr>
            <p:ph type="subTitle" idx="1"/>
          </p:nvPr>
        </p:nvSpPr>
        <p:spPr>
          <a:xfrm>
            <a:off x="680728" y="4962525"/>
            <a:ext cx="6299683" cy="1219200"/>
          </a:xfrm>
        </p:spPr>
        <p:txBody>
          <a:bodyPr wrap="square" anchor="t">
            <a:normAutofit/>
          </a:bodyPr>
          <a:lstStyle/>
          <a:p>
            <a:endParaRPr lang="en-US" noProof="0" dirty="0"/>
          </a:p>
          <a:p>
            <a:pPr marL="36512" indent="0">
              <a:buNone/>
            </a:pPr>
            <a:endParaRPr lang="en-US" noProof="0" dirty="0"/>
          </a:p>
        </p:txBody>
      </p:sp>
      <p:pic>
        <p:nvPicPr>
          <p:cNvPr id="14" name="Audio 13">
            <a:extLst>
              <a:ext uri="{FF2B5EF4-FFF2-40B4-BE49-F238E27FC236}">
                <a16:creationId xmlns:a16="http://schemas.microsoft.com/office/drawing/2014/main" id="{837FB5FE-052A-DD5E-8B65-5C5F0AEB8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03749" y="5958965"/>
            <a:ext cx="812800" cy="812800"/>
          </a:xfrm>
          <a:prstGeom prst="rect">
            <a:avLst/>
          </a:prstGeom>
        </p:spPr>
      </p:pic>
    </p:spTree>
    <p:extLst>
      <p:ext uri="{BB962C8B-B14F-4D97-AF65-F5344CB8AC3E}">
        <p14:creationId xmlns:p14="http://schemas.microsoft.com/office/powerpoint/2010/main" val="2088862565"/>
      </p:ext>
    </p:extLst>
  </p:cSld>
  <p:clrMapOvr>
    <a:masterClrMapping/>
  </p:clrMapOvr>
  <mc:AlternateContent xmlns:mc="http://schemas.openxmlformats.org/markup-compatibility/2006" xmlns:p14="http://schemas.microsoft.com/office/powerpoint/2010/main">
    <mc:Choice Requires="p14">
      <p:transition spd="slow" p14:dur="2000" advTm="11340"/>
    </mc:Choice>
    <mc:Fallback xmlns="">
      <p:transition spd="slow" advTm="11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n-US" sz="1600" b="1" noProof="0" dirty="0">
                <a:solidFill>
                  <a:schemeClr val="bg1"/>
                </a:solidFill>
                <a:latin typeface="Tahoma" panose="020B0604030504040204" pitchFamily="34" charset="0"/>
                <a:ea typeface="Tahoma" panose="020B0604030504040204" pitchFamily="34" charset="0"/>
                <a:cs typeface="Tahoma" panose="020B0604030504040204" pitchFamily="34" charset="0"/>
              </a:rPr>
              <a:t>References</a:t>
            </a:r>
          </a:p>
        </p:txBody>
      </p:sp>
      <p:sp>
        <p:nvSpPr>
          <p:cNvPr id="3" name="Slide Number Placeholder 2"/>
          <p:cNvSpPr>
            <a:spLocks noGrp="1"/>
          </p:cNvSpPr>
          <p:nvPr>
            <p:ph type="sldNum" sz="quarter" idx="11"/>
          </p:nvPr>
        </p:nvSpPr>
        <p:spPr/>
        <p:txBody>
          <a:bodyPr/>
          <a:lstStyle/>
          <a:p>
            <a:fld id="{4B73C415-D670-4716-A5EC-CC4D52CA2BAC}" type="slidenum">
              <a:rPr lang="en-US" sz="1600" noProof="0" smtClean="0">
                <a:solidFill>
                  <a:srgbClr val="D4D2D0">
                    <a:shade val="50000"/>
                  </a:srgbClr>
                </a:solidFill>
                <a:latin typeface="Tahoma" panose="020B0604030504040204" pitchFamily="34" charset="0"/>
                <a:ea typeface="Tahoma" panose="020B0604030504040204" pitchFamily="34" charset="0"/>
                <a:cs typeface="Tahoma" panose="020B0604030504040204" pitchFamily="34" charset="0"/>
              </a:rPr>
              <a:pPr/>
              <a:t>19</a:t>
            </a:fld>
            <a:endParaRPr lang="en-US" sz="1600" noProof="0" dirty="0">
              <a:solidFill>
                <a:srgbClr val="D4D2D0">
                  <a:shade val="50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noProof="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093428"/>
          </a:xfrm>
          <a:prstGeom prst="rect">
            <a:avLst/>
          </a:prstGeom>
          <a:noFill/>
        </p:spPr>
        <p:txBody>
          <a:bodyPr wrap="square" rtlCol="0">
            <a:spAutoFit/>
          </a:bodyPr>
          <a:lstStyle/>
          <a:p>
            <a:pPr marL="285750" indent="-285750">
              <a:buFont typeface="Arial" panose="020B0604020202020204" pitchFamily="34" charset="0"/>
              <a:buChar char="•"/>
            </a:pP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Banday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M. Z.,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Sameer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 S., &amp;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Nissar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S. (2020).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Pathophysiology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of</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overview</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Avicenna</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Journal</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latin typeface="Tahoma" panose="020B0604030504040204" pitchFamily="34" charset="0"/>
                <a:ea typeface="Tahoma" panose="020B0604030504040204" pitchFamily="34" charset="0"/>
                <a:cs typeface="Tahoma" panose="020B0604030504040204" pitchFamily="34" charset="0"/>
              </a:rPr>
              <a:t> Medicine, 10</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(4), 174–188.</a:t>
            </a:r>
          </a:p>
          <a:p>
            <a:pPr marL="285750" indent="-285750">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n.d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Medications</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treatments</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education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advocacy</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Last</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accessed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September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15, 2022.</a:t>
            </a:r>
          </a:p>
          <a:p>
            <a:pPr marL="285750" indent="-285750">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Centers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for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Disease</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Control and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Prevention</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(March 2, 2022).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Type</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2 diabetes.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Last</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accessed</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latin typeface="Tahoma" panose="020B0604030504040204" pitchFamily="34" charset="0"/>
                <a:ea typeface="Tahoma" panose="020B0604030504040204" pitchFamily="34" charset="0"/>
                <a:cs typeface="Tahoma" panose="020B0604030504040204" pitchFamily="34" charset="0"/>
              </a:rPr>
              <a:t>September</a:t>
            </a:r>
            <a:r>
              <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rPr>
              <a:t> 15, 2022.</a:t>
            </a:r>
          </a:p>
          <a:p>
            <a:pPr marL="285750" indent="-285750" defTabSz="457200" fontAlgn="base">
              <a:spcBef>
                <a:spcPct val="0"/>
              </a:spcBef>
              <a:spcAft>
                <a:spcPct val="0"/>
              </a:spcAft>
              <a:buFont typeface="Arial" panose="020B0604020202020204" pitchFamily="34" charset="0"/>
              <a:buChar char="•"/>
            </a:pPr>
            <a:endParaRPr lang="es-ES_tradnl" sz="16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marR="0" indent="-285750">
              <a:spcAft>
                <a:spcPts val="1200"/>
              </a:spcAft>
              <a:buFont typeface="Arial" panose="020B0604020202020204" pitchFamily="34" charset="0"/>
              <a:buChar char="•"/>
            </a:pP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(2025). </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6.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Glycemic</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Goals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Hypoglycemia</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p>
          <a:p>
            <a:pPr marL="285750" marR="0" indent="-285750">
              <a:spcAft>
                <a:spcPts val="1200"/>
              </a:spcAft>
              <a:buFont typeface="Arial" panose="020B0604020202020204" pitchFamily="34" charset="0"/>
              <a:buChar char="•"/>
            </a:pP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American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Association</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Professional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Practice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Committee</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(2025). </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8.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Obesity</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Weight</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Management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for</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the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Prevention</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Treatment</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Type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 Diabetes: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Standards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of</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Care in Diabetes—2025. </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Diabetes Care, 48(Supplement_1), S167-S180. https://</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/10.2337/dc25-S008</a:t>
            </a:r>
          </a:p>
          <a:p>
            <a:pPr marL="285750" marR="0" indent="-285750">
              <a:spcAft>
                <a:spcPts val="1200"/>
              </a:spcAft>
              <a:buFont typeface="Arial" panose="020B0604020202020204" pitchFamily="34" charset="0"/>
              <a:buChar char="•"/>
            </a:pP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Gow</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K.,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Rashidi</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 &amp; Whitehead, L. (2024).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Factors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Influencing</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Medication</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Adherence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Among</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Adults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Living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with</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Diabetes and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Comorbidities</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Qualitative</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Systematic</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i="1"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Review</a:t>
            </a:r>
            <a:r>
              <a:rPr lang="es-ES_tradnl" sz="1600" i="1"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Current</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Diabetes </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Reports</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 24(2), 19-25. https://</a:t>
            </a:r>
            <a:r>
              <a:rPr lang="es-ES_tradnl" sz="1600" noProof="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doi.org</a:t>
            </a:r>
            <a:r>
              <a:rPr lang="es-ES_tradnl" sz="1600" noProof="0" dirty="0">
                <a:solidFill>
                  <a:schemeClr val="bg1"/>
                </a:solidFill>
                <a:effectLst/>
                <a:latin typeface="Tahoma" panose="020B0604030504040204" pitchFamily="34" charset="0"/>
                <a:ea typeface="Tahoma" panose="020B0604030504040204" pitchFamily="34" charset="0"/>
                <a:cs typeface="Tahoma" panose="020B0604030504040204" pitchFamily="34" charset="0"/>
              </a:rPr>
              <a:t>/10.1007/s11892-023-01532-0</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1600" noProof="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Audio 9">
            <a:extLst>
              <a:ext uri="{FF2B5EF4-FFF2-40B4-BE49-F238E27FC236}">
                <a16:creationId xmlns:a16="http://schemas.microsoft.com/office/drawing/2014/main" id="{3E66A6FA-B43E-BC60-06CC-8F081EB4F0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63935" y="6045200"/>
            <a:ext cx="812800" cy="812800"/>
          </a:xfrm>
          <a:prstGeom prst="rect">
            <a:avLst/>
          </a:prstGeom>
        </p:spPr>
      </p:pic>
    </p:spTree>
    <p:extLst>
      <p:ext uri="{BB962C8B-B14F-4D97-AF65-F5344CB8AC3E}">
        <p14:creationId xmlns:p14="http://schemas.microsoft.com/office/powerpoint/2010/main" val="2314905380"/>
      </p:ext>
    </p:extLst>
  </p:cSld>
  <p:clrMapOvr>
    <a:masterClrMapping/>
  </p:clrMapOvr>
  <mc:AlternateContent xmlns:mc="http://schemas.openxmlformats.org/markup-compatibility/2006" xmlns:p14="http://schemas.microsoft.com/office/powerpoint/2010/main">
    <mc:Choice Requires="p14">
      <p:transition spd="slow" p14:dur="2000" advTm="1904"/>
    </mc:Choice>
    <mc:Fallback xmlns="">
      <p:transition spd="slow" advTm="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C09B1-BC12-169F-885A-0D34BDB73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3E452-695E-8E7B-E0A8-55E5794F4A47}"/>
              </a:ext>
            </a:extLst>
          </p:cNvPr>
          <p:cNvSpPr>
            <a:spLocks noGrp="1"/>
          </p:cNvSpPr>
          <p:nvPr>
            <p:ph type="title"/>
          </p:nvPr>
        </p:nvSpPr>
        <p:spPr>
          <a:xfrm>
            <a:off x="432000" y="431999"/>
            <a:ext cx="11340000" cy="692921"/>
          </a:xfrm>
        </p:spPr>
        <p:txBody>
          <a:bodyPr anchor="t">
            <a:normAutofit/>
          </a:bodyPr>
          <a:lstStyle/>
          <a:p>
            <a:r>
              <a:rPr lang="en-US" sz="3000" noProof="0" dirty="0"/>
              <a:t>Review - When is diabetes “controlled”?</a:t>
            </a:r>
          </a:p>
        </p:txBody>
      </p:sp>
      <p:pic>
        <p:nvPicPr>
          <p:cNvPr id="3" name="Picture Placeholder 40" descr="DOWN.png">
            <a:extLst>
              <a:ext uri="{FF2B5EF4-FFF2-40B4-BE49-F238E27FC236}">
                <a16:creationId xmlns:a16="http://schemas.microsoft.com/office/drawing/2014/main" id="{808B6922-7385-6AB1-F6C3-1A7026C14EDB}"/>
              </a:ext>
            </a:extLst>
          </p:cNvPr>
          <p:cNvPicPr>
            <a:picLocks noChangeAspect="1"/>
          </p:cNvPicPr>
          <p:nvPr/>
        </p:nvPicPr>
        <p:blipFill>
          <a:blip r:embed="rId5" cstate="print"/>
          <a:srcRect t="16057" b="16057"/>
          <a:stretch>
            <a:fillRect/>
          </a:stretch>
        </p:blipFill>
        <p:spPr>
          <a:xfrm>
            <a:off x="2627200" y="1156745"/>
            <a:ext cx="2614700" cy="1775027"/>
          </a:xfrm>
          <a:prstGeom prst="rect">
            <a:avLst/>
          </a:prstGeom>
        </p:spPr>
      </p:pic>
      <p:sp>
        <p:nvSpPr>
          <p:cNvPr id="9" name="Text Placeholder 33">
            <a:extLst>
              <a:ext uri="{FF2B5EF4-FFF2-40B4-BE49-F238E27FC236}">
                <a16:creationId xmlns:a16="http://schemas.microsoft.com/office/drawing/2014/main" id="{674758C9-5657-1CA5-E17C-B94FB7C67694}"/>
              </a:ext>
            </a:extLst>
          </p:cNvPr>
          <p:cNvSpPr txBox="1">
            <a:spLocks/>
          </p:cNvSpPr>
          <p:nvPr/>
        </p:nvSpPr>
        <p:spPr>
          <a:xfrm>
            <a:off x="432000" y="1253211"/>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noProof="0" dirty="0"/>
              <a:t>less than 65 years</a:t>
            </a:r>
            <a:br>
              <a:rPr lang="en-US" sz="3600" noProof="0" dirty="0"/>
            </a:br>
            <a:endParaRPr lang="en-US" sz="3600" noProof="0" dirty="0"/>
          </a:p>
        </p:txBody>
      </p:sp>
      <p:sp>
        <p:nvSpPr>
          <p:cNvPr id="10" name="Text Placeholder 34">
            <a:extLst>
              <a:ext uri="{FF2B5EF4-FFF2-40B4-BE49-F238E27FC236}">
                <a16:creationId xmlns:a16="http://schemas.microsoft.com/office/drawing/2014/main" id="{5DF5B8AA-BCBA-8998-04E1-8507BEC9A7D6}"/>
              </a:ext>
            </a:extLst>
          </p:cNvPr>
          <p:cNvSpPr txBox="1">
            <a:spLocks/>
          </p:cNvSpPr>
          <p:nvPr/>
        </p:nvSpPr>
        <p:spPr>
          <a:xfrm>
            <a:off x="3441900" y="2928048"/>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noProof="0" dirty="0"/>
              <a:t>7.0</a:t>
            </a:r>
          </a:p>
        </p:txBody>
      </p:sp>
      <p:sp>
        <p:nvSpPr>
          <p:cNvPr id="11" name="Text Placeholder 33">
            <a:extLst>
              <a:ext uri="{FF2B5EF4-FFF2-40B4-BE49-F238E27FC236}">
                <a16:creationId xmlns:a16="http://schemas.microsoft.com/office/drawing/2014/main" id="{F17E2754-2436-0CC9-F025-6B5F9731552C}"/>
              </a:ext>
            </a:extLst>
          </p:cNvPr>
          <p:cNvSpPr>
            <a:spLocks noGrp="1"/>
          </p:cNvSpPr>
          <p:nvPr>
            <p:ph idx="1"/>
          </p:nvPr>
        </p:nvSpPr>
        <p:spPr>
          <a:xfrm>
            <a:off x="258763" y="4250332"/>
            <a:ext cx="11339512" cy="4351337"/>
          </a:xfrm>
        </p:spPr>
        <p:txBody>
          <a:bodyPr/>
          <a:lstStyle/>
          <a:p>
            <a:pPr marL="0" indent="0">
              <a:buNone/>
            </a:pPr>
            <a:br>
              <a:rPr lang="en-US" sz="3600" noProof="0" dirty="0"/>
            </a:br>
            <a:endParaRPr lang="en-US" sz="3600" noProof="0" dirty="0">
              <a:effectLst/>
            </a:endParaRPr>
          </a:p>
        </p:txBody>
      </p:sp>
      <p:sp>
        <p:nvSpPr>
          <p:cNvPr id="12" name="Text Placeholder 33">
            <a:extLst>
              <a:ext uri="{FF2B5EF4-FFF2-40B4-BE49-F238E27FC236}">
                <a16:creationId xmlns:a16="http://schemas.microsoft.com/office/drawing/2014/main" id="{5CB21EAB-D6E8-4ACA-C0C0-746A24452F09}"/>
              </a:ext>
            </a:extLst>
          </p:cNvPr>
          <p:cNvSpPr txBox="1">
            <a:spLocks/>
          </p:cNvSpPr>
          <p:nvPr/>
        </p:nvSpPr>
        <p:spPr>
          <a:xfrm>
            <a:off x="432000" y="4061569"/>
            <a:ext cx="2195200" cy="1792553"/>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noProof="0" dirty="0"/>
              <a:t>65+ years</a:t>
            </a:r>
            <a:br>
              <a:rPr lang="en-US" sz="3600" noProof="0" dirty="0"/>
            </a:br>
            <a:endParaRPr lang="en-US" sz="3600" noProof="0" dirty="0"/>
          </a:p>
        </p:txBody>
      </p:sp>
      <p:pic>
        <p:nvPicPr>
          <p:cNvPr id="13" name="Picture Placeholder 40" descr="DOWN.png">
            <a:extLst>
              <a:ext uri="{FF2B5EF4-FFF2-40B4-BE49-F238E27FC236}">
                <a16:creationId xmlns:a16="http://schemas.microsoft.com/office/drawing/2014/main" id="{2D8516A2-D7B7-7A34-2323-09C987DD77F6}"/>
              </a:ext>
            </a:extLst>
          </p:cNvPr>
          <p:cNvPicPr>
            <a:picLocks noChangeAspect="1"/>
          </p:cNvPicPr>
          <p:nvPr/>
        </p:nvPicPr>
        <p:blipFill>
          <a:blip r:embed="rId5" cstate="print"/>
          <a:srcRect t="16057" b="16057"/>
          <a:stretch>
            <a:fillRect/>
          </a:stretch>
        </p:blipFill>
        <p:spPr>
          <a:xfrm>
            <a:off x="2627200" y="3776339"/>
            <a:ext cx="2614700" cy="1775027"/>
          </a:xfrm>
          <a:prstGeom prst="rect">
            <a:avLst/>
          </a:prstGeom>
        </p:spPr>
      </p:pic>
      <p:sp>
        <p:nvSpPr>
          <p:cNvPr id="14" name="Text Placeholder 34">
            <a:extLst>
              <a:ext uri="{FF2B5EF4-FFF2-40B4-BE49-F238E27FC236}">
                <a16:creationId xmlns:a16="http://schemas.microsoft.com/office/drawing/2014/main" id="{8AAA7F2B-7C64-0A1F-48D1-90FE7A1FF2E4}"/>
              </a:ext>
            </a:extLst>
          </p:cNvPr>
          <p:cNvSpPr txBox="1">
            <a:spLocks/>
          </p:cNvSpPr>
          <p:nvPr/>
        </p:nvSpPr>
        <p:spPr>
          <a:xfrm>
            <a:off x="3441900" y="5539385"/>
            <a:ext cx="1800000" cy="72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noProof="0" dirty="0"/>
              <a:t>7.5</a:t>
            </a:r>
          </a:p>
        </p:txBody>
      </p:sp>
      <p:pic>
        <p:nvPicPr>
          <p:cNvPr id="16" name="Picture 15" descr="3D arrow graphic">
            <a:extLst>
              <a:ext uri="{FF2B5EF4-FFF2-40B4-BE49-F238E27FC236}">
                <a16:creationId xmlns:a16="http://schemas.microsoft.com/office/drawing/2014/main" id="{DE727DEB-DBDA-0AC5-CA99-75D667511D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954" y="1341229"/>
            <a:ext cx="5431672" cy="5440679"/>
          </a:xfrm>
          <a:prstGeom prst="rect">
            <a:avLst/>
          </a:prstGeom>
        </p:spPr>
      </p:pic>
      <p:pic>
        <p:nvPicPr>
          <p:cNvPr id="35" name="Audio 34">
            <a:extLst>
              <a:ext uri="{FF2B5EF4-FFF2-40B4-BE49-F238E27FC236}">
                <a16:creationId xmlns:a16="http://schemas.microsoft.com/office/drawing/2014/main" id="{BB8813E7-7D95-06A4-F3D2-0DC132E634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43309" y="5737817"/>
            <a:ext cx="812800" cy="812800"/>
          </a:xfrm>
          <a:prstGeom prst="rect">
            <a:avLst/>
          </a:prstGeom>
        </p:spPr>
      </p:pic>
    </p:spTree>
    <p:extLst>
      <p:ext uri="{BB962C8B-B14F-4D97-AF65-F5344CB8AC3E}">
        <p14:creationId xmlns:p14="http://schemas.microsoft.com/office/powerpoint/2010/main" val="959432207"/>
      </p:ext>
    </p:extLst>
  </p:cSld>
  <p:clrMapOvr>
    <a:masterClrMapping/>
  </p:clrMapOvr>
  <mc:AlternateContent xmlns:mc="http://schemas.openxmlformats.org/markup-compatibility/2006" xmlns:p14="http://schemas.microsoft.com/office/powerpoint/2010/main">
    <mc:Choice Requires="p14">
      <p:transition spd="slow" p14:dur="2000" advTm="34322"/>
    </mc:Choice>
    <mc:Fallback xmlns="">
      <p:transition spd="slow" advTm="3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4" name="Picture 6" descr="Top view of crop anonymous female diabetic measuring blood sugar with glucometer over scattered lancets">
            <a:extLst>
              <a:ext uri="{FF2B5EF4-FFF2-40B4-BE49-F238E27FC236}">
                <a16:creationId xmlns:a16="http://schemas.microsoft.com/office/drawing/2014/main" id="{02447E9E-4187-BA4D-AD75-099F09A82C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041" r="19135" b="-4"/>
          <a:stretch/>
        </p:blipFill>
        <p:spPr bwMode="auto">
          <a:xfrm>
            <a:off x="-15205" y="12700"/>
            <a:ext cx="12207205" cy="6858000"/>
          </a:xfrm>
          <a:prstGeom prst="rect">
            <a:avLst/>
          </a:prstGeom>
          <a:solidFill>
            <a:srgbClr val="FFFFFF"/>
          </a:solidFill>
        </p:spPr>
      </p:pic>
      <p:sp>
        <p:nvSpPr>
          <p:cNvPr id="30722" name="Title 1"/>
          <p:cNvSpPr>
            <a:spLocks noGrp="1"/>
          </p:cNvSpPr>
          <p:nvPr>
            <p:ph type="title"/>
          </p:nvPr>
        </p:nvSpPr>
        <p:spPr>
          <a:xfrm>
            <a:off x="1981200" y="274638"/>
            <a:ext cx="7467600" cy="1143000"/>
          </a:xfrm>
        </p:spPr>
        <p:txBody>
          <a:bodyPr wrap="square" anchor="ctr">
            <a:normAutofit/>
          </a:bodyPr>
          <a:lstStyle/>
          <a:p>
            <a:pPr eaLnBrk="1" hangingPunct="1"/>
            <a:r>
              <a:rPr lang="en-US" noProof="0" dirty="0"/>
              <a:t> </a:t>
            </a:r>
          </a:p>
        </p:txBody>
      </p:sp>
      <p:sp>
        <p:nvSpPr>
          <p:cNvPr id="5" name="Rectangle 4">
            <a:extLst>
              <a:ext uri="{FF2B5EF4-FFF2-40B4-BE49-F238E27FC236}">
                <a16:creationId xmlns:a16="http://schemas.microsoft.com/office/drawing/2014/main" id="{C96FC997-7BB2-3614-A59D-865E4D25D049}"/>
              </a:ext>
            </a:extLst>
          </p:cNvPr>
          <p:cNvSpPr/>
          <p:nvPr/>
        </p:nvSpPr>
        <p:spPr>
          <a:xfrm>
            <a:off x="-15206" y="-12700"/>
            <a:ext cx="12346905" cy="710438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noProof="0" dirty="0">
              <a:solidFill>
                <a:prstClr val="white"/>
              </a:solidFill>
            </a:endParaRPr>
          </a:p>
        </p:txBody>
      </p:sp>
      <p:sp>
        <p:nvSpPr>
          <p:cNvPr id="3" name="Content Placeholder 2"/>
          <p:cNvSpPr>
            <a:spLocks noGrp="1"/>
          </p:cNvSpPr>
          <p:nvPr>
            <p:ph sz="half" idx="1"/>
          </p:nvPr>
        </p:nvSpPr>
        <p:spPr>
          <a:xfrm>
            <a:off x="1524000" y="1066801"/>
            <a:ext cx="9144000" cy="5059363"/>
          </a:xfrm>
        </p:spPr>
        <p:txBody>
          <a:bodyPr wrap="square" anchor="t">
            <a:normAutofit lnSpcReduction="10000"/>
          </a:bodyPr>
          <a:lstStyle/>
          <a:p>
            <a:pPr marL="420624" indent="-384048" algn="ctr" eaLnBrk="1" fontAlgn="auto" hangingPunct="1">
              <a:spcAft>
                <a:spcPts val="0"/>
              </a:spcAft>
              <a:buNone/>
              <a:defRPr/>
            </a:pPr>
            <a:r>
              <a:rPr lang="en-US" sz="2800" b="1" noProof="0" dirty="0">
                <a:solidFill>
                  <a:schemeClr val="accent6">
                    <a:lumMod val="50000"/>
                  </a:schemeClr>
                </a:solidFill>
              </a:rPr>
              <a:t>BEFORE BREAKFAST (FASTING):</a:t>
            </a:r>
          </a:p>
          <a:p>
            <a:pPr marL="420624" indent="-384048" algn="ctr" eaLnBrk="1" fontAlgn="auto" hangingPunct="1">
              <a:spcAft>
                <a:spcPts val="0"/>
              </a:spcAft>
              <a:buNone/>
              <a:defRPr/>
            </a:pPr>
            <a:r>
              <a:rPr lang="en-US" sz="5500" b="1" noProof="0" dirty="0">
                <a:solidFill>
                  <a:schemeClr val="accent6">
                    <a:lumMod val="50000"/>
                  </a:schemeClr>
                </a:solidFill>
              </a:rPr>
              <a:t>80-100</a:t>
            </a:r>
          </a:p>
          <a:p>
            <a:pPr marL="420624" indent="-384048" algn="ctr" eaLnBrk="1" fontAlgn="auto" hangingPunct="1">
              <a:spcAft>
                <a:spcPts val="0"/>
              </a:spcAft>
              <a:buNone/>
              <a:defRPr/>
            </a:pPr>
            <a:endParaRPr lang="en-US" sz="2400" b="1" noProof="0" dirty="0">
              <a:solidFill>
                <a:schemeClr val="accent6">
                  <a:lumMod val="50000"/>
                </a:schemeClr>
              </a:solidFill>
            </a:endParaRPr>
          </a:p>
          <a:p>
            <a:pPr marL="420624" indent="-384048" algn="ctr" eaLnBrk="1" fontAlgn="auto" hangingPunct="1">
              <a:spcAft>
                <a:spcPts val="0"/>
              </a:spcAft>
              <a:buNone/>
              <a:defRPr/>
            </a:pPr>
            <a:r>
              <a:rPr lang="en-US" sz="2800" b="1" noProof="0" dirty="0">
                <a:solidFill>
                  <a:schemeClr val="accent6">
                    <a:lumMod val="50000"/>
                  </a:schemeClr>
                </a:solidFill>
              </a:rPr>
              <a:t>AFTERNOON OR EVENING BEFORE EATING:</a:t>
            </a:r>
          </a:p>
          <a:p>
            <a:pPr marL="420624" indent="-384048" algn="ctr" eaLnBrk="1" fontAlgn="auto" hangingPunct="1">
              <a:spcAft>
                <a:spcPts val="0"/>
              </a:spcAft>
              <a:buNone/>
              <a:defRPr/>
            </a:pPr>
            <a:r>
              <a:rPr lang="en-US" sz="5500" b="1" noProof="0" dirty="0">
                <a:solidFill>
                  <a:schemeClr val="accent6">
                    <a:lumMod val="50000"/>
                  </a:schemeClr>
                </a:solidFill>
              </a:rPr>
              <a:t>80-150</a:t>
            </a:r>
          </a:p>
          <a:p>
            <a:pPr marL="420624" indent="-384048" algn="ctr" eaLnBrk="1" fontAlgn="auto" hangingPunct="1">
              <a:spcAft>
                <a:spcPts val="0"/>
              </a:spcAft>
              <a:buNone/>
              <a:defRPr/>
            </a:pPr>
            <a:endParaRPr lang="en-US" sz="2800" b="1" noProof="0" dirty="0">
              <a:solidFill>
                <a:schemeClr val="accent6">
                  <a:lumMod val="50000"/>
                </a:schemeClr>
              </a:solidFill>
            </a:endParaRPr>
          </a:p>
          <a:p>
            <a:pPr marL="420624" indent="-384048" algn="ctr" eaLnBrk="1" fontAlgn="auto" hangingPunct="1">
              <a:spcAft>
                <a:spcPts val="0"/>
              </a:spcAft>
              <a:buNone/>
              <a:defRPr/>
            </a:pPr>
            <a:r>
              <a:rPr lang="en-US" sz="2800" b="1" noProof="0" dirty="0">
                <a:solidFill>
                  <a:schemeClr val="accent6">
                    <a:lumMod val="50000"/>
                  </a:schemeClr>
                </a:solidFill>
              </a:rPr>
              <a:t>TWO HOURS AFTER EATING:</a:t>
            </a:r>
          </a:p>
          <a:p>
            <a:pPr marL="420624" indent="-384048" algn="ctr" eaLnBrk="1" fontAlgn="auto" hangingPunct="1">
              <a:spcAft>
                <a:spcPts val="0"/>
              </a:spcAft>
              <a:buNone/>
              <a:defRPr/>
            </a:pPr>
            <a:r>
              <a:rPr lang="en-US" sz="5500" b="1" noProof="0" dirty="0">
                <a:solidFill>
                  <a:schemeClr val="accent6">
                    <a:lumMod val="50000"/>
                  </a:schemeClr>
                </a:solidFill>
              </a:rPr>
              <a:t>80-180</a:t>
            </a:r>
          </a:p>
        </p:txBody>
      </p:sp>
      <p:pic>
        <p:nvPicPr>
          <p:cNvPr id="23" name="Audio 22">
            <a:extLst>
              <a:ext uri="{FF2B5EF4-FFF2-40B4-BE49-F238E27FC236}">
                <a16:creationId xmlns:a16="http://schemas.microsoft.com/office/drawing/2014/main" id="{D1CDF394-3879-DE98-612F-4CAAD48D70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280899" y="6045200"/>
            <a:ext cx="812800" cy="812800"/>
          </a:xfrm>
          <a:prstGeom prst="rect">
            <a:avLst/>
          </a:prstGeom>
        </p:spPr>
      </p:pic>
    </p:spTree>
    <p:custDataLst>
      <p:tags r:id="rId1"/>
    </p:custDataLst>
    <p:extLst>
      <p:ext uri="{BB962C8B-B14F-4D97-AF65-F5344CB8AC3E}">
        <p14:creationId xmlns:p14="http://schemas.microsoft.com/office/powerpoint/2010/main" val="2521985508"/>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3"/>
                </p:tgtEl>
              </p:cMediaNode>
            </p:audio>
          </p:childTnLst>
        </p:cTn>
      </p:par>
    </p:tnLst>
    <p:bldLst>
      <p:bldP spid="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 apple on blue weighing scale">
            <a:extLst>
              <a:ext uri="{FF2B5EF4-FFF2-40B4-BE49-F238E27FC236}">
                <a16:creationId xmlns:a16="http://schemas.microsoft.com/office/drawing/2014/main" id="{B9EC86AB-249D-8A41-BED2-A125C76602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7650" name="Title 1"/>
          <p:cNvSpPr>
            <a:spLocks noGrp="1"/>
          </p:cNvSpPr>
          <p:nvPr>
            <p:ph type="title"/>
          </p:nvPr>
        </p:nvSpPr>
        <p:spPr/>
        <p:txBody>
          <a:bodyPr/>
          <a:lstStyle/>
          <a:p>
            <a:pPr eaLnBrk="1" hangingPunct="1"/>
            <a:r>
              <a:rPr lang="en-US" noProof="0" dirty="0">
                <a:ea typeface="ＭＳ Ｐゴシック" pitchFamily="34" charset="-128"/>
              </a:rPr>
              <a:t> </a:t>
            </a:r>
          </a:p>
        </p:txBody>
      </p:sp>
      <p:sp>
        <p:nvSpPr>
          <p:cNvPr id="7" name="Rectangle 6"/>
          <p:cNvSpPr/>
          <p:nvPr/>
        </p:nvSpPr>
        <p:spPr bwMode="gray">
          <a:xfrm>
            <a:off x="1393371" y="5368834"/>
            <a:ext cx="9405257" cy="1489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r>
              <a:rPr lang="en-US" sz="4000" b="1" noProof="0" dirty="0">
                <a:solidFill>
                  <a:schemeClr val="tx1">
                    <a:lumMod val="95000"/>
                  </a:schemeClr>
                </a:solidFill>
              </a:rPr>
              <a:t> Review – what often blocks insulin, causing high blood sugar?</a:t>
            </a:r>
          </a:p>
        </p:txBody>
      </p:sp>
      <p:pic>
        <p:nvPicPr>
          <p:cNvPr id="20" name="Audio 19">
            <a:extLst>
              <a:ext uri="{FF2B5EF4-FFF2-40B4-BE49-F238E27FC236}">
                <a16:creationId xmlns:a16="http://schemas.microsoft.com/office/drawing/2014/main" id="{4DB84854-C39C-ED60-D5A4-B8C154A3C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1999" y="6113417"/>
            <a:ext cx="812800" cy="812800"/>
          </a:xfrm>
          <a:prstGeom prst="rect">
            <a:avLst/>
          </a:prstGeom>
        </p:spPr>
      </p:pic>
    </p:spTree>
    <p:extLst>
      <p:ext uri="{BB962C8B-B14F-4D97-AF65-F5344CB8AC3E}">
        <p14:creationId xmlns:p14="http://schemas.microsoft.com/office/powerpoint/2010/main" val="1596028172"/>
      </p:ext>
    </p:extLst>
  </p:cSld>
  <p:clrMapOvr>
    <a:masterClrMapping/>
  </p:clrMapOvr>
  <mc:AlternateContent xmlns:mc="http://schemas.openxmlformats.org/markup-compatibility/2006" xmlns:p14="http://schemas.microsoft.com/office/powerpoint/2010/main">
    <mc:Choice Requires="p14">
      <p:transition spd="slow" p14:dur="2000" advTm="21752"/>
    </mc:Choice>
    <mc:Fallback xmlns="">
      <p:transition spd="slow" advTm="21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noProof="0" dirty="0">
              <a:solidFill>
                <a:prstClr val="white"/>
              </a:solidFill>
            </a:endParaRPr>
          </a:p>
        </p:txBody>
      </p:sp>
      <p:cxnSp>
        <p:nvCxnSpPr>
          <p:cNvPr id="16" name="Straight Connector 15"/>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3619500" y="2376488"/>
            <a:ext cx="2679700" cy="2387600"/>
          </a:xfrm>
        </p:spPr>
        <p:txBody>
          <a:bodyPr>
            <a:normAutofit/>
          </a:bodyPr>
          <a:lstStyle/>
          <a:p>
            <a:r>
              <a:rPr lang="en-US" noProof="0" dirty="0"/>
              <a:t>Making Changes</a:t>
            </a:r>
            <a:endParaRPr lang="en-US" noProof="0" dirty="0">
              <a:effectLst/>
            </a:endParaRPr>
          </a:p>
        </p:txBody>
      </p:sp>
      <p:pic>
        <p:nvPicPr>
          <p:cNvPr id="13" name="Picture Placeholder 12" descr="Football goal in the net">
            <a:extLst>
              <a:ext uri="{FF2B5EF4-FFF2-40B4-BE49-F238E27FC236}">
                <a16:creationId xmlns:a16="http://schemas.microsoft.com/office/drawing/2014/main" id="{2D66FE82-5494-B526-9AFB-E891883CB485}"/>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8325" b="8325"/>
          <a:stretch>
            <a:fillRect/>
          </a:stretch>
        </p:blipFill>
        <p:spPr>
          <a:xfrm>
            <a:off x="0" y="2"/>
            <a:ext cx="12192000" cy="6857998"/>
          </a:xfrm>
        </p:spPr>
      </p:pic>
      <p:sp>
        <p:nvSpPr>
          <p:cNvPr id="14" name="TextBox 13">
            <a:extLst>
              <a:ext uri="{FF2B5EF4-FFF2-40B4-BE49-F238E27FC236}">
                <a16:creationId xmlns:a16="http://schemas.microsoft.com/office/drawing/2014/main" id="{F21BCCCA-A47B-6F39-BD47-8E6EB7E3E57D}"/>
              </a:ext>
            </a:extLst>
          </p:cNvPr>
          <p:cNvSpPr txBox="1"/>
          <p:nvPr/>
        </p:nvSpPr>
        <p:spPr>
          <a:xfrm>
            <a:off x="7125652" y="406400"/>
            <a:ext cx="4389120" cy="784830"/>
          </a:xfrm>
          <a:prstGeom prst="rect">
            <a:avLst/>
          </a:prstGeom>
          <a:noFill/>
        </p:spPr>
        <p:txBody>
          <a:bodyPr wrap="square" rtlCol="0">
            <a:spAutoFit/>
          </a:bodyPr>
          <a:lstStyle/>
          <a:p>
            <a:r>
              <a:rPr lang="en-US" sz="4500" b="1" noProof="0" dirty="0">
                <a:solidFill>
                  <a:schemeClr val="bg1"/>
                </a:solidFill>
              </a:rPr>
              <a:t>Setting Goals</a:t>
            </a:r>
          </a:p>
        </p:txBody>
      </p:sp>
      <p:pic>
        <p:nvPicPr>
          <p:cNvPr id="30" name="Audio 29">
            <a:extLst>
              <a:ext uri="{FF2B5EF4-FFF2-40B4-BE49-F238E27FC236}">
                <a16:creationId xmlns:a16="http://schemas.microsoft.com/office/drawing/2014/main" id="{2101FEE4-D410-C2D7-ECB8-C4EEE9DFF7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00" y="5799810"/>
            <a:ext cx="812800" cy="812800"/>
          </a:xfrm>
          <a:prstGeom prst="rect">
            <a:avLst/>
          </a:prstGeom>
        </p:spPr>
      </p:pic>
    </p:spTree>
    <p:extLst>
      <p:ext uri="{BB962C8B-B14F-4D97-AF65-F5344CB8AC3E}">
        <p14:creationId xmlns:p14="http://schemas.microsoft.com/office/powerpoint/2010/main" val="321176271"/>
      </p:ext>
    </p:extLst>
  </p:cSld>
  <p:clrMapOvr>
    <a:masterClrMapping/>
  </p:clrMapOvr>
  <mc:AlternateContent xmlns:mc="http://schemas.openxmlformats.org/markup-compatibility/2006" xmlns:p14="http://schemas.microsoft.com/office/powerpoint/2010/main">
    <mc:Choice Requires="p14">
      <p:transition spd="slow" p14:dur="2000" advTm="30267"/>
    </mc:Choice>
    <mc:Fallback xmlns="">
      <p:transition spd="slow" advTm="3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1519-2F90-3A74-6703-EBCB27095D25}"/>
            </a:ext>
          </a:extLst>
        </p:cNvPr>
        <p:cNvGrpSpPr/>
        <p:nvPr/>
      </p:nvGrpSpPr>
      <p:grpSpPr>
        <a:xfrm>
          <a:off x="0" y="0"/>
          <a:ext cx="0" cy="0"/>
          <a:chOff x="0" y="0"/>
          <a:chExt cx="0" cy="0"/>
        </a:xfrm>
      </p:grpSpPr>
      <p:pic>
        <p:nvPicPr>
          <p:cNvPr id="20" name="Picture 19" descr="Golden Gate Bridge in fog">
            <a:extLst>
              <a:ext uri="{FF2B5EF4-FFF2-40B4-BE49-F238E27FC236}">
                <a16:creationId xmlns:a16="http://schemas.microsoft.com/office/drawing/2014/main" id="{B271B17B-1C27-41DC-391A-49DFF03CE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83"/>
            <a:ext cx="7599680" cy="4274820"/>
          </a:xfrm>
          <a:prstGeom prst="rect">
            <a:avLst/>
          </a:prstGeom>
        </p:spPr>
      </p:pic>
      <p:sp>
        <p:nvSpPr>
          <p:cNvPr id="4" name="Title 3">
            <a:extLst>
              <a:ext uri="{FF2B5EF4-FFF2-40B4-BE49-F238E27FC236}">
                <a16:creationId xmlns:a16="http://schemas.microsoft.com/office/drawing/2014/main" id="{8C8C0F11-503D-FB48-7608-2F4AF5DE0C34}"/>
              </a:ext>
            </a:extLst>
          </p:cNvPr>
          <p:cNvSpPr>
            <a:spLocks noGrp="1"/>
          </p:cNvSpPr>
          <p:nvPr>
            <p:ph type="title"/>
          </p:nvPr>
        </p:nvSpPr>
        <p:spPr bwMode="gray">
          <a:xfrm>
            <a:off x="5658103" y="4200328"/>
            <a:ext cx="5749483" cy="1343026"/>
          </a:xfrm>
        </p:spPr>
        <p:txBody>
          <a:bodyPr/>
          <a:lstStyle/>
          <a:p>
            <a:pPr algn="ctr"/>
            <a:r>
              <a:rPr lang="en-US" noProof="0" dirty="0">
                <a:effectLst/>
              </a:rPr>
              <a:t>Taking </a:t>
            </a:r>
            <a:r>
              <a:rPr lang="en-US" noProof="0" dirty="0"/>
              <a:t>your medications is important</a:t>
            </a:r>
            <a:endParaRPr lang="en-US" noProof="0" dirty="0">
              <a:effectLst/>
            </a:endParaRPr>
          </a:p>
        </p:txBody>
      </p:sp>
      <p:cxnSp>
        <p:nvCxnSpPr>
          <p:cNvPr id="10" name="Straight Connector 9">
            <a:extLst>
              <a:ext uri="{FF2B5EF4-FFF2-40B4-BE49-F238E27FC236}">
                <a16:creationId xmlns:a16="http://schemas.microsoft.com/office/drawing/2014/main" id="{B85ABD46-B938-89B5-5D33-56D6CDC2C9AE}"/>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F366B6D-9D2A-7E77-3DE3-8838EA9CF2D9}"/>
              </a:ext>
            </a:extLst>
          </p:cNvPr>
          <p:cNvSpPr>
            <a:spLocks noGrp="1"/>
          </p:cNvSpPr>
          <p:nvPr>
            <p:ph type="body" sz="quarter" idx="14"/>
          </p:nvPr>
        </p:nvSpPr>
        <p:spPr bwMode="gray">
          <a:xfrm>
            <a:off x="5658103" y="5657850"/>
            <a:ext cx="6380480" cy="1119943"/>
          </a:xfrm>
        </p:spPr>
        <p:txBody>
          <a:bodyPr/>
          <a:lstStyle/>
          <a:p>
            <a:r>
              <a:rPr lang="en-US" sz="3300" noProof="0" dirty="0"/>
              <a:t>Your CHW will help connect you to your medications </a:t>
            </a:r>
          </a:p>
          <a:p>
            <a:br>
              <a:rPr lang="en-US" sz="3300" noProof="0" dirty="0"/>
            </a:br>
            <a:endParaRPr lang="en-US" sz="3300" noProof="0" dirty="0">
              <a:effectLst/>
            </a:endParaRPr>
          </a:p>
        </p:txBody>
      </p:sp>
      <p:sp>
        <p:nvSpPr>
          <p:cNvPr id="8" name="Rectangle 7">
            <a:extLst>
              <a:ext uri="{FF2B5EF4-FFF2-40B4-BE49-F238E27FC236}">
                <a16:creationId xmlns:a16="http://schemas.microsoft.com/office/drawing/2014/main" id="{8D5E0E25-4BC2-9F68-8C0E-3EC4B791EE65}"/>
              </a:ext>
              <a:ext uri="{C183D7F6-B498-43B3-948B-1728B52AA6E4}">
                <adec:decorative xmlns:adec="http://schemas.microsoft.com/office/drawing/2017/decorative" val="1"/>
              </a:ext>
            </a:extLst>
          </p:cNvPr>
          <p:cNvSpPr/>
          <p:nvPr/>
        </p:nvSpPr>
        <p:spPr>
          <a:xfrm>
            <a:off x="-108488" y="6777793"/>
            <a:ext cx="12452888" cy="242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descr="Amber bottle of gel capsules">
            <a:extLst>
              <a:ext uri="{FF2B5EF4-FFF2-40B4-BE49-F238E27FC236}">
                <a16:creationId xmlns:a16="http://schemas.microsoft.com/office/drawing/2014/main" id="{7838661F-7705-FE2D-7CA2-D4DA6E7B7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0630" y="207315"/>
            <a:ext cx="4231370" cy="2820913"/>
          </a:xfrm>
          <a:prstGeom prst="rect">
            <a:avLst/>
          </a:prstGeom>
        </p:spPr>
      </p:pic>
      <p:pic>
        <p:nvPicPr>
          <p:cNvPr id="28" name="Audio 27">
            <a:extLst>
              <a:ext uri="{FF2B5EF4-FFF2-40B4-BE49-F238E27FC236}">
                <a16:creationId xmlns:a16="http://schemas.microsoft.com/office/drawing/2014/main" id="{0E3D02D8-6118-0FA6-DA9F-2F4F2A4477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5837885"/>
            <a:ext cx="812800" cy="812800"/>
          </a:xfrm>
          <a:prstGeom prst="rect">
            <a:avLst/>
          </a:prstGeom>
        </p:spPr>
      </p:pic>
    </p:spTree>
    <p:extLst>
      <p:ext uri="{BB962C8B-B14F-4D97-AF65-F5344CB8AC3E}">
        <p14:creationId xmlns:p14="http://schemas.microsoft.com/office/powerpoint/2010/main" val="3529786995"/>
      </p:ext>
    </p:extLst>
  </p:cSld>
  <p:clrMapOvr>
    <a:masterClrMapping/>
  </p:clrMapOvr>
  <mc:AlternateContent xmlns:mc="http://schemas.openxmlformats.org/markup-compatibility/2006" xmlns:p14="http://schemas.microsoft.com/office/powerpoint/2010/main">
    <mc:Choice Requires="p14">
      <p:transition spd="slow" p14:dur="2000" advTm="25372"/>
    </mc:Choice>
    <mc:Fallback xmlns="">
      <p:transition spd="slow" advTm="2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aquatic bird, bird&#10;&#10;Description automatically generated">
            <a:extLst>
              <a:ext uri="{FF2B5EF4-FFF2-40B4-BE49-F238E27FC236}">
                <a16:creationId xmlns:a16="http://schemas.microsoft.com/office/drawing/2014/main" id="{4B7A86B8-7212-4C0F-AE23-3D5E505DAE5B}"/>
              </a:ext>
            </a:extLst>
          </p:cNvPr>
          <p:cNvPicPr>
            <a:picLocks noGrp="1" noChangeAspect="1"/>
          </p:cNvPicPr>
          <p:nvPr>
            <p:ph type="pic" sz="quarter" idx="10"/>
          </p:nvPr>
        </p:nvPicPr>
        <p:blipFill>
          <a:blip r:embed="rId5"/>
          <a:srcRect l="9543" r="9543"/>
          <a:stretch>
            <a:fillRect/>
          </a:stretch>
        </p:blipFill>
        <p:spPr>
          <a:xfrm>
            <a:off x="0" y="-119063"/>
            <a:ext cx="12192000" cy="7137401"/>
          </a:xfrm>
        </p:spPr>
      </p:pic>
      <p:pic>
        <p:nvPicPr>
          <p:cNvPr id="23" name="Picture 22" descr="Diagram&#10;&#10;Description automatically generated">
            <a:extLst>
              <a:ext uri="{FF2B5EF4-FFF2-40B4-BE49-F238E27FC236}">
                <a16:creationId xmlns:a16="http://schemas.microsoft.com/office/drawing/2014/main" id="{1ECA6BAF-83E7-4BFC-97B4-D537C3D523E8}"/>
              </a:ext>
            </a:extLst>
          </p:cNvPr>
          <p:cNvPicPr>
            <a:picLocks noChangeAspect="1"/>
          </p:cNvPicPr>
          <p:nvPr/>
        </p:nvPicPr>
        <p:blipFill>
          <a:blip r:embed="rId6"/>
          <a:stretch>
            <a:fillRect/>
          </a:stretch>
        </p:blipFill>
        <p:spPr>
          <a:xfrm>
            <a:off x="1780353" y="356260"/>
            <a:ext cx="8389450" cy="5973288"/>
          </a:xfrm>
          <a:prstGeom prst="rect">
            <a:avLst/>
          </a:prstGeom>
        </p:spPr>
      </p:pic>
      <p:sp>
        <p:nvSpPr>
          <p:cNvPr id="24" name="TextBox 23">
            <a:extLst>
              <a:ext uri="{FF2B5EF4-FFF2-40B4-BE49-F238E27FC236}">
                <a16:creationId xmlns:a16="http://schemas.microsoft.com/office/drawing/2014/main" id="{4C1D878C-DB4B-4C68-9818-BCBE5D996625}"/>
              </a:ext>
            </a:extLst>
          </p:cNvPr>
          <p:cNvSpPr txBox="1"/>
          <p:nvPr/>
        </p:nvSpPr>
        <p:spPr>
          <a:xfrm>
            <a:off x="8304811" y="439388"/>
            <a:ext cx="1531917" cy="276999"/>
          </a:xfrm>
          <a:prstGeom prst="rect">
            <a:avLst/>
          </a:prstGeom>
          <a:noFill/>
        </p:spPr>
        <p:txBody>
          <a:bodyPr wrap="square" rtlCol="0">
            <a:spAutoFit/>
          </a:bodyPr>
          <a:lstStyle/>
          <a:p>
            <a:pPr defTabSz="457200" fontAlgn="base">
              <a:spcBef>
                <a:spcPct val="0"/>
              </a:spcBef>
              <a:spcAft>
                <a:spcPct val="0"/>
              </a:spcAft>
            </a:pPr>
            <a:r>
              <a:rPr lang="en-US" sz="1200" noProof="0" dirty="0">
                <a:solidFill>
                  <a:prstClr val="black"/>
                </a:solidFill>
                <a:ea typeface="ＭＳ Ｐゴシック" pitchFamily="34" charset="-128"/>
              </a:rPr>
              <a:t>Nombre de Doctor</a:t>
            </a:r>
          </a:p>
        </p:txBody>
      </p:sp>
      <p:sp>
        <p:nvSpPr>
          <p:cNvPr id="25" name="TextBox 24">
            <a:extLst>
              <a:ext uri="{FF2B5EF4-FFF2-40B4-BE49-F238E27FC236}">
                <a16:creationId xmlns:a16="http://schemas.microsoft.com/office/drawing/2014/main" id="{9336F46A-C703-4301-86F8-6C6B0CBB66CE}"/>
              </a:ext>
            </a:extLst>
          </p:cNvPr>
          <p:cNvSpPr txBox="1"/>
          <p:nvPr/>
        </p:nvSpPr>
        <p:spPr>
          <a:xfrm>
            <a:off x="8304811" y="902526"/>
            <a:ext cx="1531917" cy="461665"/>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Teléfono</a:t>
            </a:r>
            <a:r>
              <a:rPr lang="en-US" sz="1200" noProof="0" dirty="0">
                <a:solidFill>
                  <a:prstClr val="black"/>
                </a:solidFill>
                <a:ea typeface="ＭＳ Ｐゴシック" pitchFamily="34" charset="-128"/>
              </a:rPr>
              <a:t> de la </a:t>
            </a:r>
            <a:r>
              <a:rPr lang="en-US" sz="1200" noProof="0" dirty="0" err="1">
                <a:solidFill>
                  <a:prstClr val="black"/>
                </a:solidFill>
                <a:ea typeface="ＭＳ Ｐゴシック" pitchFamily="34" charset="-128"/>
              </a:rPr>
              <a:t>farmacia</a:t>
            </a:r>
            <a:endParaRPr lang="en-US" sz="1200" noProof="0" dirty="0">
              <a:solidFill>
                <a:prstClr val="black"/>
              </a:solidFill>
              <a:ea typeface="ＭＳ Ｐゴシック" pitchFamily="34" charset="-128"/>
            </a:endParaRPr>
          </a:p>
        </p:txBody>
      </p:sp>
      <p:sp>
        <p:nvSpPr>
          <p:cNvPr id="26" name="TextBox 25">
            <a:extLst>
              <a:ext uri="{FF2B5EF4-FFF2-40B4-BE49-F238E27FC236}">
                <a16:creationId xmlns:a16="http://schemas.microsoft.com/office/drawing/2014/main" id="{CD46BFE8-285B-4DBD-A074-C342B065A127}"/>
              </a:ext>
            </a:extLst>
          </p:cNvPr>
          <p:cNvSpPr txBox="1"/>
          <p:nvPr/>
        </p:nvSpPr>
        <p:spPr>
          <a:xfrm>
            <a:off x="8304811" y="1543793"/>
            <a:ext cx="1531917" cy="461665"/>
          </a:xfrm>
          <a:prstGeom prst="rect">
            <a:avLst/>
          </a:prstGeom>
          <a:noFill/>
        </p:spPr>
        <p:txBody>
          <a:bodyPr wrap="square" rtlCol="0">
            <a:spAutoFit/>
          </a:bodyPr>
          <a:lstStyle/>
          <a:p>
            <a:pPr defTabSz="457200" fontAlgn="base">
              <a:spcBef>
                <a:spcPct val="0"/>
              </a:spcBef>
              <a:spcAft>
                <a:spcPct val="0"/>
              </a:spcAft>
            </a:pPr>
            <a:r>
              <a:rPr lang="en-US" sz="1200" noProof="0" dirty="0">
                <a:solidFill>
                  <a:prstClr val="black"/>
                </a:solidFill>
                <a:ea typeface="ＭＳ Ｐゴシック" pitchFamily="34" charset="-128"/>
              </a:rPr>
              <a:t>Dia que </a:t>
            </a:r>
            <a:r>
              <a:rPr lang="en-US" sz="1200" noProof="0" dirty="0" err="1">
                <a:solidFill>
                  <a:prstClr val="black"/>
                </a:solidFill>
                <a:ea typeface="ＭＳ Ｐゴシック" pitchFamily="34" charset="-128"/>
              </a:rPr>
              <a:t>surtió</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el</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27" name="TextBox 26">
            <a:extLst>
              <a:ext uri="{FF2B5EF4-FFF2-40B4-BE49-F238E27FC236}">
                <a16:creationId xmlns:a16="http://schemas.microsoft.com/office/drawing/2014/main" id="{6877B2D4-E8B8-4E8E-A743-9EBA706BE8D2}"/>
              </a:ext>
            </a:extLst>
          </p:cNvPr>
          <p:cNvSpPr txBox="1"/>
          <p:nvPr/>
        </p:nvSpPr>
        <p:spPr>
          <a:xfrm>
            <a:off x="6274130" y="5955476"/>
            <a:ext cx="2873828" cy="276999"/>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Fecha</a:t>
            </a:r>
            <a:r>
              <a:rPr lang="en-US" sz="1200" noProof="0" dirty="0">
                <a:solidFill>
                  <a:prstClr val="black"/>
                </a:solidFill>
                <a:ea typeface="ＭＳ Ｐゴシック" pitchFamily="34" charset="-128"/>
              </a:rPr>
              <a:t> de </a:t>
            </a:r>
            <a:r>
              <a:rPr lang="en-US" sz="1200" noProof="0" dirty="0" err="1">
                <a:solidFill>
                  <a:prstClr val="black"/>
                </a:solidFill>
                <a:ea typeface="ＭＳ Ｐゴシック" pitchFamily="34" charset="-128"/>
              </a:rPr>
              <a:t>caducidad</a:t>
            </a:r>
            <a:r>
              <a:rPr lang="en-US" sz="1200" noProof="0" dirty="0">
                <a:solidFill>
                  <a:prstClr val="black"/>
                </a:solidFill>
                <a:ea typeface="ＭＳ Ｐゴシック" pitchFamily="34" charset="-128"/>
              </a:rPr>
              <a:t> del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28" name="TextBox 27">
            <a:extLst>
              <a:ext uri="{FF2B5EF4-FFF2-40B4-BE49-F238E27FC236}">
                <a16:creationId xmlns:a16="http://schemas.microsoft.com/office/drawing/2014/main" id="{EE11ACC6-DBC8-4D0B-94BB-9DC7AF4856B8}"/>
              </a:ext>
            </a:extLst>
          </p:cNvPr>
          <p:cNvSpPr txBox="1"/>
          <p:nvPr/>
        </p:nvSpPr>
        <p:spPr>
          <a:xfrm>
            <a:off x="2129643" y="997528"/>
            <a:ext cx="1531917" cy="461665"/>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Dirección</a:t>
            </a:r>
            <a:r>
              <a:rPr lang="en-US" sz="1200" noProof="0" dirty="0">
                <a:solidFill>
                  <a:prstClr val="black"/>
                </a:solidFill>
                <a:ea typeface="ＭＳ Ｐゴシック" pitchFamily="34" charset="-128"/>
              </a:rPr>
              <a:t> de </a:t>
            </a:r>
            <a:r>
              <a:rPr lang="en-US" sz="1200" noProof="0" dirty="0" err="1">
                <a:solidFill>
                  <a:prstClr val="black"/>
                </a:solidFill>
                <a:ea typeface="ＭＳ Ｐゴシック" pitchFamily="34" charset="-128"/>
              </a:rPr>
              <a:t>su</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farmacia</a:t>
            </a:r>
            <a:endParaRPr lang="en-US" sz="1200" noProof="0" dirty="0">
              <a:solidFill>
                <a:prstClr val="black"/>
              </a:solidFill>
              <a:ea typeface="ＭＳ Ｐゴシック" pitchFamily="34" charset="-128"/>
            </a:endParaRPr>
          </a:p>
        </p:txBody>
      </p:sp>
      <p:sp>
        <p:nvSpPr>
          <p:cNvPr id="29" name="TextBox 28">
            <a:extLst>
              <a:ext uri="{FF2B5EF4-FFF2-40B4-BE49-F238E27FC236}">
                <a16:creationId xmlns:a16="http://schemas.microsoft.com/office/drawing/2014/main" id="{2802C3C0-031B-4454-A5F5-8D502BEEB148}"/>
              </a:ext>
            </a:extLst>
          </p:cNvPr>
          <p:cNvSpPr txBox="1"/>
          <p:nvPr/>
        </p:nvSpPr>
        <p:spPr>
          <a:xfrm>
            <a:off x="2022198" y="1625251"/>
            <a:ext cx="1531917" cy="1015663"/>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Numero</a:t>
            </a:r>
            <a:r>
              <a:rPr lang="en-US" sz="1200" noProof="0" dirty="0">
                <a:solidFill>
                  <a:prstClr val="black"/>
                </a:solidFill>
                <a:ea typeface="ＭＳ Ｐゴシック" pitchFamily="34" charset="-128"/>
              </a:rPr>
              <a:t> de </a:t>
            </a:r>
            <a:r>
              <a:rPr lang="en-US" sz="1200" noProof="0" dirty="0" err="1">
                <a:solidFill>
                  <a:prstClr val="black"/>
                </a:solidFill>
                <a:ea typeface="ＭＳ Ｐゴシック" pitchFamily="34" charset="-128"/>
              </a:rPr>
              <a:t>receta</a:t>
            </a:r>
            <a:r>
              <a:rPr lang="en-US" sz="1200" noProof="0" dirty="0">
                <a:solidFill>
                  <a:prstClr val="black"/>
                </a:solidFill>
                <a:ea typeface="ＭＳ Ｐゴシック" pitchFamily="34" charset="-128"/>
              </a:rPr>
              <a:t> – </a:t>
            </a:r>
            <a:r>
              <a:rPr lang="en-US" sz="1200" noProof="0" dirty="0" err="1">
                <a:solidFill>
                  <a:prstClr val="black"/>
                </a:solidFill>
                <a:ea typeface="ＭＳ Ｐゴシック" pitchFamily="34" charset="-128"/>
              </a:rPr>
              <a:t>farmacia</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usa</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este</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numero</a:t>
            </a:r>
            <a:r>
              <a:rPr lang="en-US" sz="1200" noProof="0" dirty="0">
                <a:solidFill>
                  <a:prstClr val="black"/>
                </a:solidFill>
                <a:ea typeface="ＭＳ Ｐゴシック" pitchFamily="34" charset="-128"/>
              </a:rPr>
              <a:t> para </a:t>
            </a:r>
            <a:r>
              <a:rPr lang="en-US" sz="1200" noProof="0" dirty="0" err="1">
                <a:solidFill>
                  <a:prstClr val="black"/>
                </a:solidFill>
                <a:ea typeface="ＭＳ Ｐゴシック" pitchFamily="34" charset="-128"/>
              </a:rPr>
              <a:t>identificar</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su</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30" name="TextBox 29">
            <a:extLst>
              <a:ext uri="{FF2B5EF4-FFF2-40B4-BE49-F238E27FC236}">
                <a16:creationId xmlns:a16="http://schemas.microsoft.com/office/drawing/2014/main" id="{0720C91B-46EE-4A6D-A91F-0788FE0821E4}"/>
              </a:ext>
            </a:extLst>
          </p:cNvPr>
          <p:cNvSpPr txBox="1"/>
          <p:nvPr/>
        </p:nvSpPr>
        <p:spPr>
          <a:xfrm>
            <a:off x="2022198" y="2806972"/>
            <a:ext cx="1531917" cy="461665"/>
          </a:xfrm>
          <a:prstGeom prst="rect">
            <a:avLst/>
          </a:prstGeom>
          <a:noFill/>
        </p:spPr>
        <p:txBody>
          <a:bodyPr wrap="square" rtlCol="0">
            <a:spAutoFit/>
          </a:bodyPr>
          <a:lstStyle/>
          <a:p>
            <a:pPr defTabSz="457200" fontAlgn="base">
              <a:spcBef>
                <a:spcPct val="0"/>
              </a:spcBef>
              <a:spcAft>
                <a:spcPct val="0"/>
              </a:spcAft>
            </a:pPr>
            <a:r>
              <a:rPr lang="en-US" sz="1200" noProof="0" dirty="0">
                <a:solidFill>
                  <a:prstClr val="black"/>
                </a:solidFill>
                <a:ea typeface="ＭＳ Ｐゴシック" pitchFamily="34" charset="-128"/>
              </a:rPr>
              <a:t>Dueño de </a:t>
            </a:r>
            <a:r>
              <a:rPr lang="en-US" sz="1200" noProof="0" dirty="0" err="1">
                <a:solidFill>
                  <a:prstClr val="black"/>
                </a:solidFill>
                <a:ea typeface="ＭＳ Ｐゴシック" pitchFamily="34" charset="-128"/>
              </a:rPr>
              <a:t>este</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31" name="TextBox 30">
            <a:extLst>
              <a:ext uri="{FF2B5EF4-FFF2-40B4-BE49-F238E27FC236}">
                <a16:creationId xmlns:a16="http://schemas.microsoft.com/office/drawing/2014/main" id="{8BE0BF0E-50E7-4726-9FFF-9055033598C2}"/>
              </a:ext>
            </a:extLst>
          </p:cNvPr>
          <p:cNvSpPr txBox="1"/>
          <p:nvPr/>
        </p:nvSpPr>
        <p:spPr>
          <a:xfrm>
            <a:off x="2129642" y="3449638"/>
            <a:ext cx="1531917" cy="1015663"/>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Instrucciones</a:t>
            </a:r>
            <a:r>
              <a:rPr lang="en-US" sz="1200" noProof="0" dirty="0">
                <a:solidFill>
                  <a:prstClr val="black"/>
                </a:solidFill>
                <a:ea typeface="ＭＳ Ｐゴシック" pitchFamily="34" charset="-128"/>
              </a:rPr>
              <a:t> de </a:t>
            </a:r>
            <a:r>
              <a:rPr lang="en-US" sz="1200" noProof="0" dirty="0" err="1">
                <a:solidFill>
                  <a:prstClr val="black"/>
                </a:solidFill>
                <a:ea typeface="ＭＳ Ｐゴシック" pitchFamily="34" charset="-128"/>
              </a:rPr>
              <a:t>cuanto</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medicamento</a:t>
            </a:r>
            <a:r>
              <a:rPr lang="en-US" sz="1200" noProof="0" dirty="0">
                <a:solidFill>
                  <a:prstClr val="black"/>
                </a:solidFill>
                <a:ea typeface="ＭＳ Ｐゴシック" pitchFamily="34" charset="-128"/>
              </a:rPr>
              <a:t> y </a:t>
            </a:r>
            <a:r>
              <a:rPr lang="en-US" sz="1200" noProof="0" dirty="0" err="1">
                <a:solidFill>
                  <a:prstClr val="black"/>
                </a:solidFill>
                <a:ea typeface="ＭＳ Ｐゴシック" pitchFamily="34" charset="-128"/>
              </a:rPr>
              <a:t>cuantas</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veces</a:t>
            </a:r>
            <a:r>
              <a:rPr lang="en-US" sz="1200" noProof="0" dirty="0">
                <a:solidFill>
                  <a:prstClr val="black"/>
                </a:solidFill>
                <a:ea typeface="ＭＳ Ｐゴシック" pitchFamily="34" charset="-128"/>
              </a:rPr>
              <a:t> al día </a:t>
            </a:r>
            <a:r>
              <a:rPr lang="en-US" sz="1200" noProof="0" dirty="0" err="1">
                <a:solidFill>
                  <a:prstClr val="black"/>
                </a:solidFill>
                <a:ea typeface="ＭＳ Ｐゴシック" pitchFamily="34" charset="-128"/>
              </a:rPr>
              <a:t>tomarlo</a:t>
            </a:r>
            <a:endParaRPr lang="en-US" sz="1200" noProof="0" dirty="0">
              <a:solidFill>
                <a:prstClr val="black"/>
              </a:solidFill>
              <a:ea typeface="ＭＳ Ｐゴシック" pitchFamily="34" charset="-128"/>
            </a:endParaRPr>
          </a:p>
        </p:txBody>
      </p:sp>
      <p:sp>
        <p:nvSpPr>
          <p:cNvPr id="32" name="TextBox 31">
            <a:extLst>
              <a:ext uri="{FF2B5EF4-FFF2-40B4-BE49-F238E27FC236}">
                <a16:creationId xmlns:a16="http://schemas.microsoft.com/office/drawing/2014/main" id="{CD85432B-813A-47F2-A01F-D0CF6700D622}"/>
              </a:ext>
            </a:extLst>
          </p:cNvPr>
          <p:cNvSpPr txBox="1"/>
          <p:nvPr/>
        </p:nvSpPr>
        <p:spPr>
          <a:xfrm>
            <a:off x="2069133" y="4608875"/>
            <a:ext cx="1531917" cy="461665"/>
          </a:xfrm>
          <a:prstGeom prst="rect">
            <a:avLst/>
          </a:prstGeom>
          <a:noFill/>
        </p:spPr>
        <p:txBody>
          <a:bodyPr wrap="square" rtlCol="0">
            <a:spAutoFit/>
          </a:bodyPr>
          <a:lstStyle/>
          <a:p>
            <a:pPr defTabSz="457200" fontAlgn="base">
              <a:spcBef>
                <a:spcPct val="0"/>
              </a:spcBef>
              <a:spcAft>
                <a:spcPct val="0"/>
              </a:spcAft>
            </a:pPr>
            <a:r>
              <a:rPr lang="en-US" sz="1200" noProof="0" dirty="0">
                <a:solidFill>
                  <a:prstClr val="black"/>
                </a:solidFill>
                <a:ea typeface="ＭＳ Ｐゴシック" pitchFamily="34" charset="-128"/>
              </a:rPr>
              <a:t>Nombre y </a:t>
            </a:r>
            <a:r>
              <a:rPr lang="en-US" sz="1200" noProof="0" dirty="0" err="1">
                <a:solidFill>
                  <a:prstClr val="black"/>
                </a:solidFill>
                <a:ea typeface="ＭＳ Ｐゴシック" pitchFamily="34" charset="-128"/>
              </a:rPr>
              <a:t>potencia</a:t>
            </a:r>
            <a:r>
              <a:rPr lang="en-US" sz="1200" noProof="0" dirty="0">
                <a:solidFill>
                  <a:prstClr val="black"/>
                </a:solidFill>
                <a:ea typeface="ＭＳ Ｐゴシック" pitchFamily="34" charset="-128"/>
              </a:rPr>
              <a:t> del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33" name="TextBox 32">
            <a:extLst>
              <a:ext uri="{FF2B5EF4-FFF2-40B4-BE49-F238E27FC236}">
                <a16:creationId xmlns:a16="http://schemas.microsoft.com/office/drawing/2014/main" id="{CF05C0D0-2139-4BFA-A350-2433BCB4DA1A}"/>
              </a:ext>
            </a:extLst>
          </p:cNvPr>
          <p:cNvSpPr txBox="1"/>
          <p:nvPr/>
        </p:nvSpPr>
        <p:spPr>
          <a:xfrm>
            <a:off x="2069133" y="5390040"/>
            <a:ext cx="1531917" cy="830997"/>
          </a:xfrm>
          <a:prstGeom prst="rect">
            <a:avLst/>
          </a:prstGeom>
          <a:noFill/>
        </p:spPr>
        <p:txBody>
          <a:bodyPr wrap="square" rtlCol="0">
            <a:spAutoFit/>
          </a:bodyPr>
          <a:lstStyle/>
          <a:p>
            <a:pPr defTabSz="457200" fontAlgn="base">
              <a:spcBef>
                <a:spcPct val="0"/>
              </a:spcBef>
              <a:spcAft>
                <a:spcPct val="0"/>
              </a:spcAft>
            </a:pPr>
            <a:r>
              <a:rPr lang="en-US" sz="1200" noProof="0" dirty="0" err="1">
                <a:solidFill>
                  <a:prstClr val="black"/>
                </a:solidFill>
                <a:ea typeface="ＭＳ Ｐゴシック" pitchFamily="34" charset="-128"/>
              </a:rPr>
              <a:t>Numero</a:t>
            </a:r>
            <a:r>
              <a:rPr lang="en-US" sz="1200" noProof="0" dirty="0">
                <a:solidFill>
                  <a:prstClr val="black"/>
                </a:solidFill>
                <a:ea typeface="ＭＳ Ｐゴシック" pitchFamily="34" charset="-128"/>
              </a:rPr>
              <a:t> de </a:t>
            </a:r>
            <a:r>
              <a:rPr lang="en-US" sz="1200" noProof="0" dirty="0" err="1">
                <a:solidFill>
                  <a:prstClr val="black"/>
                </a:solidFill>
                <a:ea typeface="ＭＳ Ｐゴシック" pitchFamily="34" charset="-128"/>
              </a:rPr>
              <a:t>veces</a:t>
            </a:r>
            <a:r>
              <a:rPr lang="en-US" sz="1200" noProof="0" dirty="0">
                <a:solidFill>
                  <a:prstClr val="black"/>
                </a:solidFill>
                <a:ea typeface="ＭＳ Ｐゴシック" pitchFamily="34" charset="-128"/>
              </a:rPr>
              <a:t> que </a:t>
            </a:r>
            <a:r>
              <a:rPr lang="en-US" sz="1200" noProof="0" dirty="0" err="1">
                <a:solidFill>
                  <a:prstClr val="black"/>
                </a:solidFill>
                <a:ea typeface="ＭＳ Ｐゴシック" pitchFamily="34" charset="-128"/>
              </a:rPr>
              <a:t>puede</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volver</a:t>
            </a:r>
            <a:r>
              <a:rPr lang="en-US" sz="1200" noProof="0" dirty="0">
                <a:solidFill>
                  <a:prstClr val="black"/>
                </a:solidFill>
                <a:ea typeface="ＭＳ Ｐゴシック" pitchFamily="34" charset="-128"/>
              </a:rPr>
              <a:t> a </a:t>
            </a:r>
            <a:r>
              <a:rPr lang="en-US" sz="1200" noProof="0" dirty="0" err="1">
                <a:solidFill>
                  <a:prstClr val="black"/>
                </a:solidFill>
                <a:ea typeface="ＭＳ Ｐゴシック" pitchFamily="34" charset="-128"/>
              </a:rPr>
              <a:t>surtir</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este</a:t>
            </a:r>
            <a:r>
              <a:rPr lang="en-US" sz="1200" noProof="0" dirty="0">
                <a:solidFill>
                  <a:prstClr val="black"/>
                </a:solidFill>
                <a:ea typeface="ＭＳ Ｐゴシック" pitchFamily="34" charset="-128"/>
              </a:rPr>
              <a:t> </a:t>
            </a:r>
            <a:r>
              <a:rPr lang="en-US" sz="1200" noProof="0" dirty="0" err="1">
                <a:solidFill>
                  <a:prstClr val="black"/>
                </a:solidFill>
                <a:ea typeface="ＭＳ Ｐゴシック" pitchFamily="34" charset="-128"/>
              </a:rPr>
              <a:t>medicamento</a:t>
            </a:r>
            <a:endParaRPr lang="en-US" sz="1200" noProof="0" dirty="0">
              <a:solidFill>
                <a:prstClr val="black"/>
              </a:solidFill>
              <a:ea typeface="ＭＳ Ｐゴシック" pitchFamily="34" charset="-128"/>
            </a:endParaRPr>
          </a:p>
        </p:txBody>
      </p:sp>
      <p:sp>
        <p:nvSpPr>
          <p:cNvPr id="2" name="TextBox 1">
            <a:extLst>
              <a:ext uri="{FF2B5EF4-FFF2-40B4-BE49-F238E27FC236}">
                <a16:creationId xmlns:a16="http://schemas.microsoft.com/office/drawing/2014/main" id="{5FB7D1E4-C9FD-6848-A748-6D667A1157A3}"/>
              </a:ext>
            </a:extLst>
          </p:cNvPr>
          <p:cNvSpPr txBox="1"/>
          <p:nvPr/>
        </p:nvSpPr>
        <p:spPr>
          <a:xfrm>
            <a:off x="8194464" y="379305"/>
            <a:ext cx="1736507"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Name of Doctor</a:t>
            </a:r>
          </a:p>
          <a:p>
            <a:pPr defTabSz="457200" fontAlgn="base">
              <a:spcBef>
                <a:spcPct val="0"/>
              </a:spcBef>
              <a:spcAft>
                <a:spcPct val="0"/>
              </a:spcAft>
            </a:pPr>
            <a:endParaRPr lang="en-US" sz="1400" noProof="0" dirty="0">
              <a:solidFill>
                <a:srgbClr val="000000"/>
              </a:solidFill>
              <a:ea typeface="ＭＳ Ｐゴシック" pitchFamily="34" charset="-128"/>
            </a:endParaRPr>
          </a:p>
        </p:txBody>
      </p:sp>
      <p:sp>
        <p:nvSpPr>
          <p:cNvPr id="15" name="TextBox 14">
            <a:extLst>
              <a:ext uri="{FF2B5EF4-FFF2-40B4-BE49-F238E27FC236}">
                <a16:creationId xmlns:a16="http://schemas.microsoft.com/office/drawing/2014/main" id="{0E3849A1-6334-5142-BDFB-C57C49061D09}"/>
              </a:ext>
            </a:extLst>
          </p:cNvPr>
          <p:cNvSpPr txBox="1"/>
          <p:nvPr/>
        </p:nvSpPr>
        <p:spPr>
          <a:xfrm>
            <a:off x="8258047" y="832273"/>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Pharmacy phone </a:t>
            </a:r>
          </a:p>
          <a:p>
            <a:pPr defTabSz="457200" fontAlgn="base">
              <a:spcBef>
                <a:spcPct val="0"/>
              </a:spcBef>
              <a:spcAft>
                <a:spcPct val="0"/>
              </a:spcAft>
            </a:pPr>
            <a:endParaRPr lang="en-US" sz="1400" noProof="0" dirty="0">
              <a:solidFill>
                <a:srgbClr val="000000"/>
              </a:solidFill>
              <a:ea typeface="ＭＳ Ｐゴシック" pitchFamily="34" charset="-128"/>
            </a:endParaRPr>
          </a:p>
          <a:p>
            <a:pPr defTabSz="457200" fontAlgn="base">
              <a:spcBef>
                <a:spcPct val="0"/>
              </a:spcBef>
              <a:spcAft>
                <a:spcPct val="0"/>
              </a:spcAft>
            </a:pPr>
            <a:endParaRPr lang="en-US" sz="1400" noProof="0" dirty="0">
              <a:solidFill>
                <a:srgbClr val="000000"/>
              </a:solidFill>
              <a:ea typeface="ＭＳ Ｐゴシック" pitchFamily="34" charset="-128"/>
            </a:endParaRPr>
          </a:p>
        </p:txBody>
      </p:sp>
      <p:sp>
        <p:nvSpPr>
          <p:cNvPr id="18" name="TextBox 17">
            <a:extLst>
              <a:ext uri="{FF2B5EF4-FFF2-40B4-BE49-F238E27FC236}">
                <a16:creationId xmlns:a16="http://schemas.microsoft.com/office/drawing/2014/main" id="{25A2DE42-F37D-DF4F-A97F-46CF217C5ED5}"/>
              </a:ext>
            </a:extLst>
          </p:cNvPr>
          <p:cNvSpPr txBox="1"/>
          <p:nvPr/>
        </p:nvSpPr>
        <p:spPr>
          <a:xfrm>
            <a:off x="8253539" y="1512965"/>
            <a:ext cx="1677432"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Day I filled the medicine </a:t>
            </a:r>
          </a:p>
        </p:txBody>
      </p:sp>
      <p:sp>
        <p:nvSpPr>
          <p:cNvPr id="19" name="TextBox 18">
            <a:extLst>
              <a:ext uri="{FF2B5EF4-FFF2-40B4-BE49-F238E27FC236}">
                <a16:creationId xmlns:a16="http://schemas.microsoft.com/office/drawing/2014/main" id="{CC23D1D4-E74B-5D4D-8CE0-BAF6C3698711}"/>
              </a:ext>
            </a:extLst>
          </p:cNvPr>
          <p:cNvSpPr txBox="1"/>
          <p:nvPr/>
        </p:nvSpPr>
        <p:spPr>
          <a:xfrm>
            <a:off x="2056883" y="959278"/>
            <a:ext cx="1677432"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Address of your pharmacy </a:t>
            </a:r>
          </a:p>
          <a:p>
            <a:pPr defTabSz="457200" fontAlgn="base">
              <a:spcBef>
                <a:spcPct val="0"/>
              </a:spcBef>
              <a:spcAft>
                <a:spcPct val="0"/>
              </a:spcAft>
            </a:pPr>
            <a:endParaRPr lang="en-US" sz="1400" noProof="0" dirty="0">
              <a:solidFill>
                <a:srgbClr val="000000"/>
              </a:solidFill>
              <a:ea typeface="ＭＳ Ｐゴシック" pitchFamily="34" charset="-128"/>
            </a:endParaRPr>
          </a:p>
        </p:txBody>
      </p:sp>
      <p:sp>
        <p:nvSpPr>
          <p:cNvPr id="20" name="TextBox 19">
            <a:extLst>
              <a:ext uri="{FF2B5EF4-FFF2-40B4-BE49-F238E27FC236}">
                <a16:creationId xmlns:a16="http://schemas.microsoft.com/office/drawing/2014/main" id="{806716E3-4A28-F343-8510-828960596245}"/>
              </a:ext>
            </a:extLst>
          </p:cNvPr>
          <p:cNvSpPr txBox="1"/>
          <p:nvPr/>
        </p:nvSpPr>
        <p:spPr>
          <a:xfrm>
            <a:off x="1780353" y="1599764"/>
            <a:ext cx="1946774" cy="1169551"/>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Prescription-pharmacy number uses this number to identify your medication </a:t>
            </a:r>
          </a:p>
        </p:txBody>
      </p:sp>
      <p:sp>
        <p:nvSpPr>
          <p:cNvPr id="21" name="TextBox 20">
            <a:extLst>
              <a:ext uri="{FF2B5EF4-FFF2-40B4-BE49-F238E27FC236}">
                <a16:creationId xmlns:a16="http://schemas.microsoft.com/office/drawing/2014/main" id="{A6976252-1A82-B045-88C5-B35C74D49003}"/>
              </a:ext>
            </a:extLst>
          </p:cNvPr>
          <p:cNvSpPr txBox="1"/>
          <p:nvPr/>
        </p:nvSpPr>
        <p:spPr>
          <a:xfrm>
            <a:off x="1996374" y="2792821"/>
            <a:ext cx="1737941" cy="523220"/>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Owner of this medicine </a:t>
            </a:r>
          </a:p>
        </p:txBody>
      </p:sp>
      <p:sp>
        <p:nvSpPr>
          <p:cNvPr id="22" name="TextBox 21">
            <a:extLst>
              <a:ext uri="{FF2B5EF4-FFF2-40B4-BE49-F238E27FC236}">
                <a16:creationId xmlns:a16="http://schemas.microsoft.com/office/drawing/2014/main" id="{82D916F9-72F1-E943-B1AD-D1379D5EFFE9}"/>
              </a:ext>
            </a:extLst>
          </p:cNvPr>
          <p:cNvSpPr txBox="1"/>
          <p:nvPr/>
        </p:nvSpPr>
        <p:spPr>
          <a:xfrm>
            <a:off x="2015860" y="3429001"/>
            <a:ext cx="1677432" cy="1169551"/>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Instructions on how much medication and how many times a day to take it</a:t>
            </a:r>
            <a:endParaRPr lang="en-US" sz="1400" noProof="0" dirty="0">
              <a:solidFill>
                <a:prstClr val="white"/>
              </a:solidFill>
              <a:ea typeface="ＭＳ Ｐゴシック" pitchFamily="34" charset="-128"/>
            </a:endParaRPr>
          </a:p>
        </p:txBody>
      </p:sp>
      <p:sp>
        <p:nvSpPr>
          <p:cNvPr id="34" name="TextBox 33">
            <a:extLst>
              <a:ext uri="{FF2B5EF4-FFF2-40B4-BE49-F238E27FC236}">
                <a16:creationId xmlns:a16="http://schemas.microsoft.com/office/drawing/2014/main" id="{08AB09C3-41DF-824B-942A-F0E8FAED2DDB}"/>
              </a:ext>
            </a:extLst>
          </p:cNvPr>
          <p:cNvSpPr txBox="1"/>
          <p:nvPr/>
        </p:nvSpPr>
        <p:spPr>
          <a:xfrm>
            <a:off x="1847186" y="4595090"/>
            <a:ext cx="2096827" cy="738664"/>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Name and strength of the drug </a:t>
            </a:r>
          </a:p>
          <a:p>
            <a:pPr defTabSz="457200" fontAlgn="base">
              <a:spcBef>
                <a:spcPct val="0"/>
              </a:spcBef>
              <a:spcAft>
                <a:spcPct val="0"/>
              </a:spcAft>
            </a:pPr>
            <a:endParaRPr lang="en-US" sz="1400" noProof="0" dirty="0">
              <a:solidFill>
                <a:srgbClr val="000000"/>
              </a:solidFill>
              <a:ea typeface="ＭＳ Ｐゴシック" pitchFamily="34" charset="-128"/>
            </a:endParaRPr>
          </a:p>
        </p:txBody>
      </p:sp>
      <p:sp>
        <p:nvSpPr>
          <p:cNvPr id="35" name="TextBox 34">
            <a:extLst>
              <a:ext uri="{FF2B5EF4-FFF2-40B4-BE49-F238E27FC236}">
                <a16:creationId xmlns:a16="http://schemas.microsoft.com/office/drawing/2014/main" id="{26B37798-F1F2-614F-8F5D-10F9AE9DE7B0}"/>
              </a:ext>
            </a:extLst>
          </p:cNvPr>
          <p:cNvSpPr txBox="1"/>
          <p:nvPr/>
        </p:nvSpPr>
        <p:spPr>
          <a:xfrm>
            <a:off x="2049695" y="5346610"/>
            <a:ext cx="1677432" cy="954107"/>
          </a:xfrm>
          <a:prstGeom prst="rect">
            <a:avLst/>
          </a:prstGeom>
          <a:solidFill>
            <a:schemeClr val="tx1"/>
          </a:solidFill>
        </p:spPr>
        <p:txBody>
          <a:bodyPr wrap="square" rtlCol="0">
            <a:spAutoFit/>
          </a:bodyPr>
          <a:lstStyle/>
          <a:p>
            <a:pPr defTabSz="457200" fontAlgn="base">
              <a:spcBef>
                <a:spcPct val="0"/>
              </a:spcBef>
              <a:spcAft>
                <a:spcPct val="0"/>
              </a:spcAft>
            </a:pPr>
            <a:r>
              <a:rPr lang="en-US" sz="1400" noProof="0" dirty="0">
                <a:solidFill>
                  <a:srgbClr val="000000"/>
                </a:solidFill>
                <a:ea typeface="ＭＳ Ｐゴシック" pitchFamily="34" charset="-128"/>
              </a:rPr>
              <a:t>Number of times you can refill this medicine</a:t>
            </a:r>
          </a:p>
          <a:p>
            <a:pPr defTabSz="457200" fontAlgn="base">
              <a:spcBef>
                <a:spcPct val="0"/>
              </a:spcBef>
              <a:spcAft>
                <a:spcPct val="0"/>
              </a:spcAft>
            </a:pPr>
            <a:endParaRPr lang="en-US" sz="1400" noProof="0" dirty="0">
              <a:solidFill>
                <a:srgbClr val="000000"/>
              </a:solidFill>
              <a:ea typeface="ＭＳ Ｐゴシック" pitchFamily="34" charset="-128"/>
            </a:endParaRPr>
          </a:p>
        </p:txBody>
      </p:sp>
      <p:sp>
        <p:nvSpPr>
          <p:cNvPr id="36" name="TextBox 35">
            <a:extLst>
              <a:ext uri="{FF2B5EF4-FFF2-40B4-BE49-F238E27FC236}">
                <a16:creationId xmlns:a16="http://schemas.microsoft.com/office/drawing/2014/main" id="{C7811760-696F-824D-A856-7776994F8C8A}"/>
              </a:ext>
            </a:extLst>
          </p:cNvPr>
          <p:cNvSpPr txBox="1"/>
          <p:nvPr/>
        </p:nvSpPr>
        <p:spPr>
          <a:xfrm>
            <a:off x="5917872" y="5983320"/>
            <a:ext cx="3378529" cy="287162"/>
          </a:xfrm>
          <a:prstGeom prst="rect">
            <a:avLst/>
          </a:prstGeom>
          <a:solidFill>
            <a:schemeClr val="tx1"/>
          </a:solidFill>
        </p:spPr>
        <p:txBody>
          <a:bodyPr wrap="square" rtlCol="0">
            <a:spAutoFit/>
          </a:bodyPr>
          <a:lstStyle/>
          <a:p>
            <a:pPr algn="ctr" defTabSz="457200" fontAlgn="base">
              <a:spcBef>
                <a:spcPct val="0"/>
              </a:spcBef>
              <a:spcAft>
                <a:spcPct val="0"/>
              </a:spcAft>
            </a:pPr>
            <a:r>
              <a:rPr lang="en-US" sz="1200" noProof="0" dirty="0">
                <a:solidFill>
                  <a:srgbClr val="000000"/>
                </a:solidFill>
                <a:ea typeface="ＭＳ Ｐゴシック" pitchFamily="34" charset="-128"/>
              </a:rPr>
              <a:t>Expiry date of the medicinal product</a:t>
            </a:r>
          </a:p>
        </p:txBody>
      </p:sp>
      <p:pic>
        <p:nvPicPr>
          <p:cNvPr id="14" name="Audio 13">
            <a:extLst>
              <a:ext uri="{FF2B5EF4-FFF2-40B4-BE49-F238E27FC236}">
                <a16:creationId xmlns:a16="http://schemas.microsoft.com/office/drawing/2014/main" id="{78B5FE6C-610F-18D7-F126-BC4E3A3A55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11438" y="6065882"/>
            <a:ext cx="812800" cy="812800"/>
          </a:xfrm>
          <a:prstGeom prst="rect">
            <a:avLst/>
          </a:prstGeom>
        </p:spPr>
      </p:pic>
    </p:spTree>
    <p:extLst>
      <p:ext uri="{BB962C8B-B14F-4D97-AF65-F5344CB8AC3E}">
        <p14:creationId xmlns:p14="http://schemas.microsoft.com/office/powerpoint/2010/main" val="2660408047"/>
      </p:ext>
    </p:extLst>
  </p:cSld>
  <p:clrMapOvr>
    <a:masterClrMapping/>
  </p:clrMapOvr>
  <mc:AlternateContent xmlns:mc="http://schemas.openxmlformats.org/markup-compatibility/2006" xmlns:p14="http://schemas.microsoft.com/office/powerpoint/2010/main">
    <mc:Choice Requires="p14">
      <p:transition spd="slow" p14:dur="2000" advTm="38476"/>
    </mc:Choice>
    <mc:Fallback xmlns="">
      <p:transition spd="slow" advTm="3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EDB09A4-84B3-4BEB-91A1-36326CCCE9A2}"/>
              </a:ext>
            </a:extLst>
          </p:cNvPr>
          <p:cNvSpPr>
            <a:spLocks noGrp="1"/>
          </p:cNvSpPr>
          <p:nvPr>
            <p:ph type="title"/>
          </p:nvPr>
        </p:nvSpPr>
        <p:spPr>
          <a:xfrm>
            <a:off x="7241072" y="840312"/>
            <a:ext cx="4753704" cy="5177377"/>
          </a:xfrm>
          <a:ln>
            <a:noFill/>
          </a:ln>
        </p:spPr>
        <p:txBody>
          <a:bodyPr>
            <a:normAutofit/>
          </a:bodyPr>
          <a:lstStyle/>
          <a:p>
            <a:r>
              <a:rPr lang="en-US" sz="3500" noProof="0" dirty="0">
                <a:ea typeface="ＭＳ Ｐゴシック"/>
              </a:rPr>
              <a:t>It’s TOO MUCH!</a:t>
            </a:r>
            <a:br>
              <a:rPr lang="en-US" sz="3500" noProof="0" dirty="0">
                <a:ea typeface="ＭＳ Ｐゴシック"/>
              </a:rPr>
            </a:br>
            <a:br>
              <a:rPr lang="en-US" sz="3500" noProof="0" dirty="0">
                <a:ea typeface="ＭＳ Ｐゴシック"/>
              </a:rPr>
            </a:br>
            <a:r>
              <a:rPr lang="en-US" sz="3500" noProof="0" dirty="0">
                <a:ea typeface="ＭＳ Ｐゴシック"/>
              </a:rPr>
              <a:t>Pills: </a:t>
            </a:r>
            <a:br>
              <a:rPr lang="en-US" sz="3500" noProof="0" dirty="0">
                <a:ea typeface="ＭＳ Ｐゴシック"/>
              </a:rPr>
            </a:br>
            <a:r>
              <a:rPr lang="en-US" sz="3500" noProof="0" dirty="0">
                <a:ea typeface="ＭＳ Ｐゴシック"/>
              </a:rPr>
              <a:t>$4 per month or </a:t>
            </a:r>
            <a:br>
              <a:rPr lang="en-US" sz="3500" noProof="0" dirty="0">
                <a:ea typeface="ＭＳ Ｐゴシック"/>
              </a:rPr>
            </a:br>
            <a:r>
              <a:rPr lang="en-US" sz="3500" noProof="0" dirty="0">
                <a:ea typeface="ＭＳ Ｐゴシック"/>
              </a:rPr>
              <a:t>$10 per 3 months</a:t>
            </a:r>
          </a:p>
        </p:txBody>
      </p:sp>
      <p:graphicFrame>
        <p:nvGraphicFramePr>
          <p:cNvPr id="19461" name="Content Placeholder 2">
            <a:extLst>
              <a:ext uri="{FF2B5EF4-FFF2-40B4-BE49-F238E27FC236}">
                <a16:creationId xmlns:a16="http://schemas.microsoft.com/office/drawing/2014/main" id="{2CE99E3F-6223-40E4-A464-0C2F5BAC9F60}"/>
              </a:ext>
            </a:extLst>
          </p:cNvPr>
          <p:cNvGraphicFramePr>
            <a:graphicFrameLocks noGrp="1"/>
          </p:cNvGraphicFramePr>
          <p:nvPr>
            <p:ph idx="1"/>
            <p:extLst>
              <p:ext uri="{D42A27DB-BD31-4B8C-83A1-F6EECF244321}">
                <p14:modId xmlns:p14="http://schemas.microsoft.com/office/powerpoint/2010/main" val="2061933824"/>
              </p:ext>
            </p:extLst>
          </p:nvPr>
        </p:nvGraphicFramePr>
        <p:xfrm>
          <a:off x="1990726" y="639763"/>
          <a:ext cx="4929187"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4" name="Audio 23">
            <a:extLst>
              <a:ext uri="{FF2B5EF4-FFF2-40B4-BE49-F238E27FC236}">
                <a16:creationId xmlns:a16="http://schemas.microsoft.com/office/drawing/2014/main" id="{32DD9488-38D1-768C-1B0D-2CA41B53113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935" y="6017689"/>
            <a:ext cx="812800" cy="812800"/>
          </a:xfrm>
          <a:prstGeom prst="rect">
            <a:avLst/>
          </a:prstGeom>
        </p:spPr>
      </p:pic>
    </p:spTree>
    <p:extLst>
      <p:ext uri="{BB962C8B-B14F-4D97-AF65-F5344CB8AC3E}">
        <p14:creationId xmlns:p14="http://schemas.microsoft.com/office/powerpoint/2010/main" val="1286584054"/>
      </p:ext>
    </p:extLst>
  </p:cSld>
  <p:clrMapOvr>
    <a:masterClrMapping/>
  </p:clrMapOvr>
  <mc:AlternateContent xmlns:mc="http://schemas.openxmlformats.org/markup-compatibility/2006" xmlns:p14="http://schemas.microsoft.com/office/powerpoint/2010/main">
    <mc:Choice Requires="p14">
      <p:transition spd="slow" p14:dur="2000" advTm="30114"/>
    </mc:Choice>
    <mc:Fallback xmlns="">
      <p:transition spd="slow" advTm="3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D2B70-1271-7357-36B1-36C7F933ED84}"/>
              </a:ext>
            </a:extLst>
          </p:cNvPr>
          <p:cNvSpPr>
            <a:spLocks noGrp="1"/>
          </p:cNvSpPr>
          <p:nvPr>
            <p:ph type="title"/>
          </p:nvPr>
        </p:nvSpPr>
        <p:spPr/>
        <p:txBody>
          <a:bodyPr/>
          <a:lstStyle/>
          <a:p>
            <a:r>
              <a:rPr lang="en-US" noProof="0" dirty="0"/>
              <a:t>I need an appointment!</a:t>
            </a:r>
          </a:p>
        </p:txBody>
      </p:sp>
      <p:sp>
        <p:nvSpPr>
          <p:cNvPr id="5" name="Text Placeholder 4">
            <a:extLst>
              <a:ext uri="{FF2B5EF4-FFF2-40B4-BE49-F238E27FC236}">
                <a16:creationId xmlns:a16="http://schemas.microsoft.com/office/drawing/2014/main" id="{7969B873-75AE-49FF-C99E-A790CE511B8E}"/>
              </a:ext>
            </a:extLst>
          </p:cNvPr>
          <p:cNvSpPr>
            <a:spLocks noGrp="1"/>
          </p:cNvSpPr>
          <p:nvPr>
            <p:ph type="body" sz="quarter" idx="14"/>
          </p:nvPr>
        </p:nvSpPr>
        <p:spPr/>
        <p:txBody>
          <a:bodyPr/>
          <a:lstStyle/>
          <a:p>
            <a:endParaRPr lang="en-US" noProof="0" dirty="0"/>
          </a:p>
          <a:p>
            <a:endParaRPr lang="en-US" noProof="0" dirty="0"/>
          </a:p>
        </p:txBody>
      </p:sp>
      <p:pic>
        <p:nvPicPr>
          <p:cNvPr id="19" name="Picture Placeholder 18" descr="close up of calculator and stethoscope placed on invoice">
            <a:extLst>
              <a:ext uri="{FF2B5EF4-FFF2-40B4-BE49-F238E27FC236}">
                <a16:creationId xmlns:a16="http://schemas.microsoft.com/office/drawing/2014/main" id="{560F701D-258F-F85F-AD11-02BFE4B4854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4892" b="4892"/>
          <a:stretch>
            <a:fillRect/>
          </a:stretch>
        </p:blipFill>
        <p:spPr/>
      </p:pic>
      <p:pic>
        <p:nvPicPr>
          <p:cNvPr id="29" name="Content Placeholder 28" descr="Doctor examining patient">
            <a:extLst>
              <a:ext uri="{FF2B5EF4-FFF2-40B4-BE49-F238E27FC236}">
                <a16:creationId xmlns:a16="http://schemas.microsoft.com/office/drawing/2014/main" id="{2EC05C05-F747-28BB-CBFD-70B2AB47D588}"/>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 y="3076896"/>
            <a:ext cx="5572120" cy="3714747"/>
          </a:xfrm>
        </p:spPr>
      </p:pic>
      <p:pic>
        <p:nvPicPr>
          <p:cNvPr id="25" name="Audio 24">
            <a:extLst>
              <a:ext uri="{FF2B5EF4-FFF2-40B4-BE49-F238E27FC236}">
                <a16:creationId xmlns:a16="http://schemas.microsoft.com/office/drawing/2014/main" id="{FCC96E01-6715-875B-667B-13E8F7BD37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50781" y="5978843"/>
            <a:ext cx="812800" cy="812800"/>
          </a:xfrm>
          <a:prstGeom prst="rect">
            <a:avLst/>
          </a:prstGeom>
        </p:spPr>
      </p:pic>
    </p:spTree>
    <p:extLst>
      <p:ext uri="{BB962C8B-B14F-4D97-AF65-F5344CB8AC3E}">
        <p14:creationId xmlns:p14="http://schemas.microsoft.com/office/powerpoint/2010/main" val="3943644773"/>
      </p:ext>
    </p:extLst>
  </p:cSld>
  <p:clrMapOvr>
    <a:masterClrMapping/>
  </p:clrMapOvr>
  <mc:AlternateContent xmlns:mc="http://schemas.openxmlformats.org/markup-compatibility/2006" xmlns:p14="http://schemas.microsoft.com/office/powerpoint/2010/main">
    <mc:Choice Requires="p14">
      <p:transition spd="slow" p14:dur="2000" advTm="32727"/>
    </mc:Choice>
    <mc:Fallback xmlns="">
      <p:transition spd="slow" advTm="3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0.9|1.8|1.2|1.9|0.9"/>
</p:tagLst>
</file>

<file path=ppt/tags/tag2.xml><?xml version="1.0" encoding="utf-8"?>
<p:tagLst xmlns:a="http://schemas.openxmlformats.org/drawingml/2006/main" xmlns:r="http://schemas.openxmlformats.org/officeDocument/2006/relationships" xmlns:p="http://schemas.openxmlformats.org/presentationml/2006/main">
  <p:tag name="TIMING" val="|2|3.5|4.7|3.6"/>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2D16DD57438F43A287BB85163B9D6D" ma:contentTypeVersion="2" ma:contentTypeDescription="Create a new document." ma:contentTypeScope="" ma:versionID="da500c395b2110fe844053287ba5b8a2">
  <xsd:schema xmlns:xsd="http://www.w3.org/2001/XMLSchema" xmlns:xs="http://www.w3.org/2001/XMLSchema" xmlns:p="http://schemas.microsoft.com/office/2006/metadata/properties" xmlns:ns2="c0b14a7a-ce08-47f2-9104-3c9f91612485" targetNamespace="http://schemas.microsoft.com/office/2006/metadata/properties" ma:root="true" ma:fieldsID="ff8d8aa1581c6a3dca24acb581ac482b" ns2:_="">
    <xsd:import namespace="c0b14a7a-ce08-47f2-9104-3c9f9161248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14a7a-ce08-47f2-9104-3c9f91612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c0b14a7a-ce08-47f2-9104-3c9f91612485"/>
    <ds:schemaRef ds:uri="http://purl.org/dc/elements/1.1/"/>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03FD402F-48CD-4607-ADD3-E41042776F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14a7a-ce08-47f2-9104-3c9f91612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1816</Words>
  <Application>Microsoft Office PowerPoint</Application>
  <PresentationFormat>Widescreen</PresentationFormat>
  <Paragraphs>231</Paragraphs>
  <Slides>19</Slides>
  <Notes>19</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ＭＳ Ｐゴシック</vt:lpstr>
      <vt:lpstr>Arial</vt:lpstr>
      <vt:lpstr>Calibri</vt:lpstr>
      <vt:lpstr>Calisto MT</vt:lpstr>
      <vt:lpstr>Franklin Gothic Book</vt:lpstr>
      <vt:lpstr>Tahoma</vt:lpstr>
      <vt:lpstr>Times New Roman</vt:lpstr>
      <vt:lpstr>-webkit-standard</vt:lpstr>
      <vt:lpstr>Wingdings 2</vt:lpstr>
      <vt:lpstr>Technic</vt:lpstr>
      <vt:lpstr>PowerPoint Presentation</vt:lpstr>
      <vt:lpstr>Review - When is diabetes “controlled”?</vt:lpstr>
      <vt:lpstr> </vt:lpstr>
      <vt:lpstr> </vt:lpstr>
      <vt:lpstr>Making Changes</vt:lpstr>
      <vt:lpstr>Taking your medications is important</vt:lpstr>
      <vt:lpstr>PowerPoint Presentation</vt:lpstr>
      <vt:lpstr>It’s TOO MUCH!  Pills:  $4 per month or  $10 per 3 months</vt:lpstr>
      <vt:lpstr>I need an appointment!</vt:lpstr>
      <vt:lpstr>But I feel good!</vt:lpstr>
      <vt:lpstr>PowerPoint Presentation</vt:lpstr>
      <vt:lpstr> </vt:lpstr>
      <vt:lpstr> </vt:lpstr>
      <vt:lpstr> </vt:lpstr>
      <vt:lpstr>  </vt:lpstr>
      <vt:lpstr>Patient Story </vt:lpstr>
      <vt:lpstr> </vt:lpstr>
      <vt:lpstr>Let’s take action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controlling diabetes</dc:title>
  <dc:creator/>
  <cp:lastModifiedBy/>
  <cp:revision>45</cp:revision>
  <dcterms:created xsi:type="dcterms:W3CDTF">2019-09-20T19:57:21Z</dcterms:created>
  <dcterms:modified xsi:type="dcterms:W3CDTF">2026-04-23T21:22:36Z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0x010100442D16DD57438F43A287BB85163B9D6D</vt:lpwstr>
  </property>
</Properties>
</file>