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4"/>
  </p:sldMasterIdLst>
  <p:notesMasterIdLst>
    <p:notesMasterId r:id="rId24"/>
  </p:notesMasterIdLst>
  <p:handoutMasterIdLst>
    <p:handoutMasterId r:id="rId25"/>
  </p:handoutMasterIdLst>
  <p:sldIdLst>
    <p:sldId id="303" r:id="rId5"/>
    <p:sldId id="487" r:id="rId6"/>
    <p:sldId id="308" r:id="rId7"/>
    <p:sldId id="310" r:id="rId8"/>
    <p:sldId id="304" r:id="rId9"/>
    <p:sldId id="488" r:id="rId10"/>
    <p:sldId id="328" r:id="rId11"/>
    <p:sldId id="329" r:id="rId12"/>
    <p:sldId id="489" r:id="rId13"/>
    <p:sldId id="312" r:id="rId14"/>
    <p:sldId id="313" r:id="rId15"/>
    <p:sldId id="316" r:id="rId16"/>
    <p:sldId id="317" r:id="rId17"/>
    <p:sldId id="320" r:id="rId18"/>
    <p:sldId id="323" r:id="rId19"/>
    <p:sldId id="493" r:id="rId20"/>
    <p:sldId id="494" r:id="rId21"/>
    <p:sldId id="326" r:id="rId22"/>
    <p:sldId id="3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8654" autoAdjust="0"/>
  </p:normalViewPr>
  <p:slideViewPr>
    <p:cSldViewPr snapToGrid="0">
      <p:cViewPr varScale="1">
        <p:scale>
          <a:sx n="64" d="100"/>
          <a:sy n="64" d="100"/>
        </p:scale>
        <p:origin x="426" y="66"/>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CFFE383-0217-45AC-A989-AB37ECF7F0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2F984A8-6ED6-44FC-97C4-65A2E18D593A}">
      <dgm:prSet/>
      <dgm:spPr/>
      <dgm:t>
        <a:bodyPr/>
        <a:lstStyle/>
        <a:p>
          <a:r>
            <a:rPr lang="es-ES_tradnl" noProof="0" dirty="0"/>
            <a:t>Walmart</a:t>
          </a:r>
        </a:p>
      </dgm:t>
    </dgm:pt>
    <dgm:pt modelId="{3A4FC2A4-5B11-43FE-8307-265A18C522E4}" type="parTrans" cxnId="{59EE309A-5241-4ECE-A285-6892D2892239}">
      <dgm:prSet/>
      <dgm:spPr/>
      <dgm:t>
        <a:bodyPr/>
        <a:lstStyle/>
        <a:p>
          <a:endParaRPr lang="en-US"/>
        </a:p>
      </dgm:t>
    </dgm:pt>
    <dgm:pt modelId="{617B8CA6-E25E-4766-98C9-9A1BE51B1192}" type="sibTrans" cxnId="{59EE309A-5241-4ECE-A285-6892D2892239}">
      <dgm:prSet/>
      <dgm:spPr/>
      <dgm:t>
        <a:bodyPr/>
        <a:lstStyle/>
        <a:p>
          <a:endParaRPr lang="en-US"/>
        </a:p>
      </dgm:t>
    </dgm:pt>
    <dgm:pt modelId="{FB7AE6DF-C2D4-49EC-B35A-267913035546}">
      <dgm:prSet/>
      <dgm:spPr/>
      <dgm:t>
        <a:bodyPr/>
        <a:lstStyle/>
        <a:p>
          <a:r>
            <a:rPr lang="es-ES_tradnl" noProof="0" dirty="0"/>
            <a:t>           CVS</a:t>
          </a:r>
        </a:p>
      </dgm:t>
    </dgm:pt>
    <dgm:pt modelId="{3E39D34F-274F-415D-8135-3296E2EEA3AC}" type="parTrans" cxnId="{6A6D500E-9CBA-48EA-867D-F4EFA1A56D0B}">
      <dgm:prSet/>
      <dgm:spPr/>
      <dgm:t>
        <a:bodyPr/>
        <a:lstStyle/>
        <a:p>
          <a:endParaRPr lang="en-US"/>
        </a:p>
      </dgm:t>
    </dgm:pt>
    <dgm:pt modelId="{EC6CF878-C19E-4B9D-BAB2-4B3682037FE2}" type="sibTrans" cxnId="{6A6D500E-9CBA-48EA-867D-F4EFA1A56D0B}">
      <dgm:prSet/>
      <dgm:spPr/>
      <dgm:t>
        <a:bodyPr/>
        <a:lstStyle/>
        <a:p>
          <a:endParaRPr lang="en-US"/>
        </a:p>
      </dgm:t>
    </dgm:pt>
    <dgm:pt modelId="{7F58FE6A-6DC9-4EEF-BF6E-40EA19F38D5B}">
      <dgm:prSet/>
      <dgm:spPr/>
      <dgm:t>
        <a:bodyPr/>
        <a:lstStyle/>
        <a:p>
          <a:r>
            <a:rPr lang="es-ES_tradnl" noProof="0" dirty="0"/>
            <a:t>           </a:t>
          </a:r>
          <a:r>
            <a:rPr lang="es-ES_tradnl" noProof="0" dirty="0" err="1"/>
            <a:t>Kroger</a:t>
          </a:r>
          <a:endParaRPr lang="es-ES_tradnl" noProof="0" dirty="0"/>
        </a:p>
      </dgm:t>
    </dgm:pt>
    <dgm:pt modelId="{80ACA054-0922-482C-AD58-CAC05B5C246B}" type="parTrans" cxnId="{36E18464-F740-4587-9759-DDFE50802F9C}">
      <dgm:prSet/>
      <dgm:spPr/>
      <dgm:t>
        <a:bodyPr/>
        <a:lstStyle/>
        <a:p>
          <a:endParaRPr lang="en-US"/>
        </a:p>
      </dgm:t>
    </dgm:pt>
    <dgm:pt modelId="{C80DEDA3-0607-4995-B7A4-281D3B9F9530}" type="sibTrans" cxnId="{36E18464-F740-4587-9759-DDFE50802F9C}">
      <dgm:prSet/>
      <dgm:spPr/>
      <dgm:t>
        <a:bodyPr/>
        <a:lstStyle/>
        <a:p>
          <a:endParaRPr lang="en-US"/>
        </a:p>
      </dgm:t>
    </dgm:pt>
    <dgm:pt modelId="{C69CF773-3C9F-48C5-89D6-1DA86ECFD34C}">
      <dgm:prSet/>
      <dgm:spPr/>
      <dgm:t>
        <a:bodyPr/>
        <a:lstStyle/>
        <a:p>
          <a:r>
            <a:rPr lang="es-ES_tradnl" noProof="0" dirty="0"/>
            <a:t>         </a:t>
          </a:r>
          <a:r>
            <a:rPr lang="es-ES_tradnl" noProof="0" dirty="0" err="1">
              <a:solidFill>
                <a:schemeClr val="bg2">
                  <a:lumMod val="50000"/>
                </a:schemeClr>
              </a:solidFill>
            </a:rPr>
            <a:t>GOODRX.com</a:t>
          </a:r>
          <a:endParaRPr lang="es-ES_tradnl" noProof="0" dirty="0">
            <a:solidFill>
              <a:schemeClr val="bg2">
                <a:lumMod val="50000"/>
              </a:schemeClr>
            </a:solidFill>
          </a:endParaRPr>
        </a:p>
      </dgm:t>
    </dgm:pt>
    <dgm:pt modelId="{06E1D890-1830-4C09-9CD6-493D34505CC8}" type="parTrans" cxnId="{D7EFB88F-EA15-465A-BDDD-8314561AF40C}">
      <dgm:prSet/>
      <dgm:spPr/>
      <dgm:t>
        <a:bodyPr/>
        <a:lstStyle/>
        <a:p>
          <a:endParaRPr lang="en-US"/>
        </a:p>
      </dgm:t>
    </dgm:pt>
    <dgm:pt modelId="{FC809FB5-4FBB-4456-A58C-09E15BCA623A}" type="sibTrans" cxnId="{D7EFB88F-EA15-465A-BDDD-8314561AF40C}">
      <dgm:prSet/>
      <dgm:spPr/>
      <dgm:t>
        <a:bodyPr/>
        <a:lstStyle/>
        <a:p>
          <a:endParaRPr lang="en-US"/>
        </a:p>
      </dgm:t>
    </dgm:pt>
    <dgm:pt modelId="{28855CB9-489D-429B-8F9B-1FC8487976F6}" type="pres">
      <dgm:prSet presAssocID="{DCFFE383-0217-45AC-A989-AB37ECF7F04E}" presName="root" presStyleCnt="0">
        <dgm:presLayoutVars>
          <dgm:dir/>
          <dgm:resizeHandles val="exact"/>
        </dgm:presLayoutVars>
      </dgm:prSet>
      <dgm:spPr/>
    </dgm:pt>
    <dgm:pt modelId="{AD5B27E5-2E26-48E3-A038-1CB7CC9CB164}" type="pres">
      <dgm:prSet presAssocID="{52F984A8-6ED6-44FC-97C4-65A2E18D593A}" presName="compNode" presStyleCnt="0"/>
      <dgm:spPr/>
    </dgm:pt>
    <dgm:pt modelId="{924E1326-AC5C-40C6-84ED-B50F82B4E41F}" type="pres">
      <dgm:prSet presAssocID="{52F984A8-6ED6-44FC-97C4-65A2E18D593A}" presName="bgRect" presStyleLbl="bgShp" presStyleIdx="0" presStyleCnt="4"/>
      <dgm:spPr>
        <a:solidFill>
          <a:srgbClr val="3365A3"/>
        </a:solidFill>
      </dgm:spPr>
    </dgm:pt>
    <dgm:pt modelId="{A16B92E8-440A-441D-95EA-FA2119370376}" type="pres">
      <dgm:prSet presAssocID="{52F984A8-6ED6-44FC-97C4-65A2E18D593A}" presName="iconRect" presStyleLbl="node1" presStyleIdx="0" presStyleCnt="4" custScaleX="218920" custScaleY="215180" custLinFactNeighborX="-37076" custLinFactNeighborY="-3158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E37D37D1-53F9-49D2-9B0B-FF3525D55B2A}" type="pres">
      <dgm:prSet presAssocID="{52F984A8-6ED6-44FC-97C4-65A2E18D593A}" presName="spaceRect" presStyleCnt="0"/>
      <dgm:spPr/>
    </dgm:pt>
    <dgm:pt modelId="{9B93EF38-7A74-4FB2-ABC1-A6C7398FFCF9}" type="pres">
      <dgm:prSet presAssocID="{52F984A8-6ED6-44FC-97C4-65A2E18D593A}" presName="parTx" presStyleLbl="revTx" presStyleIdx="0" presStyleCnt="4">
        <dgm:presLayoutVars>
          <dgm:chMax val="0"/>
          <dgm:chPref val="0"/>
        </dgm:presLayoutVars>
      </dgm:prSet>
      <dgm:spPr/>
    </dgm:pt>
    <dgm:pt modelId="{8B72FF5F-D8C5-4C80-8C27-3E1F261E468F}" type="pres">
      <dgm:prSet presAssocID="{617B8CA6-E25E-4766-98C9-9A1BE51B1192}" presName="sibTrans" presStyleCnt="0"/>
      <dgm:spPr/>
    </dgm:pt>
    <dgm:pt modelId="{AF4DA70D-3394-417C-BD8A-50A73D693BCC}" type="pres">
      <dgm:prSet presAssocID="{FB7AE6DF-C2D4-49EC-B35A-267913035546}" presName="compNode" presStyleCnt="0"/>
      <dgm:spPr/>
    </dgm:pt>
    <dgm:pt modelId="{DE97B527-2A1D-4BD5-BEAE-B548B53D2004}" type="pres">
      <dgm:prSet presAssocID="{FB7AE6DF-C2D4-49EC-B35A-267913035546}" presName="bgRect" presStyleLbl="bgShp" presStyleIdx="1" presStyleCnt="4" custLinFactNeighborX="31338"/>
      <dgm:spPr>
        <a:solidFill>
          <a:srgbClr val="CC0000"/>
        </a:solidFill>
      </dgm:spPr>
    </dgm:pt>
    <dgm:pt modelId="{C4857CBC-E4DD-42D5-9FC3-8014F6368771}" type="pres">
      <dgm:prSet presAssocID="{FB7AE6DF-C2D4-49EC-B35A-267913035546}" presName="iconRect" presStyleLbl="node1" presStyleIdx="1" presStyleCnt="4" custScaleX="198110" custScaleY="18199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776126C6-03A1-43A5-997C-D38C74183F5D}" type="pres">
      <dgm:prSet presAssocID="{FB7AE6DF-C2D4-49EC-B35A-267913035546}" presName="spaceRect" presStyleCnt="0"/>
      <dgm:spPr/>
    </dgm:pt>
    <dgm:pt modelId="{207C26F2-6EE4-4C8E-A344-224EB31599A6}" type="pres">
      <dgm:prSet presAssocID="{FB7AE6DF-C2D4-49EC-B35A-267913035546}" presName="parTx" presStyleLbl="revTx" presStyleIdx="1" presStyleCnt="4">
        <dgm:presLayoutVars>
          <dgm:chMax val="0"/>
          <dgm:chPref val="0"/>
        </dgm:presLayoutVars>
      </dgm:prSet>
      <dgm:spPr/>
    </dgm:pt>
    <dgm:pt modelId="{31E29F78-C078-430B-9700-73C475D26D18}" type="pres">
      <dgm:prSet presAssocID="{EC6CF878-C19E-4B9D-BAB2-4B3682037FE2}" presName="sibTrans" presStyleCnt="0"/>
      <dgm:spPr/>
    </dgm:pt>
    <dgm:pt modelId="{B6F3BA7D-1447-45C5-A310-0ECF3F4CC4B1}" type="pres">
      <dgm:prSet presAssocID="{7F58FE6A-6DC9-4EEF-BF6E-40EA19F38D5B}" presName="compNode" presStyleCnt="0"/>
      <dgm:spPr/>
    </dgm:pt>
    <dgm:pt modelId="{2C1E0BF1-B317-4E4D-B591-30C9E6E30649}" type="pres">
      <dgm:prSet presAssocID="{7F58FE6A-6DC9-4EEF-BF6E-40EA19F38D5B}" presName="bgRect" presStyleLbl="bgShp" presStyleIdx="2" presStyleCnt="4" custScaleX="95355" custLinFactNeighborX="8341"/>
      <dgm:spPr>
        <a:solidFill>
          <a:srgbClr val="074898"/>
        </a:solidFill>
      </dgm:spPr>
    </dgm:pt>
    <dgm:pt modelId="{D24DDBF4-DACD-4CC7-B73C-525F4F11B6F9}" type="pres">
      <dgm:prSet presAssocID="{7F58FE6A-6DC9-4EEF-BF6E-40EA19F38D5B}" presName="iconRect" presStyleLbl="node1" presStyleIdx="2" presStyleCnt="4" custScaleX="190807" custScaleY="190807" custLinFactNeighborX="-16092" custLinFactNeighborY="145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4E6BDEB9-9839-4A69-8603-D533303DD875}" type="pres">
      <dgm:prSet presAssocID="{7F58FE6A-6DC9-4EEF-BF6E-40EA19F38D5B}" presName="spaceRect" presStyleCnt="0"/>
      <dgm:spPr/>
    </dgm:pt>
    <dgm:pt modelId="{388C1A51-F2EF-4F47-ADAC-7E69F550A63A}" type="pres">
      <dgm:prSet presAssocID="{7F58FE6A-6DC9-4EEF-BF6E-40EA19F38D5B}" presName="parTx" presStyleLbl="revTx" presStyleIdx="2" presStyleCnt="4">
        <dgm:presLayoutVars>
          <dgm:chMax val="0"/>
          <dgm:chPref val="0"/>
        </dgm:presLayoutVars>
      </dgm:prSet>
      <dgm:spPr/>
    </dgm:pt>
    <dgm:pt modelId="{1824CEBD-BCDB-4B93-88CC-787831E15EEC}" type="pres">
      <dgm:prSet presAssocID="{C80DEDA3-0607-4995-B7A4-281D3B9F9530}" presName="sibTrans" presStyleCnt="0"/>
      <dgm:spPr/>
    </dgm:pt>
    <dgm:pt modelId="{F25146CA-CFFD-4399-834F-E6DF19E5DF65}" type="pres">
      <dgm:prSet presAssocID="{C69CF773-3C9F-48C5-89D6-1DA86ECFD34C}" presName="compNode" presStyleCnt="0"/>
      <dgm:spPr/>
    </dgm:pt>
    <dgm:pt modelId="{3DB4214D-9BD6-432D-A2D0-22D2D2E5034E}" type="pres">
      <dgm:prSet presAssocID="{C69CF773-3C9F-48C5-89D6-1DA86ECFD34C}" presName="bgRect" presStyleLbl="bgShp" presStyleIdx="3" presStyleCnt="4"/>
      <dgm:spPr>
        <a:solidFill>
          <a:srgbClr val="FFE474"/>
        </a:solidFill>
      </dgm:spPr>
    </dgm:pt>
    <dgm:pt modelId="{568D9711-2F1D-4B3B-A81D-83877015ABC9}" type="pres">
      <dgm:prSet presAssocID="{C69CF773-3C9F-48C5-89D6-1DA86ECFD34C}" presName="iconRect" presStyleLbl="node1" presStyleIdx="3" presStyleCnt="4" custScaleX="187084" custScaleY="187084" custLinFactNeighborX="-24721" custLinFactNeighborY="2268"/>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1E588F0F-2BBE-40BC-B618-93112290508E}" type="pres">
      <dgm:prSet presAssocID="{C69CF773-3C9F-48C5-89D6-1DA86ECFD34C}" presName="spaceRect" presStyleCnt="0"/>
      <dgm:spPr/>
    </dgm:pt>
    <dgm:pt modelId="{E690D299-9E81-4406-A1A7-68B5957BBF35}" type="pres">
      <dgm:prSet presAssocID="{C69CF773-3C9F-48C5-89D6-1DA86ECFD34C}" presName="parTx" presStyleLbl="revTx" presStyleIdx="3" presStyleCnt="4">
        <dgm:presLayoutVars>
          <dgm:chMax val="0"/>
          <dgm:chPref val="0"/>
        </dgm:presLayoutVars>
      </dgm:prSet>
      <dgm:spPr/>
    </dgm:pt>
  </dgm:ptLst>
  <dgm:cxnLst>
    <dgm:cxn modelId="{6A6D500E-9CBA-48EA-867D-F4EFA1A56D0B}" srcId="{DCFFE383-0217-45AC-A989-AB37ECF7F04E}" destId="{FB7AE6DF-C2D4-49EC-B35A-267913035546}" srcOrd="1" destOrd="0" parTransId="{3E39D34F-274F-415D-8135-3296E2EEA3AC}" sibTransId="{EC6CF878-C19E-4B9D-BAB2-4B3682037FE2}"/>
    <dgm:cxn modelId="{8E837F18-5FC5-47A3-BBF6-00A402086BAE}" type="presOf" srcId="{FB7AE6DF-C2D4-49EC-B35A-267913035546}" destId="{207C26F2-6EE4-4C8E-A344-224EB31599A6}" srcOrd="0" destOrd="0" presId="urn:microsoft.com/office/officeart/2018/2/layout/IconVerticalSolidList"/>
    <dgm:cxn modelId="{FCFA1735-A6BF-402E-90D5-20D8A7F05EC0}" type="presOf" srcId="{7F58FE6A-6DC9-4EEF-BF6E-40EA19F38D5B}" destId="{388C1A51-F2EF-4F47-ADAC-7E69F550A63A}" srcOrd="0" destOrd="0" presId="urn:microsoft.com/office/officeart/2018/2/layout/IconVerticalSolidList"/>
    <dgm:cxn modelId="{36E18464-F740-4587-9759-DDFE50802F9C}" srcId="{DCFFE383-0217-45AC-A989-AB37ECF7F04E}" destId="{7F58FE6A-6DC9-4EEF-BF6E-40EA19F38D5B}" srcOrd="2" destOrd="0" parTransId="{80ACA054-0922-482C-AD58-CAC05B5C246B}" sibTransId="{C80DEDA3-0607-4995-B7A4-281D3B9F9530}"/>
    <dgm:cxn modelId="{07AB1085-490E-4442-9396-C6BDEF41520B}" type="presOf" srcId="{C69CF773-3C9F-48C5-89D6-1DA86ECFD34C}" destId="{E690D299-9E81-4406-A1A7-68B5957BBF35}" srcOrd="0" destOrd="0" presId="urn:microsoft.com/office/officeart/2018/2/layout/IconVerticalSolidList"/>
    <dgm:cxn modelId="{D7EFB88F-EA15-465A-BDDD-8314561AF40C}" srcId="{DCFFE383-0217-45AC-A989-AB37ECF7F04E}" destId="{C69CF773-3C9F-48C5-89D6-1DA86ECFD34C}" srcOrd="3" destOrd="0" parTransId="{06E1D890-1830-4C09-9CD6-493D34505CC8}" sibTransId="{FC809FB5-4FBB-4456-A58C-09E15BCA623A}"/>
    <dgm:cxn modelId="{CD0F8C90-7F6D-44B3-95CF-E7A91C6AFB04}" type="presOf" srcId="{DCFFE383-0217-45AC-A989-AB37ECF7F04E}" destId="{28855CB9-489D-429B-8F9B-1FC8487976F6}" srcOrd="0" destOrd="0" presId="urn:microsoft.com/office/officeart/2018/2/layout/IconVerticalSolidList"/>
    <dgm:cxn modelId="{59EE309A-5241-4ECE-A285-6892D2892239}" srcId="{DCFFE383-0217-45AC-A989-AB37ECF7F04E}" destId="{52F984A8-6ED6-44FC-97C4-65A2E18D593A}" srcOrd="0" destOrd="0" parTransId="{3A4FC2A4-5B11-43FE-8307-265A18C522E4}" sibTransId="{617B8CA6-E25E-4766-98C9-9A1BE51B1192}"/>
    <dgm:cxn modelId="{F626F0BC-DA9F-4DB3-BA7F-5AD1DF453226}" type="presOf" srcId="{52F984A8-6ED6-44FC-97C4-65A2E18D593A}" destId="{9B93EF38-7A74-4FB2-ABC1-A6C7398FFCF9}" srcOrd="0" destOrd="0" presId="urn:microsoft.com/office/officeart/2018/2/layout/IconVerticalSolidList"/>
    <dgm:cxn modelId="{24C44DB2-F557-4859-82B3-689C00D73806}" type="presParOf" srcId="{28855CB9-489D-429B-8F9B-1FC8487976F6}" destId="{AD5B27E5-2E26-48E3-A038-1CB7CC9CB164}" srcOrd="0" destOrd="0" presId="urn:microsoft.com/office/officeart/2018/2/layout/IconVerticalSolidList"/>
    <dgm:cxn modelId="{274A4F3E-A58F-4DBF-98BE-5AA03D1BD8B0}" type="presParOf" srcId="{AD5B27E5-2E26-48E3-A038-1CB7CC9CB164}" destId="{924E1326-AC5C-40C6-84ED-B50F82B4E41F}" srcOrd="0" destOrd="0" presId="urn:microsoft.com/office/officeart/2018/2/layout/IconVerticalSolidList"/>
    <dgm:cxn modelId="{F8BCE20F-25D4-47D2-875E-4D272E23D9A9}" type="presParOf" srcId="{AD5B27E5-2E26-48E3-A038-1CB7CC9CB164}" destId="{A16B92E8-440A-441D-95EA-FA2119370376}" srcOrd="1" destOrd="0" presId="urn:microsoft.com/office/officeart/2018/2/layout/IconVerticalSolidList"/>
    <dgm:cxn modelId="{6F10B9EB-4E68-4943-868E-7F5EA413B548}" type="presParOf" srcId="{AD5B27E5-2E26-48E3-A038-1CB7CC9CB164}" destId="{E37D37D1-53F9-49D2-9B0B-FF3525D55B2A}" srcOrd="2" destOrd="0" presId="urn:microsoft.com/office/officeart/2018/2/layout/IconVerticalSolidList"/>
    <dgm:cxn modelId="{0E1BADA1-0160-419B-B703-9015F0029B85}" type="presParOf" srcId="{AD5B27E5-2E26-48E3-A038-1CB7CC9CB164}" destId="{9B93EF38-7A74-4FB2-ABC1-A6C7398FFCF9}" srcOrd="3" destOrd="0" presId="urn:microsoft.com/office/officeart/2018/2/layout/IconVerticalSolidList"/>
    <dgm:cxn modelId="{C3DBD464-E3AD-45B0-9441-8311DC0DAC61}" type="presParOf" srcId="{28855CB9-489D-429B-8F9B-1FC8487976F6}" destId="{8B72FF5F-D8C5-4C80-8C27-3E1F261E468F}" srcOrd="1" destOrd="0" presId="urn:microsoft.com/office/officeart/2018/2/layout/IconVerticalSolidList"/>
    <dgm:cxn modelId="{7AD9311C-DA96-4BAA-A26B-311F57816C70}" type="presParOf" srcId="{28855CB9-489D-429B-8F9B-1FC8487976F6}" destId="{AF4DA70D-3394-417C-BD8A-50A73D693BCC}" srcOrd="2" destOrd="0" presId="urn:microsoft.com/office/officeart/2018/2/layout/IconVerticalSolidList"/>
    <dgm:cxn modelId="{92441E25-927D-452F-8514-FF6436DCEEF1}" type="presParOf" srcId="{AF4DA70D-3394-417C-BD8A-50A73D693BCC}" destId="{DE97B527-2A1D-4BD5-BEAE-B548B53D2004}" srcOrd="0" destOrd="0" presId="urn:microsoft.com/office/officeart/2018/2/layout/IconVerticalSolidList"/>
    <dgm:cxn modelId="{0B2924BA-66E5-45F0-9A9D-0D3E15CBBE40}" type="presParOf" srcId="{AF4DA70D-3394-417C-BD8A-50A73D693BCC}" destId="{C4857CBC-E4DD-42D5-9FC3-8014F6368771}" srcOrd="1" destOrd="0" presId="urn:microsoft.com/office/officeart/2018/2/layout/IconVerticalSolidList"/>
    <dgm:cxn modelId="{2B9F5127-B440-435C-BD30-F8690DAC8D5A}" type="presParOf" srcId="{AF4DA70D-3394-417C-BD8A-50A73D693BCC}" destId="{776126C6-03A1-43A5-997C-D38C74183F5D}" srcOrd="2" destOrd="0" presId="urn:microsoft.com/office/officeart/2018/2/layout/IconVerticalSolidList"/>
    <dgm:cxn modelId="{FEE745B7-B0C7-4F5B-8E6F-480BAE789DD1}" type="presParOf" srcId="{AF4DA70D-3394-417C-BD8A-50A73D693BCC}" destId="{207C26F2-6EE4-4C8E-A344-224EB31599A6}" srcOrd="3" destOrd="0" presId="urn:microsoft.com/office/officeart/2018/2/layout/IconVerticalSolidList"/>
    <dgm:cxn modelId="{83881BE4-301C-4A06-A2A4-1A239F693F85}" type="presParOf" srcId="{28855CB9-489D-429B-8F9B-1FC8487976F6}" destId="{31E29F78-C078-430B-9700-73C475D26D18}" srcOrd="3" destOrd="0" presId="urn:microsoft.com/office/officeart/2018/2/layout/IconVerticalSolidList"/>
    <dgm:cxn modelId="{27104137-13AB-4B5C-A8E7-21C5403FA708}" type="presParOf" srcId="{28855CB9-489D-429B-8F9B-1FC8487976F6}" destId="{B6F3BA7D-1447-45C5-A310-0ECF3F4CC4B1}" srcOrd="4" destOrd="0" presId="urn:microsoft.com/office/officeart/2018/2/layout/IconVerticalSolidList"/>
    <dgm:cxn modelId="{E61532DF-DF23-43EB-8627-103FB3D2FD1E}" type="presParOf" srcId="{B6F3BA7D-1447-45C5-A310-0ECF3F4CC4B1}" destId="{2C1E0BF1-B317-4E4D-B591-30C9E6E30649}" srcOrd="0" destOrd="0" presId="urn:microsoft.com/office/officeart/2018/2/layout/IconVerticalSolidList"/>
    <dgm:cxn modelId="{C4C24B05-859E-476C-A65F-C7700E2DAEAB}" type="presParOf" srcId="{B6F3BA7D-1447-45C5-A310-0ECF3F4CC4B1}" destId="{D24DDBF4-DACD-4CC7-B73C-525F4F11B6F9}" srcOrd="1" destOrd="0" presId="urn:microsoft.com/office/officeart/2018/2/layout/IconVerticalSolidList"/>
    <dgm:cxn modelId="{1739EAFC-FFAE-473E-98C9-494685BC1E40}" type="presParOf" srcId="{B6F3BA7D-1447-45C5-A310-0ECF3F4CC4B1}" destId="{4E6BDEB9-9839-4A69-8603-D533303DD875}" srcOrd="2" destOrd="0" presId="urn:microsoft.com/office/officeart/2018/2/layout/IconVerticalSolidList"/>
    <dgm:cxn modelId="{142507F0-583A-44AB-A764-16E8692113E1}" type="presParOf" srcId="{B6F3BA7D-1447-45C5-A310-0ECF3F4CC4B1}" destId="{388C1A51-F2EF-4F47-ADAC-7E69F550A63A}" srcOrd="3" destOrd="0" presId="urn:microsoft.com/office/officeart/2018/2/layout/IconVerticalSolidList"/>
    <dgm:cxn modelId="{571425D7-1F89-41FE-BFF6-1393FFD1E18C}" type="presParOf" srcId="{28855CB9-489D-429B-8F9B-1FC8487976F6}" destId="{1824CEBD-BCDB-4B93-88CC-787831E15EEC}" srcOrd="5" destOrd="0" presId="urn:microsoft.com/office/officeart/2018/2/layout/IconVerticalSolidList"/>
    <dgm:cxn modelId="{1FF41250-665B-449C-8959-0C02ADF7A261}" type="presParOf" srcId="{28855CB9-489D-429B-8F9B-1FC8487976F6}" destId="{F25146CA-CFFD-4399-834F-E6DF19E5DF65}" srcOrd="6" destOrd="0" presId="urn:microsoft.com/office/officeart/2018/2/layout/IconVerticalSolidList"/>
    <dgm:cxn modelId="{C711C789-7131-43CD-9CE8-FB1315F7F1F9}" type="presParOf" srcId="{F25146CA-CFFD-4399-834F-E6DF19E5DF65}" destId="{3DB4214D-9BD6-432D-A2D0-22D2D2E5034E}" srcOrd="0" destOrd="0" presId="urn:microsoft.com/office/officeart/2018/2/layout/IconVerticalSolidList"/>
    <dgm:cxn modelId="{605BCEA9-FDBA-4934-92F0-2853D6D5E08B}" type="presParOf" srcId="{F25146CA-CFFD-4399-834F-E6DF19E5DF65}" destId="{568D9711-2F1D-4B3B-A81D-83877015ABC9}" srcOrd="1" destOrd="0" presId="urn:microsoft.com/office/officeart/2018/2/layout/IconVerticalSolidList"/>
    <dgm:cxn modelId="{80346F0A-F6E7-43AB-9A30-FC63C201711F}" type="presParOf" srcId="{F25146CA-CFFD-4399-834F-E6DF19E5DF65}" destId="{1E588F0F-2BBE-40BC-B618-93112290508E}" srcOrd="2" destOrd="0" presId="urn:microsoft.com/office/officeart/2018/2/layout/IconVerticalSolidList"/>
    <dgm:cxn modelId="{49C90DD5-B9E8-4E19-A7FB-127E3A632DDF}" type="presParOf" srcId="{F25146CA-CFFD-4399-834F-E6DF19E5DF65}" destId="{E690D299-9E81-4406-A1A7-68B5957BBF3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E1326-AC5C-40C6-84ED-B50F82B4E41F}">
      <dsp:nvSpPr>
        <dsp:cNvPr id="0" name=""/>
        <dsp:cNvSpPr/>
      </dsp:nvSpPr>
      <dsp:spPr>
        <a:xfrm>
          <a:off x="13613" y="113761"/>
          <a:ext cx="4929186" cy="1109976"/>
        </a:xfrm>
        <a:prstGeom prst="roundRect">
          <a:avLst>
            <a:gd name="adj" fmla="val 10000"/>
          </a:avLst>
        </a:prstGeom>
        <a:solidFill>
          <a:srgbClr val="3365A3"/>
        </a:solidFill>
        <a:ln>
          <a:noFill/>
        </a:ln>
        <a:effectLst/>
      </dsp:spPr>
      <dsp:style>
        <a:lnRef idx="0">
          <a:scrgbClr r="0" g="0" b="0"/>
        </a:lnRef>
        <a:fillRef idx="1">
          <a:scrgbClr r="0" g="0" b="0"/>
        </a:fillRef>
        <a:effectRef idx="0">
          <a:scrgbClr r="0" g="0" b="0"/>
        </a:effectRef>
        <a:fontRef idx="minor"/>
      </dsp:style>
    </dsp:sp>
    <dsp:sp modelId="{A16B92E8-440A-441D-95EA-FA2119370376}">
      <dsp:nvSpPr>
        <dsp:cNvPr id="0" name=""/>
        <dsp:cNvSpPr/>
      </dsp:nvSpPr>
      <dsp:spPr>
        <a:xfrm>
          <a:off x="-13613" y="0"/>
          <a:ext cx="1336477" cy="131364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93EF38-7A74-4FB2-ABC1-A6C7398FFCF9}">
      <dsp:nvSpPr>
        <dsp:cNvPr id="0" name=""/>
        <dsp:cNvSpPr/>
      </dsp:nvSpPr>
      <dsp:spPr>
        <a:xfrm>
          <a:off x="1295636" y="113761"/>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s-ES_tradnl" sz="2200" kern="1200" noProof="0" dirty="0"/>
            <a:t>Walmart</a:t>
          </a:r>
        </a:p>
      </dsp:txBody>
      <dsp:txXfrm>
        <a:off x="1295636" y="113761"/>
        <a:ext cx="3644656" cy="1109976"/>
      </dsp:txXfrm>
    </dsp:sp>
    <dsp:sp modelId="{DE97B527-2A1D-4BD5-BEAE-B548B53D2004}">
      <dsp:nvSpPr>
        <dsp:cNvPr id="0" name=""/>
        <dsp:cNvSpPr/>
      </dsp:nvSpPr>
      <dsp:spPr>
        <a:xfrm>
          <a:off x="0" y="1603600"/>
          <a:ext cx="4929186" cy="1109976"/>
        </a:xfrm>
        <a:prstGeom prst="roundRect">
          <a:avLst>
            <a:gd name="adj" fmla="val 10000"/>
          </a:avLst>
        </a:prstGeom>
        <a:solidFill>
          <a:srgbClr val="CC0000"/>
        </a:solidFill>
        <a:ln>
          <a:noFill/>
        </a:ln>
        <a:effectLst/>
      </dsp:spPr>
      <dsp:style>
        <a:lnRef idx="0">
          <a:scrgbClr r="0" g="0" b="0"/>
        </a:lnRef>
        <a:fillRef idx="1">
          <a:scrgbClr r="0" g="0" b="0"/>
        </a:fillRef>
        <a:effectRef idx="0">
          <a:scrgbClr r="0" g="0" b="0"/>
        </a:effectRef>
        <a:fontRef idx="minor"/>
      </dsp:style>
    </dsp:sp>
    <dsp:sp modelId="{C4857CBC-E4DD-42D5-9FC3-8014F6368771}">
      <dsp:nvSpPr>
        <dsp:cNvPr id="0" name=""/>
        <dsp:cNvSpPr/>
      </dsp:nvSpPr>
      <dsp:spPr>
        <a:xfrm>
          <a:off x="22679" y="1603066"/>
          <a:ext cx="1209435" cy="11110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7C26F2-6EE4-4C8E-A344-224EB31599A6}">
      <dsp:nvSpPr>
        <dsp:cNvPr id="0" name=""/>
        <dsp:cNvSpPr/>
      </dsp:nvSpPr>
      <dsp:spPr>
        <a:xfrm>
          <a:off x="1268408" y="1603600"/>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s-ES_tradnl" sz="2200" kern="1200" noProof="0" dirty="0"/>
            <a:t>           CVS</a:t>
          </a:r>
        </a:p>
      </dsp:txBody>
      <dsp:txXfrm>
        <a:off x="1268408" y="1603600"/>
        <a:ext cx="3644656" cy="1109976"/>
      </dsp:txXfrm>
    </dsp:sp>
    <dsp:sp modelId="{2C1E0BF1-B317-4E4D-B591-30C9E6E30649}">
      <dsp:nvSpPr>
        <dsp:cNvPr id="0" name=""/>
        <dsp:cNvSpPr/>
      </dsp:nvSpPr>
      <dsp:spPr>
        <a:xfrm>
          <a:off x="429009" y="3019041"/>
          <a:ext cx="4481900" cy="1109976"/>
        </a:xfrm>
        <a:prstGeom prst="roundRect">
          <a:avLst>
            <a:gd name="adj" fmla="val 10000"/>
          </a:avLst>
        </a:prstGeom>
        <a:solidFill>
          <a:srgbClr val="074898"/>
        </a:solidFill>
        <a:ln>
          <a:noFill/>
        </a:ln>
        <a:effectLst/>
      </dsp:spPr>
      <dsp:style>
        <a:lnRef idx="0">
          <a:scrgbClr r="0" g="0" b="0"/>
        </a:lnRef>
        <a:fillRef idx="1">
          <a:scrgbClr r="0" g="0" b="0"/>
        </a:fillRef>
        <a:effectRef idx="0">
          <a:scrgbClr r="0" g="0" b="0"/>
        </a:effectRef>
        <a:fontRef idx="minor"/>
      </dsp:style>
    </dsp:sp>
    <dsp:sp modelId="{D24DDBF4-DACD-4CC7-B73C-525F4F11B6F9}">
      <dsp:nvSpPr>
        <dsp:cNvPr id="0" name=""/>
        <dsp:cNvSpPr/>
      </dsp:nvSpPr>
      <dsp:spPr>
        <a:xfrm>
          <a:off x="-13613" y="3000480"/>
          <a:ext cx="1164851" cy="116485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8C1A51-F2EF-4F47-ADAC-7E69F550A63A}">
      <dsp:nvSpPr>
        <dsp:cNvPr id="0" name=""/>
        <dsp:cNvSpPr/>
      </dsp:nvSpPr>
      <dsp:spPr>
        <a:xfrm>
          <a:off x="1209823" y="3019041"/>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s-ES_tradnl" sz="2200" kern="1200" noProof="0" dirty="0"/>
            <a:t>           </a:t>
          </a:r>
          <a:r>
            <a:rPr lang="es-ES_tradnl" sz="2200" kern="1200" noProof="0" dirty="0" err="1"/>
            <a:t>Kroger</a:t>
          </a:r>
          <a:endParaRPr lang="es-ES_tradnl" sz="2200" kern="1200" noProof="0" dirty="0"/>
        </a:p>
      </dsp:txBody>
      <dsp:txXfrm>
        <a:off x="1209823" y="3019041"/>
        <a:ext cx="3644656" cy="1109976"/>
      </dsp:txXfrm>
    </dsp:sp>
    <dsp:sp modelId="{3DB4214D-9BD6-432D-A2D0-22D2D2E5034E}">
      <dsp:nvSpPr>
        <dsp:cNvPr id="0" name=""/>
        <dsp:cNvSpPr/>
      </dsp:nvSpPr>
      <dsp:spPr>
        <a:xfrm>
          <a:off x="-13613" y="4450023"/>
          <a:ext cx="4929186" cy="1109976"/>
        </a:xfrm>
        <a:prstGeom prst="roundRect">
          <a:avLst>
            <a:gd name="adj" fmla="val 10000"/>
          </a:avLst>
        </a:prstGeom>
        <a:solidFill>
          <a:srgbClr val="FFE474"/>
        </a:solidFill>
        <a:ln>
          <a:noFill/>
        </a:ln>
        <a:effectLst/>
      </dsp:spPr>
      <dsp:style>
        <a:lnRef idx="0">
          <a:scrgbClr r="0" g="0" b="0"/>
        </a:lnRef>
        <a:fillRef idx="1">
          <a:scrgbClr r="0" g="0" b="0"/>
        </a:fillRef>
        <a:effectRef idx="0">
          <a:scrgbClr r="0" g="0" b="0"/>
        </a:effectRef>
        <a:fontRef idx="minor"/>
      </dsp:style>
    </dsp:sp>
    <dsp:sp modelId="{568D9711-2F1D-4B3B-A81D-83877015ABC9}">
      <dsp:nvSpPr>
        <dsp:cNvPr id="0" name=""/>
        <dsp:cNvSpPr/>
      </dsp:nvSpPr>
      <dsp:spPr>
        <a:xfrm>
          <a:off x="0" y="4445876"/>
          <a:ext cx="1142123" cy="114212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90D299-9E81-4406-A1A7-68B5957BBF35}">
      <dsp:nvSpPr>
        <dsp:cNvPr id="0" name=""/>
        <dsp:cNvSpPr/>
      </dsp:nvSpPr>
      <dsp:spPr>
        <a:xfrm>
          <a:off x="1268408" y="4450023"/>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s-ES_tradnl" sz="2200" kern="1200" noProof="0" dirty="0"/>
            <a:t>         </a:t>
          </a:r>
          <a:r>
            <a:rPr lang="es-ES_tradnl" sz="2200" kern="1200" noProof="0" dirty="0" err="1">
              <a:solidFill>
                <a:schemeClr val="bg2">
                  <a:lumMod val="50000"/>
                </a:schemeClr>
              </a:solidFill>
            </a:rPr>
            <a:t>GOODRX.com</a:t>
          </a:r>
          <a:endParaRPr lang="es-ES_tradnl" sz="2200" kern="1200" noProof="0" dirty="0">
            <a:solidFill>
              <a:schemeClr val="bg2">
                <a:lumMod val="50000"/>
              </a:schemeClr>
            </a:solidFill>
          </a:endParaRPr>
        </a:p>
      </dsp:txBody>
      <dsp:txXfrm>
        <a:off x="1268408" y="4450023"/>
        <a:ext cx="3644656" cy="11099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4/23/2026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4/23/2026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Editar estilos de texto maestros</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¡Bienvenidos a nuestra segunda clase!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Hoy hablaremos sobre cómo controlar enfermedades como la diabetes tomando los medicamentos según las recomendaciones de su médico.</a:t>
            </a:r>
          </a:p>
          <a:p>
            <a:br>
              <a:rPr lang="en-US" dirty="0">
                <a:effectLst/>
              </a:rPr>
            </a:br>
            <a:endParaRPr lang="en-US" dirty="0">
              <a:effectLst/>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0EC2BEB0-0D77-4B14-98FF-0746A06578DE}" type="slidenum">
              <a:rPr lang="en-US" smtClean="0">
                <a:solidFill>
                  <a:prstClr val="black"/>
                </a:solidFill>
              </a:rPr>
              <a:t>1</a:t>
            </a:fld>
            <a:endParaRPr lang="en-US">
              <a:solidFill>
                <a:prstClr val="black"/>
              </a:solidFill>
            </a:endParaRPr>
          </a:p>
        </p:txBody>
      </p:sp>
    </p:spTree>
    <p:extLst>
      <p:ext uri="{BB962C8B-B14F-4D97-AF65-F5344CB8AC3E}">
        <p14:creationId xmlns:p14="http://schemas.microsoft.com/office/powerpoint/2010/main" val="366541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a:effectLst/>
              </a:rPr>
              <a:t>Algunas</a:t>
            </a:r>
            <a:r>
              <a:rPr lang="en-US" dirty="0">
                <a:effectLst/>
              </a:rPr>
              <a:t> personas no toman medicamentos porque dicen: “¡Aunque no tome la medicina, me siento muy bien!”.</a:t>
            </a:r>
          </a:p>
          <a:p>
            <a:endParaRPr lang="en-US" dirty="0">
              <a:effectLst/>
            </a:endParaRPr>
          </a:p>
          <a:p>
            <a:pPr algn="l"/>
            <a:r>
              <a:rPr lang="en-US" b="0" i="0" u="none" strike="noStrike" dirty="0">
                <a:solidFill>
                  <a:srgbClr val="000000"/>
                </a:solidFill>
                <a:effectLst/>
              </a:rPr>
              <a:t>Algunas personas se sienten mejor, pierden peso o ven mejorar su A1C y piensan que ya no </a:t>
            </a:r>
            <a:r>
              <a:rPr lang="en-US" b="0" i="0" u="none" strike="noStrike" dirty="0" err="1">
                <a:solidFill>
                  <a:srgbClr val="000000"/>
                </a:solidFill>
                <a:effectLst/>
              </a:rPr>
              <a:t>necesitan</a:t>
            </a:r>
            <a:r>
              <a:rPr lang="en-US" b="0" i="0" u="none" strike="noStrike" dirty="0">
                <a:solidFill>
                  <a:srgbClr val="000000"/>
                </a:solidFill>
                <a:effectLst/>
              </a:rPr>
              <a:t> </a:t>
            </a:r>
            <a:r>
              <a:rPr lang="en-US" b="0" i="0" u="none" strike="noStrike" dirty="0" err="1">
                <a:solidFill>
                  <a:srgbClr val="000000"/>
                </a:solidFill>
                <a:effectLst/>
              </a:rPr>
              <a:t>el</a:t>
            </a:r>
            <a:r>
              <a:rPr lang="en-US" b="0" i="0" u="none" strike="noStrike" dirty="0">
                <a:solidFill>
                  <a:srgbClr val="000000"/>
                </a:solidFill>
                <a:effectLst/>
              </a:rPr>
              <a:t> </a:t>
            </a:r>
            <a:r>
              <a:rPr lang="en-US" b="0" i="0" u="none" strike="noStrike" dirty="0" err="1">
                <a:solidFill>
                  <a:srgbClr val="000000"/>
                </a:solidFill>
                <a:effectLst/>
              </a:rPr>
              <a:t>medicamento</a:t>
            </a:r>
            <a:r>
              <a:rPr lang="en-US" b="0" i="0" u="none" strike="noStrike" dirty="0">
                <a:solidFill>
                  <a:srgbClr val="000000"/>
                </a:solidFill>
                <a:effectLst/>
              </a:rPr>
              <a:t>. </a:t>
            </a:r>
          </a:p>
          <a:p>
            <a:pPr algn="l"/>
            <a:endParaRPr lang="en-US" b="0" i="0" u="none" strike="noStrike" dirty="0">
              <a:solidFill>
                <a:srgbClr val="000000"/>
              </a:solidFill>
              <a:effectLst/>
            </a:endParaRPr>
          </a:p>
          <a:p>
            <a:pPr algn="l"/>
            <a:r>
              <a:rPr lang="en-US" b="0" i="0" u="none" strike="noStrike" dirty="0">
                <a:solidFill>
                  <a:srgbClr val="000000"/>
                </a:solidFill>
                <a:effectLst/>
              </a:rPr>
              <a:t>¡</a:t>
            </a:r>
            <a:r>
              <a:rPr lang="en-US" b="0" i="0" u="none" strike="noStrike" dirty="0" err="1">
                <a:solidFill>
                  <a:srgbClr val="000000"/>
                </a:solidFill>
                <a:effectLst/>
              </a:rPr>
              <a:t>Tenga</a:t>
            </a:r>
            <a:r>
              <a:rPr lang="en-US" b="0" i="0" u="none" strike="noStrike" dirty="0">
                <a:solidFill>
                  <a:srgbClr val="000000"/>
                </a:solidFill>
                <a:effectLst/>
              </a:rPr>
              <a:t> cuidado! No </a:t>
            </a:r>
            <a:r>
              <a:rPr lang="en-US" b="0" i="0" u="none" strike="noStrike" dirty="0" err="1">
                <a:solidFill>
                  <a:srgbClr val="000000"/>
                </a:solidFill>
                <a:effectLst/>
              </a:rPr>
              <a:t>deje</a:t>
            </a:r>
            <a:r>
              <a:rPr lang="en-US" b="0" i="0" u="none" strike="noStrike" dirty="0">
                <a:solidFill>
                  <a:srgbClr val="000000"/>
                </a:solidFill>
                <a:effectLst/>
              </a:rPr>
              <a:t> de </a:t>
            </a:r>
            <a:r>
              <a:rPr lang="en-US" b="0" i="0" u="none" strike="noStrike" dirty="0" err="1">
                <a:solidFill>
                  <a:srgbClr val="000000"/>
                </a:solidFill>
                <a:effectLst/>
              </a:rPr>
              <a:t>tomar</a:t>
            </a:r>
            <a:r>
              <a:rPr lang="en-US" b="0" i="0" u="none" strike="noStrike" dirty="0">
                <a:solidFill>
                  <a:srgbClr val="000000"/>
                </a:solidFill>
                <a:effectLst/>
              </a:rPr>
              <a:t> sus medicamentos sin consultar con </a:t>
            </a:r>
            <a:r>
              <a:rPr lang="en-US" b="0" i="0" u="none" strike="noStrike" dirty="0" err="1">
                <a:solidFill>
                  <a:srgbClr val="000000"/>
                </a:solidFill>
                <a:effectLst/>
              </a:rPr>
              <a:t>su</a:t>
            </a:r>
            <a:r>
              <a:rPr lang="en-US" b="0" i="0" u="none" strike="noStrike" dirty="0">
                <a:solidFill>
                  <a:srgbClr val="000000"/>
                </a:solidFill>
                <a:effectLst/>
              </a:rPr>
              <a:t> médico, ya que </a:t>
            </a:r>
            <a:r>
              <a:rPr lang="en-US" b="0" i="0" u="none" strike="noStrike" dirty="0" err="1">
                <a:solidFill>
                  <a:srgbClr val="000000"/>
                </a:solidFill>
                <a:effectLst/>
              </a:rPr>
              <a:t>podrías</a:t>
            </a:r>
            <a:r>
              <a:rPr lang="en-US" b="0" i="0" u="none" strike="noStrike" dirty="0">
                <a:solidFill>
                  <a:srgbClr val="000000"/>
                </a:solidFill>
                <a:effectLst/>
              </a:rPr>
              <a:t> perder todo el esfuerzo que ha realizado.</a:t>
            </a:r>
          </a:p>
          <a:p>
            <a:endParaRPr lang="en-US" dirty="0">
              <a:effectLst/>
            </a:endParaRPr>
          </a:p>
          <a:p>
            <a:br>
              <a:rPr lang="en-US" dirty="0">
                <a:effectLst/>
              </a:rPr>
            </a:br>
            <a:endParaRPr lang="en-US" dirty="0">
              <a:effectLst/>
            </a:endParaRPr>
          </a:p>
          <a:p>
            <a:pPr defTabSz="966612"/>
            <a:endParaRPr lang="es-MX" dirty="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2114731B-F91D-4BD0-B0E5-6E108C1581D5}" type="slidenum">
              <a:rPr lang="en-US" smtClean="0">
                <a:solidFill>
                  <a:prstClr val="black"/>
                </a:solidFill>
              </a:rPr>
              <a:t>10</a:t>
            </a:fld>
            <a:endParaRPr lang="en-US">
              <a:solidFill>
                <a:prstClr val="black"/>
              </a:solidFill>
            </a:endParaRPr>
          </a:p>
        </p:txBody>
      </p:sp>
    </p:spTree>
    <p:extLst>
      <p:ext uri="{BB962C8B-B14F-4D97-AF65-F5344CB8AC3E}">
        <p14:creationId xmlns:p14="http://schemas.microsoft.com/office/powerpoint/2010/main" val="3601392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Y no se </a:t>
            </a:r>
            <a:r>
              <a:rPr lang="en-US" dirty="0" err="1">
                <a:effectLst/>
              </a:rPr>
              <a:t>olvide</a:t>
            </a:r>
            <a:r>
              <a:rPr lang="en-US" dirty="0">
                <a:effectLst/>
              </a:rPr>
              <a:t> de la ranita que se sentía genial hasta que se cocinó lentamente porque nunca sintió el peligro. El daño es gradual y no lo sentimos hasta que es demasiado tarde.</a:t>
            </a:r>
          </a:p>
          <a:p>
            <a:endParaRPr lang="en-US" dirty="0">
              <a:effectLst/>
            </a:endParaRPr>
          </a:p>
          <a:p>
            <a:r>
              <a:rPr lang="en-US" dirty="0">
                <a:effectLst/>
              </a:rPr>
              <a:t>Cada vez que </a:t>
            </a:r>
            <a:r>
              <a:rPr lang="en-US" dirty="0" err="1">
                <a:effectLst/>
              </a:rPr>
              <a:t>su</a:t>
            </a:r>
            <a:r>
              <a:rPr lang="en-US" dirty="0">
                <a:effectLst/>
              </a:rPr>
              <a:t> nivel de azúcar es alto, sus arterias se dañan. Afectando a todas las partes de tu cuerpo, desde la cabeza hasta los pies.</a:t>
            </a:r>
          </a:p>
          <a:p>
            <a:br>
              <a:rPr lang="en-US" dirty="0">
                <a:effectLst/>
              </a:rPr>
            </a:br>
            <a:endParaRPr lang="en-US" dirty="0">
              <a:effectLst/>
            </a:endParaRPr>
          </a:p>
          <a:p>
            <a:endParaRPr lang="es-MX" noProof="0" dirty="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8C3D7F7D-0870-4945-9447-458E3F07B295}" type="slidenum">
              <a:rPr 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17322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Nuestro objetivo es tener una vida más larga, pero con buena calidad. No podemos volver atrás y cambiar nuestro pasado, pero PODEMOS hacer que nuestro futuro sea más saludable para poder disfrutar y cuidar de nuestras familias.</a:t>
            </a:r>
          </a:p>
          <a:p>
            <a:br>
              <a:rPr lang="en-US" dirty="0">
                <a:effectLst/>
              </a:rPr>
            </a:br>
            <a:endParaRPr lang="en-US" dirty="0">
              <a:effectLst/>
            </a:endParaRPr>
          </a:p>
          <a:p>
            <a:endParaRPr lang="es-MX" noProof="0" dirty="0">
              <a:ea typeface="ＭＳ Ｐゴシック" pitchFamily="34"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EF68AA54-EDF0-4F63-AAE8-AE7DED20C8E0}" type="slidenum">
              <a:rPr lang="en-US" smtClean="0">
                <a:solidFill>
                  <a:prstClr val="black"/>
                </a:solidFill>
              </a:rPr>
              <a:t>12</a:t>
            </a:fld>
            <a:endParaRPr lang="en-US">
              <a:solidFill>
                <a:prstClr val="black"/>
              </a:solidFill>
            </a:endParaRPr>
          </a:p>
        </p:txBody>
      </p:sp>
    </p:spTree>
    <p:extLst>
      <p:ext uri="{BB962C8B-B14F-4D97-AF65-F5344CB8AC3E}">
        <p14:creationId xmlns:p14="http://schemas.microsoft.com/office/powerpoint/2010/main" val="181429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err="1">
                <a:solidFill>
                  <a:srgbClr val="000000"/>
                </a:solidFill>
                <a:effectLst/>
              </a:rPr>
              <a:t>Algunas</a:t>
            </a:r>
            <a:r>
              <a:rPr lang="en-US" b="0" i="0" u="none" strike="noStrike" dirty="0">
                <a:solidFill>
                  <a:srgbClr val="000000"/>
                </a:solidFill>
                <a:effectLst/>
              </a:rPr>
              <a:t> personas se preocupan por los efectos secundarios. Hable con su médico: la mayoría de los efectos secundarios </a:t>
            </a:r>
            <a:r>
              <a:rPr lang="en-US" b="0" i="0" u="none" strike="noStrike" dirty="0" err="1">
                <a:solidFill>
                  <a:srgbClr val="000000"/>
                </a:solidFill>
                <a:effectLst/>
              </a:rPr>
              <a:t>pueden</a:t>
            </a:r>
            <a:r>
              <a:rPr lang="en-US" b="0" i="0" u="none" strike="noStrike" dirty="0">
                <a:solidFill>
                  <a:srgbClr val="000000"/>
                </a:solidFill>
                <a:effectLst/>
              </a:rPr>
              <a:t> </a:t>
            </a:r>
            <a:r>
              <a:rPr lang="en-US" b="0" i="0" u="none" strike="noStrike" dirty="0" err="1">
                <a:solidFill>
                  <a:srgbClr val="000000"/>
                </a:solidFill>
                <a:effectLst/>
              </a:rPr>
              <a:t>tratarse</a:t>
            </a:r>
            <a:r>
              <a:rPr lang="en-US" b="0" i="0" u="none" strike="noStrike" dirty="0">
                <a:solidFill>
                  <a:srgbClr val="000000"/>
                </a:solidFill>
                <a:effectLst/>
              </a:rPr>
              <a:t> o </a:t>
            </a:r>
            <a:r>
              <a:rPr lang="en-US" b="0" i="0" u="none" strike="noStrike" dirty="0" err="1">
                <a:solidFill>
                  <a:srgbClr val="000000"/>
                </a:solidFill>
                <a:effectLst/>
              </a:rPr>
              <a:t>eliminiarse</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err="1">
                <a:solidFill>
                  <a:srgbClr val="000000"/>
                </a:solidFill>
                <a:effectLst/>
              </a:rPr>
              <a:t>Recuerde</a:t>
            </a:r>
            <a:r>
              <a:rPr lang="en-US" b="0" i="0" u="none" strike="noStrike" dirty="0">
                <a:solidFill>
                  <a:srgbClr val="000000"/>
                </a:solidFill>
                <a:effectLst/>
              </a:rPr>
              <a:t> que </a:t>
            </a:r>
            <a:r>
              <a:rPr lang="en-US" b="0" i="0" u="none" strike="noStrike" dirty="0" err="1">
                <a:solidFill>
                  <a:srgbClr val="000000"/>
                </a:solidFill>
                <a:effectLst/>
              </a:rPr>
              <a:t>su</a:t>
            </a:r>
            <a:r>
              <a:rPr lang="en-US" b="0" i="0" u="none" strike="noStrike" dirty="0">
                <a:solidFill>
                  <a:srgbClr val="000000"/>
                </a:solidFill>
                <a:effectLst/>
              </a:rPr>
              <a:t> médico le recetó el medicamento porque lo necesita. Los efectos secundarios son poco frecuentes, pero no tomarlo es más arriesgado.</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Los beneficios de tomar su medicamento son mucho mayores que los riesgos.</a:t>
            </a:r>
          </a:p>
          <a:p>
            <a:pPr algn="l"/>
            <a:endParaRPr lang="en-US" b="0" i="0" u="none" strike="noStrike" dirty="0">
              <a:solidFill>
                <a:srgbClr val="000000"/>
              </a:solidFill>
              <a:effectLst/>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B7999354-76DF-4167-99A9-66F368D73267}" type="slidenum">
              <a:rPr lang="en-US" smtClean="0">
                <a:solidFill>
                  <a:prstClr val="black"/>
                </a:solidFill>
                <a:latin typeface="Arial" pitchFamily="34" charset="0"/>
              </a:rPr>
              <a:t>13</a:t>
            </a:fld>
            <a:endParaRPr lang="en-US">
              <a:solidFill>
                <a:prstClr val="black"/>
              </a:solidFill>
              <a:latin typeface="Arial" pitchFamily="34" charset="0"/>
            </a:endParaRPr>
          </a:p>
        </p:txBody>
      </p:sp>
    </p:spTree>
    <p:extLst>
      <p:ext uri="{BB962C8B-B14F-4D97-AF65-F5344CB8AC3E}">
        <p14:creationId xmlns:p14="http://schemas.microsoft.com/office/powerpoint/2010/main" val="2721300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Es </a:t>
            </a:r>
            <a:r>
              <a:rPr lang="en-US" b="0" i="0" u="none" strike="noStrike" dirty="0" err="1">
                <a:solidFill>
                  <a:srgbClr val="000000"/>
                </a:solidFill>
                <a:effectLst/>
              </a:rPr>
              <a:t>común</a:t>
            </a:r>
            <a:r>
              <a:rPr lang="en-US" b="0" i="0" u="none" strike="noStrike" dirty="0">
                <a:solidFill>
                  <a:srgbClr val="000000"/>
                </a:solidFill>
                <a:effectLst/>
              </a:rPr>
              <a:t> </a:t>
            </a:r>
            <a:r>
              <a:rPr lang="en-US" b="0" i="0" u="none" strike="noStrike" dirty="0" err="1">
                <a:solidFill>
                  <a:srgbClr val="000000"/>
                </a:solidFill>
                <a:effectLst/>
              </a:rPr>
              <a:t>olvidarse</a:t>
            </a:r>
            <a:r>
              <a:rPr lang="en-US" b="0" i="0" u="none" strike="noStrike" dirty="0">
                <a:solidFill>
                  <a:srgbClr val="000000"/>
                </a:solidFill>
                <a:effectLst/>
              </a:rPr>
              <a:t> de </a:t>
            </a:r>
            <a:r>
              <a:rPr lang="en-US" b="0" i="0" u="none" strike="noStrike" dirty="0" err="1">
                <a:solidFill>
                  <a:srgbClr val="000000"/>
                </a:solidFill>
                <a:effectLst/>
              </a:rPr>
              <a:t>tomar</a:t>
            </a:r>
            <a:r>
              <a:rPr lang="en-US" b="0" i="0" u="none" strike="noStrike" dirty="0">
                <a:solidFill>
                  <a:srgbClr val="000000"/>
                </a:solidFill>
                <a:effectLst/>
              </a:rPr>
              <a:t> </a:t>
            </a:r>
            <a:r>
              <a:rPr lang="en-US" b="0" i="0" u="none" strike="noStrike" dirty="0" err="1">
                <a:solidFill>
                  <a:srgbClr val="000000"/>
                </a:solidFill>
                <a:effectLst/>
              </a:rPr>
              <a:t>el</a:t>
            </a:r>
            <a:r>
              <a:rPr lang="en-US" b="0" i="0" u="none" strike="noStrike" dirty="0">
                <a:solidFill>
                  <a:srgbClr val="000000"/>
                </a:solidFill>
                <a:effectLst/>
              </a:rPr>
              <a:t> </a:t>
            </a:r>
            <a:r>
              <a:rPr lang="en-US" b="0" i="0" u="none" strike="noStrike" dirty="0" err="1">
                <a:solidFill>
                  <a:srgbClr val="000000"/>
                </a:solidFill>
                <a:effectLst/>
              </a:rPr>
              <a:t>medicamento</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Tomar medicamentos es un hábito nuevo y requiere práctica. </a:t>
            </a:r>
          </a:p>
          <a:p>
            <a:pPr algn="l"/>
            <a:endParaRPr lang="en-US" b="0" i="0" u="none" strike="noStrike" dirty="0">
              <a:solidFill>
                <a:srgbClr val="000000"/>
              </a:solidFill>
              <a:effectLst/>
            </a:endParaRPr>
          </a:p>
          <a:p>
            <a:pPr algn="l"/>
            <a:r>
              <a:rPr lang="en-US" b="0" i="0" u="none" strike="noStrike" dirty="0">
                <a:solidFill>
                  <a:srgbClr val="000000"/>
                </a:solidFill>
                <a:effectLst/>
              </a:rPr>
              <a:t>Intente guardar sus medicamentos en lugares donde realiza actividades cotidianas, como cepillarse los dientes, preparar el desayuno o cargar el teléfono. </a:t>
            </a:r>
          </a:p>
          <a:p>
            <a:pPr algn="l"/>
            <a:endParaRPr lang="en-US" b="0" i="0" u="none" strike="noStrike" dirty="0">
              <a:solidFill>
                <a:srgbClr val="000000"/>
              </a:solidFill>
              <a:effectLst/>
            </a:endParaRPr>
          </a:p>
          <a:p>
            <a:pPr algn="l"/>
            <a:r>
              <a:rPr lang="en-US" b="0" i="0" u="none" strike="noStrike" dirty="0">
                <a:solidFill>
                  <a:srgbClr val="000000"/>
                </a:solidFill>
                <a:effectLst/>
              </a:rPr>
              <a:t>Utilice alarmas o notas hasta que se convierta en un hábito. Siga intentándolo hasta que encuentre lo que le funciona.</a:t>
            </a:r>
          </a:p>
        </p:txBody>
      </p:sp>
      <p:sp>
        <p:nvSpPr>
          <p:cNvPr id="69636" name="Slide Number Placeholder 3"/>
          <p:cNvSpPr>
            <a:spLocks noGrp="1"/>
          </p:cNvSpPr>
          <p:nvPr>
            <p:ph type="sldNum" sz="quarter" idx="5"/>
          </p:nvPr>
        </p:nvSpPr>
        <p:spPr bwMode="auto">
          <a:noFill/>
          <a:ln>
            <a:miter lim="800000"/>
            <a:headEnd/>
            <a:tailEnd/>
          </a:ln>
        </p:spPr>
        <p:txBody>
          <a:bodyPr/>
          <a:lstStyle/>
          <a:p>
            <a:fld id="{7BC5394E-B419-494B-B8A0-BCF09F2111F1}" type="slidenum">
              <a:rPr lang="en-US" smtClean="0">
                <a:solidFill>
                  <a:prstClr val="black"/>
                </a:solidFill>
                <a:latin typeface="Arial" pitchFamily="34" charset="0"/>
              </a:rPr>
              <a:t>14</a:t>
            </a:fld>
            <a:endParaRPr lang="en-US">
              <a:solidFill>
                <a:prstClr val="black"/>
              </a:solidFill>
              <a:latin typeface="Arial" pitchFamily="34" charset="0"/>
            </a:endParaRPr>
          </a:p>
        </p:txBody>
      </p:sp>
    </p:spTree>
    <p:extLst>
      <p:ext uri="{BB962C8B-B14F-4D97-AF65-F5344CB8AC3E}">
        <p14:creationId xmlns:p14="http://schemas.microsoft.com/office/powerpoint/2010/main" val="87714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b="0" i="0" u="none" strike="noStrike" dirty="0">
                <a:solidFill>
                  <a:srgbClr val="000000"/>
                </a:solidFill>
                <a:effectLst/>
              </a:rPr>
              <a:t>Comunique sus inquietudes a </a:t>
            </a:r>
            <a:r>
              <a:rPr lang="en-US" b="0" i="0" u="none" strike="noStrike" dirty="0" err="1">
                <a:solidFill>
                  <a:srgbClr val="000000"/>
                </a:solidFill>
                <a:effectLst/>
              </a:rPr>
              <a:t>su</a:t>
            </a:r>
            <a:r>
              <a:rPr lang="en-US" b="0" i="0" u="none" strike="noStrike" dirty="0">
                <a:solidFill>
                  <a:srgbClr val="000000"/>
                </a:solidFill>
                <a:effectLst/>
              </a:rPr>
              <a:t> promotor y a su médico. </a:t>
            </a:r>
          </a:p>
          <a:p>
            <a:pPr algn="l"/>
            <a:endParaRPr lang="en-US" b="0" i="0" u="none" strike="noStrike" dirty="0">
              <a:solidFill>
                <a:srgbClr val="000000"/>
              </a:solidFill>
              <a:effectLst/>
            </a:endParaRPr>
          </a:p>
          <a:p>
            <a:pPr algn="l"/>
            <a:r>
              <a:rPr lang="en-US" b="0" i="0" u="none" strike="noStrike" dirty="0">
                <a:solidFill>
                  <a:srgbClr val="000000"/>
                </a:solidFill>
                <a:effectLst/>
              </a:rPr>
              <a:t>Su médico solo podrá ayudarle si conoce su situación. </a:t>
            </a:r>
          </a:p>
          <a:p>
            <a:pPr algn="l"/>
            <a:endParaRPr lang="en-US" b="0" i="0" u="none" strike="noStrike" dirty="0">
              <a:solidFill>
                <a:srgbClr val="000000"/>
              </a:solidFill>
              <a:effectLst/>
            </a:endParaRPr>
          </a:p>
          <a:p>
            <a:br>
              <a:rPr lang="en-US" dirty="0">
                <a:effectLst/>
              </a:rPr>
            </a:br>
            <a:endParaRPr lang="en-US" dirty="0">
              <a:effectLst/>
            </a:endParaRPr>
          </a:p>
          <a:p>
            <a:endParaRPr lang="es-MX" noProof="0" dirty="0">
              <a:ea typeface="ＭＳ Ｐゴシック" pitchFamily="34" charset="-128"/>
            </a:endParaRPr>
          </a:p>
          <a:p>
            <a:endParaRPr lang="es-MX" noProof="0" dirty="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BAF27841-52CA-444C-AFA6-712A7D65CF73}" type="slidenum">
              <a:rPr lang="en-US" smtClean="0">
                <a:solidFill>
                  <a:prstClr val="black"/>
                </a:solidFill>
              </a:rPr>
              <a:t>15</a:t>
            </a:fld>
            <a:endParaRPr lang="en-US">
              <a:solidFill>
                <a:prstClr val="black"/>
              </a:solidFill>
            </a:endParaRPr>
          </a:p>
        </p:txBody>
      </p:sp>
    </p:spTree>
    <p:extLst>
      <p:ext uri="{BB962C8B-B14F-4D97-AF65-F5344CB8AC3E}">
        <p14:creationId xmlns:p14="http://schemas.microsoft.com/office/powerpoint/2010/main" val="1610356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8ECB9-7DB8-DDC3-42C8-13F5AEB50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0FA2B-482F-9CE1-5A98-D997E51CD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3D7F7-C0C7-E0BE-93E2-BFEA951A2E4C}"/>
              </a:ext>
            </a:extLst>
          </p:cNvPr>
          <p:cNvSpPr>
            <a:spLocks noGrp="1"/>
          </p:cNvSpPr>
          <p:nvPr>
            <p:ph type="body" idx="1"/>
          </p:nvPr>
        </p:nvSpPr>
        <p:spPr/>
        <p:txBody>
          <a:bodyPr/>
          <a:lstStyle/>
          <a:p>
            <a:r>
              <a:rPr lang="en-US" b="0" dirty="0"/>
              <a:t>¿</a:t>
            </a:r>
            <a:r>
              <a:rPr lang="en-US" b="0" dirty="0" err="1"/>
              <a:t>Puede</a:t>
            </a:r>
            <a:r>
              <a:rPr lang="en-US" b="0" dirty="0"/>
              <a:t> </a:t>
            </a:r>
            <a:r>
              <a:rPr lang="en-US" b="0" dirty="0" err="1"/>
              <a:t>utilizar</a:t>
            </a:r>
            <a:r>
              <a:rPr lang="en-US" b="0" dirty="0"/>
              <a:t> lo que ha </a:t>
            </a:r>
            <a:r>
              <a:rPr lang="en-US" b="0" dirty="0" err="1"/>
              <a:t>aprendido</a:t>
            </a:r>
            <a:r>
              <a:rPr lang="en-US" b="0" dirty="0"/>
              <a:t> </a:t>
            </a:r>
            <a:r>
              <a:rPr lang="en-US" b="0" dirty="0" err="1"/>
              <a:t>en</a:t>
            </a:r>
            <a:r>
              <a:rPr lang="en-US" b="0" dirty="0"/>
              <a:t> la </a:t>
            </a:r>
            <a:r>
              <a:rPr lang="en-US" b="0" dirty="0" err="1"/>
              <a:t>historia</a:t>
            </a:r>
            <a:r>
              <a:rPr lang="en-US" b="0" dirty="0"/>
              <a:t> de un </a:t>
            </a:r>
            <a:r>
              <a:rPr lang="en-US" b="0" dirty="0" err="1"/>
              <a:t>paciente</a:t>
            </a:r>
            <a:r>
              <a:rPr lang="en-US" b="0" dirty="0"/>
              <a:t>?</a:t>
            </a:r>
          </a:p>
          <a:p>
            <a:endParaRPr lang="en-US" b="0" dirty="0"/>
          </a:p>
          <a:p>
            <a:pPr marL="36512">
              <a:lnSpc>
                <a:spcPct val="90000"/>
              </a:lnSpc>
            </a:pPr>
            <a:r>
              <a:rPr lang="en-US" b="0" dirty="0"/>
              <a:t>María </a:t>
            </a:r>
            <a:r>
              <a:rPr lang="en-US" b="0" dirty="0" err="1"/>
              <a:t>tiene</a:t>
            </a:r>
            <a:r>
              <a:rPr lang="en-US" b="0" dirty="0"/>
              <a:t> 53 </a:t>
            </a:r>
            <a:r>
              <a:rPr lang="en-US" b="0" dirty="0" err="1"/>
              <a:t>años</a:t>
            </a:r>
            <a:r>
              <a:rPr lang="en-US" b="0" dirty="0"/>
              <a:t>. Su A1c es de 8.4. </a:t>
            </a:r>
          </a:p>
          <a:p>
            <a:pPr marL="36512">
              <a:lnSpc>
                <a:spcPct val="90000"/>
              </a:lnSpc>
            </a:pPr>
            <a:r>
              <a:rPr lang="en-US" b="0" dirty="0" err="1"/>
              <a:t>Solía</a:t>
            </a:r>
            <a:r>
              <a:rPr lang="en-US" b="0" dirty="0"/>
              <a:t> </a:t>
            </a:r>
            <a:r>
              <a:rPr lang="en-US" b="0" dirty="0" err="1"/>
              <a:t>tomar</a:t>
            </a:r>
            <a:r>
              <a:rPr lang="en-US" b="0" dirty="0"/>
              <a:t> </a:t>
            </a:r>
            <a:r>
              <a:rPr lang="en-US" b="0" dirty="0" err="1"/>
              <a:t>medicamentos</a:t>
            </a:r>
            <a:r>
              <a:rPr lang="en-US" b="0" dirty="0"/>
              <a:t>, </a:t>
            </a:r>
            <a:r>
              <a:rPr lang="en-US" b="0" dirty="0" err="1"/>
              <a:t>pero</a:t>
            </a:r>
            <a:r>
              <a:rPr lang="en-US" b="0" dirty="0"/>
              <a:t> </a:t>
            </a:r>
            <a:r>
              <a:rPr lang="en-US" b="0" dirty="0" err="1"/>
              <a:t>perdió</a:t>
            </a:r>
            <a:r>
              <a:rPr lang="en-US" b="0" dirty="0"/>
              <a:t> </a:t>
            </a:r>
            <a:r>
              <a:rPr lang="en-US" b="0" dirty="0" err="1"/>
              <a:t>su</a:t>
            </a:r>
            <a:r>
              <a:rPr lang="en-US" b="0" dirty="0"/>
              <a:t> </a:t>
            </a:r>
            <a:r>
              <a:rPr lang="en-US" b="0" dirty="0" err="1"/>
              <a:t>clínica</a:t>
            </a:r>
            <a:r>
              <a:rPr lang="en-US" b="0" dirty="0"/>
              <a:t> y no </a:t>
            </a:r>
            <a:r>
              <a:rPr lang="en-US" b="0" dirty="0" err="1"/>
              <a:t>tiene</a:t>
            </a:r>
            <a:r>
              <a:rPr lang="en-US" b="0" dirty="0"/>
              <a:t> </a:t>
            </a:r>
            <a:r>
              <a:rPr lang="en-US" b="0" dirty="0" err="1"/>
              <a:t>seguro</a:t>
            </a:r>
            <a:r>
              <a:rPr lang="en-US" b="0" dirty="0"/>
              <a:t>. Se </a:t>
            </a:r>
            <a:r>
              <a:rPr lang="en-US" b="0" dirty="0" err="1"/>
              <a:t>siente</a:t>
            </a:r>
            <a:r>
              <a:rPr lang="en-US" b="0" dirty="0"/>
              <a:t> bien y </a:t>
            </a:r>
            <a:r>
              <a:rPr lang="en-US" b="0" dirty="0" err="1"/>
              <a:t>cree</a:t>
            </a:r>
            <a:r>
              <a:rPr lang="en-US" b="0" dirty="0"/>
              <a:t> que </a:t>
            </a:r>
            <a:r>
              <a:rPr lang="en-US" b="0" dirty="0" err="1"/>
              <a:t>está</a:t>
            </a:r>
            <a:r>
              <a:rPr lang="en-US" b="0" dirty="0"/>
              <a:t> bien.</a:t>
            </a:r>
          </a:p>
          <a:p>
            <a:pPr marL="36512">
              <a:lnSpc>
                <a:spcPct val="90000"/>
              </a:lnSpc>
            </a:pPr>
            <a:endParaRPr lang="en-US" b="0" dirty="0"/>
          </a:p>
          <a:p>
            <a:pPr marL="36512">
              <a:lnSpc>
                <a:spcPct val="90000"/>
              </a:lnSpc>
            </a:pPr>
            <a:r>
              <a:rPr lang="en-US" b="0" dirty="0" err="1"/>
              <a:t>Preguntas</a:t>
            </a:r>
            <a:r>
              <a:rPr lang="en-US" b="0" dirty="0"/>
              <a:t>:</a:t>
            </a:r>
          </a:p>
          <a:p>
            <a:pPr>
              <a:lnSpc>
                <a:spcPct val="90000"/>
              </a:lnSpc>
              <a:buFontTx/>
              <a:buChar char="-"/>
            </a:pPr>
            <a:r>
              <a:rPr lang="en-US" b="0" dirty="0"/>
              <a:t> María </a:t>
            </a:r>
            <a:r>
              <a:rPr lang="en-US" b="0" dirty="0" err="1"/>
              <a:t>tiene</a:t>
            </a:r>
            <a:r>
              <a:rPr lang="en-US" b="0" dirty="0"/>
              <a:t> diabetes. </a:t>
            </a:r>
          </a:p>
          <a:p>
            <a:pPr>
              <a:lnSpc>
                <a:spcPct val="90000"/>
              </a:lnSpc>
              <a:buFontTx/>
              <a:buChar char="-"/>
            </a:pPr>
            <a:r>
              <a:rPr lang="en-US" b="0" dirty="0"/>
              <a:t>¿</a:t>
            </a:r>
            <a:r>
              <a:rPr lang="en-US" b="0" dirty="0" err="1"/>
              <a:t>Está</a:t>
            </a:r>
            <a:r>
              <a:rPr lang="en-US" b="0" dirty="0"/>
              <a:t> </a:t>
            </a:r>
            <a:r>
              <a:rPr lang="en-US" b="0" dirty="0" err="1"/>
              <a:t>controlada</a:t>
            </a:r>
            <a:r>
              <a:rPr lang="en-US" b="0" dirty="0"/>
              <a:t>?</a:t>
            </a:r>
          </a:p>
          <a:p>
            <a:pPr>
              <a:lnSpc>
                <a:spcPct val="90000"/>
              </a:lnSpc>
              <a:buFontTx/>
              <a:buChar char="-"/>
            </a:pPr>
            <a:r>
              <a:rPr lang="en-US" b="0" dirty="0"/>
              <a:t>¿</a:t>
            </a:r>
            <a:r>
              <a:rPr lang="en-US" b="0" dirty="0" err="1"/>
              <a:t>Qué</a:t>
            </a:r>
            <a:r>
              <a:rPr lang="en-US" b="0" dirty="0"/>
              <a:t> le </a:t>
            </a:r>
            <a:r>
              <a:rPr lang="en-US" b="0" dirty="0" err="1"/>
              <a:t>sugiere</a:t>
            </a:r>
            <a:r>
              <a:rPr lang="en-US" b="0" dirty="0"/>
              <a:t> que </a:t>
            </a:r>
            <a:r>
              <a:rPr lang="en-US" b="0" dirty="0" err="1"/>
              <a:t>haga</a:t>
            </a:r>
            <a:r>
              <a:rPr lang="en-US" b="0" dirty="0"/>
              <a:t>?</a:t>
            </a:r>
          </a:p>
          <a:p>
            <a:endParaRPr lang="en-US" b="0" dirty="0"/>
          </a:p>
        </p:txBody>
      </p:sp>
      <p:sp>
        <p:nvSpPr>
          <p:cNvPr id="4" name="Slide Number Placeholder 3">
            <a:extLst>
              <a:ext uri="{FF2B5EF4-FFF2-40B4-BE49-F238E27FC236}">
                <a16:creationId xmlns:a16="http://schemas.microsoft.com/office/drawing/2014/main" id="{A3EB15E4-BFE4-DED9-DFE5-9EDEB15A4033}"/>
              </a:ext>
            </a:extLst>
          </p:cNvPr>
          <p:cNvSpPr>
            <a:spLocks noGrp="1"/>
          </p:cNvSpPr>
          <p:nvPr>
            <p:ph type="sldNum" sz="quarter" idx="5"/>
          </p:nvPr>
        </p:nvSpPr>
        <p:spPr/>
        <p:txBody>
          <a:bodyPr/>
          <a:lstStyle/>
          <a:p>
            <a:fld id="{168375C1-7C5C-42A2-80F2-05631BB3764E}" type="slidenum">
              <a:rPr lang="en-US" noProof="0" smtClean="0"/>
              <a:t>16</a:t>
            </a:fld>
            <a:endParaRPr lang="en-US" noProof="0" dirty="0"/>
          </a:p>
        </p:txBody>
      </p:sp>
    </p:spTree>
    <p:extLst>
      <p:ext uri="{BB962C8B-B14F-4D97-AF65-F5344CB8AC3E}">
        <p14:creationId xmlns:p14="http://schemas.microsoft.com/office/powerpoint/2010/main" val="4016365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3B8E-571F-F9ED-954E-D37EEB38E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CA6D3-B6E7-8AA8-8FD0-045DD1512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F6522-CEE0-3711-1DFB-C158287C1CB0}"/>
              </a:ext>
            </a:extLst>
          </p:cNvPr>
          <p:cNvSpPr>
            <a:spLocks noGrp="1"/>
          </p:cNvSpPr>
          <p:nvPr>
            <p:ph type="body" idx="1"/>
          </p:nvPr>
        </p:nvSpPr>
        <p:spPr/>
        <p:txBody>
          <a:bodyPr/>
          <a:lstStyle/>
          <a:p>
            <a:r>
              <a:rPr lang="en-US" b="0" i="0" u="none" strike="noStrike" dirty="0">
                <a:solidFill>
                  <a:srgbClr val="000000"/>
                </a:solidFill>
                <a:effectLst/>
                <a:latin typeface="-webkit-standard"/>
              </a:rPr>
              <a:t>Recuerde, controlar la diabetes significa tener un nivel de A1C inferior a 7.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María primero necesita un seguro o ser elegible para </a:t>
            </a:r>
            <a:r>
              <a:rPr lang="en-US" b="0" i="0" u="none" strike="noStrike" dirty="0" err="1">
                <a:solidFill>
                  <a:srgbClr val="000000"/>
                </a:solidFill>
                <a:effectLst/>
                <a:latin typeface="-webkit-standard"/>
              </a:rPr>
              <a:t>una</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clínica</a:t>
            </a:r>
            <a:r>
              <a:rPr lang="en-US" b="0" i="0" u="none" strike="noStrike" dirty="0">
                <a:solidFill>
                  <a:srgbClr val="000000"/>
                </a:solidFill>
                <a:effectLst/>
                <a:latin typeface="-webkit-standard"/>
              </a:rPr>
              <a:t> para poder concertar una cita y obtener sus </a:t>
            </a:r>
            <a:r>
              <a:rPr lang="en-US" b="0" i="0" u="none" strike="noStrike" dirty="0" err="1">
                <a:solidFill>
                  <a:srgbClr val="000000"/>
                </a:solidFill>
                <a:effectLst/>
                <a:latin typeface="-webkit-standard"/>
              </a:rPr>
              <a:t>medicamentos</a:t>
            </a:r>
            <a:r>
              <a:rPr lang="en-US" b="0" i="0" u="none" strike="noStrike" dirty="0">
                <a:solidFill>
                  <a:srgbClr val="000000"/>
                </a:solidFill>
                <a:effectLst/>
                <a:latin typeface="-webkit-standard"/>
              </a:rPr>
              <a:t> - </a:t>
            </a:r>
            <a:r>
              <a:rPr lang="en-US" b="0" i="0" u="none" strike="noStrike" dirty="0" err="1">
                <a:solidFill>
                  <a:srgbClr val="000000"/>
                </a:solidFill>
                <a:effectLst/>
                <a:latin typeface="-webkit-standard"/>
              </a:rPr>
              <a:t>pregunte</a:t>
            </a:r>
            <a:r>
              <a:rPr lang="en-US" b="0" i="0" u="none" strike="noStrike" dirty="0">
                <a:solidFill>
                  <a:srgbClr val="000000"/>
                </a:solidFill>
                <a:effectLst/>
                <a:latin typeface="-webkit-standard"/>
              </a:rPr>
              <a:t> a </a:t>
            </a:r>
            <a:r>
              <a:rPr lang="en-US" b="0" i="0" u="none" strike="noStrike" dirty="0" err="1">
                <a:solidFill>
                  <a:srgbClr val="000000"/>
                </a:solidFill>
                <a:effectLst/>
                <a:latin typeface="-webkit-standard"/>
              </a:rPr>
              <a:t>su</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promtor</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si</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tiene</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esta</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necesidad</a:t>
            </a:r>
            <a:endParaRPr lang="en-US" b="0" i="0" u="none" strike="noStrike" dirty="0">
              <a:solidFill>
                <a:srgbClr val="000000"/>
              </a:solidFill>
              <a:effectLst/>
              <a:latin typeface="-webkit-standard"/>
            </a:endParaRPr>
          </a:p>
          <a:p>
            <a:endParaRPr lang="en-US" b="0" i="0" u="none" strike="noStrike" dirty="0">
              <a:solidFill>
                <a:srgbClr val="000000"/>
              </a:solidFill>
              <a:effectLst/>
              <a:latin typeface="-webkit-standard"/>
            </a:endParaRPr>
          </a:p>
          <a:p>
            <a:pPr>
              <a:buFontTx/>
              <a:buChar char="-"/>
            </a:pPr>
            <a:r>
              <a:rPr lang="en-US" sz="3000" b="0" dirty="0"/>
              <a:t>¿</a:t>
            </a:r>
            <a:r>
              <a:rPr lang="en-US" sz="3000" b="0" dirty="0" err="1"/>
              <a:t>Está</a:t>
            </a:r>
            <a:r>
              <a:rPr lang="en-US" sz="3000" b="0" dirty="0"/>
              <a:t> </a:t>
            </a:r>
            <a:r>
              <a:rPr lang="en-US" sz="3000" b="0" dirty="0" err="1"/>
              <a:t>controlada</a:t>
            </a:r>
            <a:r>
              <a:rPr lang="en-US" sz="3000" b="0" dirty="0"/>
              <a:t> la diabetes de María?</a:t>
            </a:r>
          </a:p>
          <a:p>
            <a:pPr>
              <a:buFontTx/>
              <a:buChar char="-"/>
            </a:pPr>
            <a:r>
              <a:rPr lang="en-US" sz="3000" b="0" dirty="0">
                <a:solidFill>
                  <a:srgbClr val="FF0000"/>
                </a:solidFill>
              </a:rPr>
              <a:t>No, </a:t>
            </a:r>
            <a:r>
              <a:rPr lang="en-US" sz="3000" b="0" dirty="0" err="1">
                <a:solidFill>
                  <a:srgbClr val="FF0000"/>
                </a:solidFill>
              </a:rPr>
              <a:t>su</a:t>
            </a:r>
            <a:r>
              <a:rPr lang="en-US" sz="3000" b="0" dirty="0">
                <a:solidFill>
                  <a:srgbClr val="FF0000"/>
                </a:solidFill>
              </a:rPr>
              <a:t> A1c es superior a 7.</a:t>
            </a:r>
          </a:p>
          <a:p>
            <a:pPr>
              <a:buFontTx/>
              <a:buChar char="-"/>
            </a:pPr>
            <a:endParaRPr lang="en-US" sz="3000" b="0" dirty="0"/>
          </a:p>
          <a:p>
            <a:pPr>
              <a:buFontTx/>
              <a:buChar char="-"/>
            </a:pPr>
            <a:r>
              <a:rPr lang="en-US" sz="3000" b="0" dirty="0"/>
              <a:t>¿</a:t>
            </a:r>
            <a:r>
              <a:rPr lang="en-US" sz="3000" b="0" dirty="0" err="1"/>
              <a:t>Qué</a:t>
            </a:r>
            <a:r>
              <a:rPr lang="en-US" sz="3000" b="0" dirty="0"/>
              <a:t> le </a:t>
            </a:r>
            <a:r>
              <a:rPr lang="en-US" sz="3000" b="0" dirty="0" err="1"/>
              <a:t>sugiere</a:t>
            </a:r>
            <a:r>
              <a:rPr lang="en-US" sz="3000" b="0" dirty="0"/>
              <a:t> que </a:t>
            </a:r>
            <a:r>
              <a:rPr lang="en-US" sz="3000" b="0" dirty="0" err="1"/>
              <a:t>haga</a:t>
            </a:r>
            <a:r>
              <a:rPr lang="en-US" sz="3000" b="0" dirty="0"/>
              <a:t>?</a:t>
            </a:r>
          </a:p>
          <a:p>
            <a:pPr>
              <a:buFontTx/>
              <a:buChar char="-"/>
            </a:pPr>
            <a:r>
              <a:rPr lang="en-US" sz="3000" b="0" dirty="0" err="1">
                <a:solidFill>
                  <a:srgbClr val="FF0000"/>
                </a:solidFill>
              </a:rPr>
              <a:t>Necesita</a:t>
            </a:r>
            <a:endParaRPr lang="en-US" sz="3000" b="0" dirty="0">
              <a:solidFill>
                <a:srgbClr val="FF0000"/>
              </a:solidFill>
            </a:endParaRPr>
          </a:p>
          <a:p>
            <a:pPr lvl="1">
              <a:buFontTx/>
              <a:buChar char="-"/>
            </a:pPr>
            <a:r>
              <a:rPr lang="en-US" sz="3000" b="0" dirty="0" err="1">
                <a:solidFill>
                  <a:srgbClr val="FF0000"/>
                </a:solidFill>
              </a:rPr>
              <a:t>seguro</a:t>
            </a:r>
            <a:r>
              <a:rPr lang="en-US" sz="3000" b="0" dirty="0">
                <a:solidFill>
                  <a:srgbClr val="FF0000"/>
                </a:solidFill>
              </a:rPr>
              <a:t> </a:t>
            </a:r>
            <a:r>
              <a:rPr lang="en-US" sz="3000" b="0" dirty="0" err="1">
                <a:solidFill>
                  <a:srgbClr val="FF0000"/>
                </a:solidFill>
              </a:rPr>
              <a:t>médico</a:t>
            </a:r>
            <a:r>
              <a:rPr lang="en-US" sz="3000" b="0" dirty="0">
                <a:solidFill>
                  <a:srgbClr val="FF0000"/>
                </a:solidFill>
              </a:rPr>
              <a:t>/</a:t>
            </a:r>
            <a:r>
              <a:rPr lang="en-US" sz="3000" b="0" dirty="0" err="1">
                <a:solidFill>
                  <a:srgbClr val="FF0000"/>
                </a:solidFill>
              </a:rPr>
              <a:t>elegibilidad</a:t>
            </a:r>
            <a:endParaRPr lang="en-US" sz="3000" b="0" dirty="0">
              <a:solidFill>
                <a:srgbClr val="FF0000"/>
              </a:solidFill>
            </a:endParaRPr>
          </a:p>
          <a:p>
            <a:pPr lvl="1">
              <a:buFontTx/>
              <a:buChar char="-"/>
            </a:pPr>
            <a:r>
              <a:rPr lang="en-US" sz="3000" b="0" dirty="0" err="1">
                <a:solidFill>
                  <a:srgbClr val="FF0000"/>
                </a:solidFill>
              </a:rPr>
              <a:t>clínica</a:t>
            </a:r>
            <a:r>
              <a:rPr lang="en-US" sz="3000" b="0" dirty="0">
                <a:solidFill>
                  <a:srgbClr val="FF0000"/>
                </a:solidFill>
              </a:rPr>
              <a:t>/</a:t>
            </a:r>
            <a:r>
              <a:rPr lang="en-US" sz="3000" b="0" dirty="0" err="1">
                <a:solidFill>
                  <a:srgbClr val="FF0000"/>
                </a:solidFill>
              </a:rPr>
              <a:t>cita</a:t>
            </a:r>
            <a:endParaRPr lang="en-US" sz="3000" b="0" dirty="0">
              <a:solidFill>
                <a:srgbClr val="FF0000"/>
              </a:solidFill>
            </a:endParaRPr>
          </a:p>
          <a:p>
            <a:pPr lvl="1">
              <a:buFontTx/>
              <a:buChar char="-"/>
            </a:pPr>
            <a:r>
              <a:rPr lang="en-US" sz="3000" b="0" dirty="0" err="1">
                <a:solidFill>
                  <a:srgbClr val="FF0000"/>
                </a:solidFill>
              </a:rPr>
              <a:t>medicamentos</a:t>
            </a:r>
            <a:endParaRPr lang="en-US" sz="3000" b="0" dirty="0">
              <a:solidFill>
                <a:srgbClr val="FF0000"/>
              </a:solidFill>
            </a:endParaRPr>
          </a:p>
          <a:p>
            <a:pPr marL="36512" indent="0">
              <a:buNone/>
            </a:pPr>
            <a:endParaRPr lang="en-US" sz="3000" b="0" dirty="0"/>
          </a:p>
          <a:p>
            <a:pPr>
              <a:buFontTx/>
              <a:buChar char="-"/>
            </a:pPr>
            <a:endParaRPr lang="en-US" sz="3000" b="0" dirty="0"/>
          </a:p>
          <a:p>
            <a:endParaRPr lang="en-US" b="0" dirty="0"/>
          </a:p>
        </p:txBody>
      </p:sp>
      <p:sp>
        <p:nvSpPr>
          <p:cNvPr id="4" name="Slide Number Placeholder 3">
            <a:extLst>
              <a:ext uri="{FF2B5EF4-FFF2-40B4-BE49-F238E27FC236}">
                <a16:creationId xmlns:a16="http://schemas.microsoft.com/office/drawing/2014/main" id="{53782509-C136-7F90-35F8-CF8A5D7E6B2C}"/>
              </a:ext>
            </a:extLst>
          </p:cNvPr>
          <p:cNvSpPr>
            <a:spLocks noGrp="1"/>
          </p:cNvSpPr>
          <p:nvPr>
            <p:ph type="sldNum" sz="quarter" idx="5"/>
          </p:nvPr>
        </p:nvSpPr>
        <p:spPr/>
        <p:txBody>
          <a:bodyPr/>
          <a:lstStyle/>
          <a:p>
            <a:fld id="{168375C1-7C5C-42A2-80F2-05631BB3764E}" type="slidenum">
              <a:rPr lang="en-US" noProof="0" smtClean="0"/>
              <a:t>17</a:t>
            </a:fld>
            <a:endParaRPr lang="en-US" noProof="0" dirty="0"/>
          </a:p>
        </p:txBody>
      </p:sp>
    </p:spTree>
    <p:extLst>
      <p:ext uri="{BB962C8B-B14F-4D97-AF65-F5344CB8AC3E}">
        <p14:creationId xmlns:p14="http://schemas.microsoft.com/office/powerpoint/2010/main" val="71744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Así que, </a:t>
            </a:r>
            <a:r>
              <a:rPr lang="en-US" sz="1300" dirty="0" err="1"/>
              <a:t>actúe</a:t>
            </a:r>
            <a:r>
              <a:rPr lang="en-US" sz="1300" dirty="0"/>
              <a:t>, tome sus medicamentos. </a:t>
            </a:r>
          </a:p>
          <a:p>
            <a:r>
              <a:rPr lang="en-US" sz="1300" dirty="0"/>
              <a:t>¿</a:t>
            </a:r>
            <a:r>
              <a:rPr lang="en-US" sz="1300" dirty="0" err="1"/>
              <a:t>Qué</a:t>
            </a:r>
            <a:r>
              <a:rPr lang="en-US" sz="1300" dirty="0"/>
              <a:t> le impide tomarlos y </a:t>
            </a:r>
            <a:r>
              <a:rPr lang="en-US" sz="1300" dirty="0" err="1"/>
              <a:t>qué</a:t>
            </a:r>
            <a:r>
              <a:rPr lang="en-US" sz="1300" dirty="0"/>
              <a:t> </a:t>
            </a:r>
            <a:r>
              <a:rPr lang="en-US" sz="1300" dirty="0" err="1"/>
              <a:t>puede</a:t>
            </a:r>
            <a:r>
              <a:rPr lang="en-US" sz="1300" dirty="0"/>
              <a:t> </a:t>
            </a:r>
            <a:r>
              <a:rPr lang="en-US" sz="1300" dirty="0" err="1"/>
              <a:t>hacer</a:t>
            </a:r>
            <a:r>
              <a:rPr lang="en-US" sz="1300" dirty="0"/>
              <a:t> </a:t>
            </a:r>
            <a:r>
              <a:rPr lang="en-US" sz="1300" dirty="0" err="1"/>
              <a:t>usted</a:t>
            </a:r>
            <a:r>
              <a:rPr lang="en-US" sz="1300" dirty="0"/>
              <a:t> y </a:t>
            </a:r>
            <a:r>
              <a:rPr lang="en-US" sz="1300" dirty="0" err="1"/>
              <a:t>su</a:t>
            </a:r>
            <a:r>
              <a:rPr lang="en-US" sz="1300" dirty="0"/>
              <a:t> promotor al </a:t>
            </a:r>
            <a:r>
              <a:rPr lang="en-US" sz="1300" dirty="0" err="1"/>
              <a:t>respecto</a:t>
            </a:r>
            <a:r>
              <a:rPr lang="en-US" sz="1300" dirty="0"/>
              <a:t>?</a:t>
            </a:r>
          </a:p>
          <a:p>
            <a:r>
              <a:rPr lang="en-US" sz="1300" noProof="0" dirty="0" err="1"/>
              <a:t>Actúe</a:t>
            </a:r>
            <a:r>
              <a:rPr lang="en-US" sz="1300" noProof="0" dirty="0"/>
              <a:t> hoy.</a:t>
            </a:r>
            <a:endParaRPr lang="es-MX" noProof="0" dirty="0"/>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t>18</a:t>
            </a:fld>
            <a:endParaRPr lang="en-US">
              <a:solidFill>
                <a:prstClr val="black"/>
              </a:solidFill>
            </a:endParaRPr>
          </a:p>
        </p:txBody>
      </p:sp>
    </p:spTree>
    <p:extLst>
      <p:ext uri="{BB962C8B-B14F-4D97-AF65-F5344CB8AC3E}">
        <p14:creationId xmlns:p14="http://schemas.microsoft.com/office/powerpoint/2010/main" val="750862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a:t>
            </a:r>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t>19</a:t>
            </a:fld>
            <a:endParaRPr lang="en-US">
              <a:solidFill>
                <a:prstClr val="black"/>
              </a:solidFill>
            </a:endParaRPr>
          </a:p>
        </p:txBody>
      </p:sp>
    </p:spTree>
    <p:extLst>
      <p:ext uri="{BB962C8B-B14F-4D97-AF65-F5344CB8AC3E}">
        <p14:creationId xmlns:p14="http://schemas.microsoft.com/office/powerpoint/2010/main" val="356611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6E380-47BD-751D-F73E-4622EC4E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8CDCC-A478-2BCF-E8F6-1DF9722D3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1E193-8712-D00F-02AA-3B529ACE5460}"/>
              </a:ext>
            </a:extLst>
          </p:cNvPr>
          <p:cNvSpPr>
            <a:spLocks noGrp="1"/>
          </p:cNvSpPr>
          <p:nvPr>
            <p:ph type="body" idx="1"/>
          </p:nvPr>
        </p:nvSpPr>
        <p:spPr/>
        <p:txBody>
          <a:bodyPr/>
          <a:lstStyle/>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¿Conoce su nivel de A1C actual? Recuerde que conocer su nivel de A1C es el primer paso para controlar la diabetes. Si lo conoce, ¡dígaselo a </a:t>
            </a:r>
            <a:r>
              <a:rPr lang="en-US" b="0" i="0" u="none" strike="noStrike" dirty="0" err="1">
                <a:solidFill>
                  <a:srgbClr val="000000"/>
                </a:solidFill>
                <a:effectLst/>
              </a:rPr>
              <a:t>su</a:t>
            </a:r>
            <a:r>
              <a:rPr lang="en-US" b="0" i="0" u="none" strike="noStrike" dirty="0">
                <a:solidFill>
                  <a:srgbClr val="000000"/>
                </a:solidFill>
                <a:effectLst/>
              </a:rPr>
              <a:t> promotor!</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tiene menos de 65 años, su A1C debe ser inferior a 7. Si tiene 65 años o más, debe ser de 7.5 o menos. Si toma medicamentos y está controlado, no deje de tomarlos, ya que le ayudan a mantener bajos los niveles de azúcar.</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Incluso si su nivel de azúcar no está completamente controlado, cuanto más se acerque a su objetivo, menor será el riesgo de complicaciones. Cuanto más se aleje, mayor será el riesgo.</a:t>
            </a:r>
          </a:p>
          <a:p>
            <a:endParaRPr lang="en-US" dirty="0"/>
          </a:p>
        </p:txBody>
      </p:sp>
      <p:sp>
        <p:nvSpPr>
          <p:cNvPr id="4" name="Slide Number Placeholder 3">
            <a:extLst>
              <a:ext uri="{FF2B5EF4-FFF2-40B4-BE49-F238E27FC236}">
                <a16:creationId xmlns:a16="http://schemas.microsoft.com/office/drawing/2014/main" id="{A6AE9562-7E2E-3014-C299-EF9AAFF3D5CF}"/>
              </a:ext>
            </a:extLst>
          </p:cNvPr>
          <p:cNvSpPr>
            <a:spLocks noGrp="1"/>
          </p:cNvSpPr>
          <p:nvPr>
            <p:ph type="sldNum" sz="quarter" idx="5"/>
          </p:nvPr>
        </p:nvSpPr>
        <p:spPr/>
        <p:txBody>
          <a:bodyPr/>
          <a:lstStyle/>
          <a:p>
            <a:fld id="{168375C1-7C5C-42A2-80F2-05631BB3764E}" type="slidenum">
              <a:rPr lang="en-US" noProof="0" smtClean="0"/>
              <a:t>2</a:t>
            </a:fld>
            <a:endParaRPr lang="en-US" noProof="0" dirty="0"/>
          </a:p>
        </p:txBody>
      </p:sp>
    </p:spTree>
    <p:extLst>
      <p:ext uri="{BB962C8B-B14F-4D97-AF65-F5344CB8AC3E}">
        <p14:creationId xmlns:p14="http://schemas.microsoft.com/office/powerpoint/2010/main" val="46824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lgn="l">
              <a:buNone/>
            </a:pPr>
            <a:endParaRPr lang="es-ES_tradnl" b="0" i="0" u="none" strike="noStrike" noProof="1">
              <a:solidFill>
                <a:srgbClr val="000000"/>
              </a:solidFill>
              <a:effectLst/>
            </a:endParaRPr>
          </a:p>
          <a:p>
            <a:pPr algn="l">
              <a:buNone/>
            </a:pPr>
            <a:r>
              <a:rPr lang="es-ES_tradnl" b="0" i="0" u="none" strike="noStrike" noProof="1">
                <a:solidFill>
                  <a:srgbClr val="000000"/>
                </a:solidFill>
                <a:effectLst/>
              </a:rPr>
              <a:t>La prueba de A1C es útil, pero es importante controlar el nivel de azúcar en sangre en casa. La prueba de A1C muestra un promedio, pero es posible que no detecte niveles altos de azúcar. Revisar el nivel de azúcar le ayuda a ver cómo le afectan los alimentos y los hábitos diarios.</a:t>
            </a:r>
          </a:p>
          <a:p>
            <a:pPr algn="l">
              <a:buNone/>
            </a:pPr>
            <a:endParaRPr lang="es-ES_tradnl" b="0" i="0" u="none" strike="noStrike" noProof="1">
              <a:solidFill>
                <a:srgbClr val="000000"/>
              </a:solidFill>
              <a:effectLst/>
            </a:endParaRPr>
          </a:p>
          <a:p>
            <a:pPr algn="l"/>
            <a:r>
              <a:rPr lang="es-ES_tradnl" b="0" i="0" u="none" strike="noStrike" noProof="1">
                <a:solidFill>
                  <a:srgbClr val="000000"/>
                </a:solidFill>
                <a:effectLst/>
              </a:rPr>
              <a:t>Si no tiene diabetes, haga la prueba una vez a la semana. Si tiene diabetes, haga una prueba a diario o según le indique su médico. </a:t>
            </a:r>
          </a:p>
          <a:p>
            <a:pPr algn="l"/>
            <a:endParaRPr lang="es-ES_tradnl" b="0" i="0" u="none" strike="noStrike" noProof="1">
              <a:solidFill>
                <a:srgbClr val="000000"/>
              </a:solidFill>
              <a:effectLst/>
            </a:endParaRPr>
          </a:p>
          <a:p>
            <a:pPr algn="l"/>
            <a:r>
              <a:rPr lang="es-ES_tradnl" b="0" i="0" u="none" strike="noStrike" noProof="1">
                <a:solidFill>
                  <a:srgbClr val="000000"/>
                </a:solidFill>
                <a:effectLst/>
              </a:rPr>
              <a:t>Haga la prueba en diferentes momentos, ya que su nivel de azúcar puede ser normal en un momento y alto en otro.</a:t>
            </a:r>
          </a:p>
        </p:txBody>
      </p:sp>
      <p:sp>
        <p:nvSpPr>
          <p:cNvPr id="58372" name="Slide Number Placeholder 3"/>
          <p:cNvSpPr>
            <a:spLocks noGrp="1"/>
          </p:cNvSpPr>
          <p:nvPr>
            <p:ph type="sldNum" sz="quarter" idx="5"/>
          </p:nvPr>
        </p:nvSpPr>
        <p:spPr bwMode="auto">
          <a:noFill/>
          <a:ln>
            <a:miter lim="800000"/>
            <a:headEnd/>
            <a:tailEnd/>
          </a:ln>
        </p:spPr>
        <p:txBody>
          <a:bodyPr/>
          <a:lstStyle/>
          <a:p>
            <a:fld id="{D3B1F957-C8D8-4D3B-9313-A1BAB090B485}" type="slidenum">
              <a:rPr lang="en-US" smtClean="0">
                <a:solidFill>
                  <a:prstClr val="black"/>
                </a:solidFill>
              </a:rPr>
              <a:t>3</a:t>
            </a:fld>
            <a:endParaRPr lang="en-US">
              <a:solidFill>
                <a:prstClr val="black"/>
              </a:solidFill>
            </a:endParaRPr>
          </a:p>
        </p:txBody>
      </p:sp>
    </p:spTree>
    <p:extLst>
      <p:ext uri="{BB962C8B-B14F-4D97-AF65-F5344CB8AC3E}">
        <p14:creationId xmlns:p14="http://schemas.microsoft.com/office/powerpoint/2010/main" val="63442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¡Grasa Corporal!</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Perder grasa corporal ayuda a la insulina a eliminar el azúcar de la sangre y llevarlo a las células.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La pérdida de peso suele ser el primer paso para prevenir y controlar la diabetes si se está en riesgo de padecerla.</a:t>
            </a:r>
          </a:p>
          <a:p>
            <a:pPr algn="l"/>
            <a:endParaRPr lang="en-US" b="0" i="0" u="none" strike="noStrike" dirty="0">
              <a:solidFill>
                <a:srgbClr val="000000"/>
              </a:solidFill>
              <a:effectLst/>
            </a:endParaRPr>
          </a:p>
          <a:p>
            <a:pPr algn="l"/>
            <a:r>
              <a:rPr lang="en-US" b="0" i="0" u="none" strike="noStrike" dirty="0">
                <a:solidFill>
                  <a:srgbClr val="000000"/>
                </a:solidFill>
                <a:effectLst/>
              </a:rPr>
              <a:t>Perder peso no es fácil, pero no se </a:t>
            </a:r>
            <a:r>
              <a:rPr lang="en-US" b="0" i="0" u="none" strike="noStrike" dirty="0" err="1">
                <a:solidFill>
                  <a:srgbClr val="000000"/>
                </a:solidFill>
                <a:effectLst/>
              </a:rPr>
              <a:t>rinda</a:t>
            </a:r>
            <a:r>
              <a:rPr lang="en-US" b="0" i="0" u="none" strike="noStrike" dirty="0">
                <a:solidFill>
                  <a:srgbClr val="000000"/>
                </a:solidFill>
                <a:effectLst/>
              </a:rPr>
              <a:t>. Los cambios saludables no tienen por qué ser grandes, pero deben ser duraderos.</a:t>
            </a:r>
          </a:p>
        </p:txBody>
      </p:sp>
      <p:sp>
        <p:nvSpPr>
          <p:cNvPr id="55300" name="Slide Number Placeholder 3"/>
          <p:cNvSpPr>
            <a:spLocks noGrp="1"/>
          </p:cNvSpPr>
          <p:nvPr>
            <p:ph type="sldNum" sz="quarter" idx="5"/>
          </p:nvPr>
        </p:nvSpPr>
        <p:spPr bwMode="auto">
          <a:noFill/>
          <a:ln>
            <a:miter lim="800000"/>
            <a:headEnd/>
            <a:tailEnd/>
          </a:ln>
        </p:spPr>
        <p:txBody>
          <a:bodyPr/>
          <a:lstStyle/>
          <a:p>
            <a:fld id="{58C89BDA-A0EE-4598-9603-CAA621BA5119}" type="slidenum">
              <a:rPr lang="en-US" smtClean="0">
                <a:solidFill>
                  <a:prstClr val="black"/>
                </a:solidFill>
              </a:rPr>
              <a:t>4</a:t>
            </a:fld>
            <a:endParaRPr lang="en-US">
              <a:solidFill>
                <a:prstClr val="black"/>
              </a:solidFill>
            </a:endParaRPr>
          </a:p>
        </p:txBody>
      </p:sp>
    </p:spTree>
    <p:extLst>
      <p:ext uri="{BB962C8B-B14F-4D97-AF65-F5344CB8AC3E}">
        <p14:creationId xmlns:p14="http://schemas.microsoft.com/office/powerpoint/2010/main" val="2971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Esperamos que esté empezando a </a:t>
            </a:r>
            <a:r>
              <a:rPr lang="en-US" b="0" i="0" u="none" strike="noStrike" dirty="0" err="1">
                <a:solidFill>
                  <a:srgbClr val="000000"/>
                </a:solidFill>
                <a:effectLst/>
              </a:rPr>
              <a:t>harcer</a:t>
            </a:r>
            <a:r>
              <a:rPr lang="en-US" b="0" i="0" u="none" strike="noStrike" dirty="0">
                <a:solidFill>
                  <a:srgbClr val="000000"/>
                </a:solidFill>
                <a:effectLst/>
              </a:rPr>
              <a:t> </a:t>
            </a:r>
            <a:r>
              <a:rPr lang="en-US" b="0" i="0" u="none" strike="noStrike" dirty="0" err="1">
                <a:solidFill>
                  <a:srgbClr val="000000"/>
                </a:solidFill>
                <a:effectLst/>
              </a:rPr>
              <a:t>pequeños</a:t>
            </a:r>
            <a:r>
              <a:rPr lang="en-US" b="0" i="0" u="none" strike="noStrike" dirty="0">
                <a:solidFill>
                  <a:srgbClr val="000000"/>
                </a:solidFill>
                <a:effectLst/>
              </a:rPr>
              <a:t> cambios en sus hábitos. Hable con </a:t>
            </a:r>
            <a:r>
              <a:rPr lang="en-US" b="0" i="0" u="none" strike="noStrike" dirty="0" err="1">
                <a:solidFill>
                  <a:srgbClr val="000000"/>
                </a:solidFill>
                <a:effectLst/>
              </a:rPr>
              <a:t>su</a:t>
            </a:r>
            <a:r>
              <a:rPr lang="en-US" b="0" i="0" u="none" strike="noStrike" dirty="0">
                <a:solidFill>
                  <a:srgbClr val="000000"/>
                </a:solidFill>
                <a:effectLst/>
              </a:rPr>
              <a:t> promotor para fijar un objetivo y 2-3 formas específicas de alcanzarlo.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Por ejemplo, si su objetivo es perder peso, dos o tres formas específicas de alcanzarlo podrían ser comer entre cinco y nueve piezas de fruta o verdura al día y hacer ejercicio durante 30 minutos los lunes, miércoles y viernes.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O, si su objetivo es reducir su A1c, </a:t>
            </a:r>
            <a:r>
              <a:rPr lang="en-US" b="0" i="0" u="none" strike="noStrike" dirty="0" err="1">
                <a:solidFill>
                  <a:srgbClr val="000000"/>
                </a:solidFill>
                <a:effectLst/>
              </a:rPr>
              <a:t>podría</a:t>
            </a:r>
            <a:r>
              <a:rPr lang="en-US" b="0" i="0" u="none" strike="noStrike" dirty="0">
                <a:solidFill>
                  <a:srgbClr val="000000"/>
                </a:solidFill>
                <a:effectLst/>
              </a:rPr>
              <a:t> </a:t>
            </a:r>
            <a:r>
              <a:rPr lang="en-US" b="0" i="0" u="none" strike="noStrike" dirty="0" err="1">
                <a:solidFill>
                  <a:srgbClr val="000000"/>
                </a:solidFill>
                <a:effectLst/>
              </a:rPr>
              <a:t>hacerse</a:t>
            </a:r>
            <a:r>
              <a:rPr lang="en-US" b="0" i="0" u="none" strike="noStrike" dirty="0">
                <a:solidFill>
                  <a:srgbClr val="000000"/>
                </a:solidFill>
                <a:effectLst/>
              </a:rPr>
              <a:t> la </a:t>
            </a:r>
            <a:r>
              <a:rPr lang="en-US" b="0" i="0" u="none" strike="noStrike" dirty="0" err="1">
                <a:solidFill>
                  <a:srgbClr val="000000"/>
                </a:solidFill>
                <a:effectLst/>
              </a:rPr>
              <a:t>prueba</a:t>
            </a:r>
            <a:r>
              <a:rPr lang="en-US" b="0" i="0" u="none" strike="noStrike" dirty="0">
                <a:solidFill>
                  <a:srgbClr val="000000"/>
                </a:solidFill>
                <a:effectLst/>
              </a:rPr>
              <a:t> de su nivel de azúcar en sangre todos los días y llevar los resultados a su médico. Esto le ayudará a ajustar </a:t>
            </a:r>
            <a:r>
              <a:rPr lang="en-US" b="0" i="0" u="none" strike="noStrike" dirty="0" err="1">
                <a:solidFill>
                  <a:srgbClr val="000000"/>
                </a:solidFill>
                <a:effectLst/>
              </a:rPr>
              <a:t>su</a:t>
            </a:r>
            <a:r>
              <a:rPr lang="en-US" b="0" i="0" u="none" strike="noStrike" dirty="0">
                <a:solidFill>
                  <a:srgbClr val="000000"/>
                </a:solidFill>
                <a:effectLst/>
              </a:rPr>
              <a:t> </a:t>
            </a:r>
            <a:r>
              <a:rPr lang="en-US" b="0" i="0" u="none" strike="noStrike" dirty="0" err="1">
                <a:solidFill>
                  <a:srgbClr val="000000"/>
                </a:solidFill>
                <a:effectLst/>
              </a:rPr>
              <a:t>medicamento</a:t>
            </a:r>
            <a:r>
              <a:rPr lang="en-US" b="0" i="0" u="none" strike="noStrike" dirty="0">
                <a:solidFill>
                  <a:srgbClr val="000000"/>
                </a:solidFill>
                <a:effectLst/>
              </a:rPr>
              <a:t>.</a:t>
            </a:r>
          </a:p>
          <a:p>
            <a:br>
              <a:rPr lang="en-US" sz="1300" dirty="0"/>
            </a:br>
            <a:endParaRPr lang="en-US" dirty="0">
              <a:effectLst/>
            </a:endParaRP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1729171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E625-AEDC-BF4B-37A6-F4099AAB8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C88EF-9914-EC59-418B-E37F2903F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CA8B0-3A3A-CB67-BBC9-AE4A85D2312F}"/>
              </a:ext>
            </a:extLst>
          </p:cNvPr>
          <p:cNvSpPr>
            <a:spLocks noGrp="1"/>
          </p:cNvSpPr>
          <p:nvPr>
            <p:ph type="body" idx="1"/>
          </p:nvPr>
        </p:nvSpPr>
        <p:spPr/>
        <p:txBody>
          <a:bodyPr/>
          <a:lstStyle/>
          <a:p>
            <a:pPr algn="l">
              <a:buNone/>
            </a:pPr>
            <a:r>
              <a:rPr lang="en-US" b="0" i="0" u="none" strike="noStrike" dirty="0">
                <a:solidFill>
                  <a:srgbClr val="000000"/>
                </a:solidFill>
                <a:effectLst/>
              </a:rPr>
              <a:t>¿Está tomando sus medicamentos tal y como le indicó su médico?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Es posible que las personas no lo hagan porque </a:t>
            </a:r>
          </a:p>
          <a:p>
            <a:pPr algn="l">
              <a:buNone/>
            </a:pPr>
            <a:r>
              <a:rPr lang="en-US" b="0" i="0" u="none" strike="noStrike" dirty="0">
                <a:solidFill>
                  <a:srgbClr val="000000"/>
                </a:solidFill>
                <a:effectLst/>
              </a:rPr>
              <a:t>-  no tienen seguro médico, necesitan una cita para renovar la receta, no pueden permitírselos, </a:t>
            </a:r>
          </a:p>
          <a:p>
            <a:pPr marL="171450" indent="-171450" algn="l">
              <a:buFontTx/>
              <a:buChar char="-"/>
            </a:pPr>
            <a:r>
              <a:rPr lang="en-US" b="0" i="0" u="none" strike="noStrike" dirty="0">
                <a:solidFill>
                  <a:srgbClr val="000000"/>
                </a:solidFill>
                <a:effectLst/>
              </a:rPr>
              <a:t>tienen miedo de los efectos secundarios u olvidan</a:t>
            </a:r>
          </a:p>
          <a:p>
            <a:pPr marL="171450" indent="-171450" algn="l">
              <a:buFontTx/>
              <a:buChar char="-"/>
            </a:pPr>
            <a:r>
              <a:rPr lang="en-US" b="0" i="0" u="none" strike="noStrike" dirty="0">
                <a:solidFill>
                  <a:srgbClr val="000000"/>
                </a:solidFill>
                <a:effectLst/>
              </a:rPr>
              <a:t>o no entienden cómo tomarlos o no les gustan.</a:t>
            </a:r>
          </a:p>
          <a:p>
            <a:pPr algn="l"/>
            <a:endParaRPr lang="en-US" b="0" i="0" u="none" strike="noStrike" dirty="0">
              <a:solidFill>
                <a:srgbClr val="000000"/>
              </a:solidFill>
              <a:effectLst/>
            </a:endParaRPr>
          </a:p>
          <a:p>
            <a:pPr algn="l"/>
            <a:r>
              <a:rPr lang="en-US" b="0" i="0" u="none" strike="noStrike" dirty="0">
                <a:solidFill>
                  <a:srgbClr val="000000"/>
                </a:solidFill>
                <a:effectLst/>
              </a:rPr>
              <a:t>Si necesita ayuda con sus medicamentos, comuníquese con </a:t>
            </a:r>
            <a:r>
              <a:rPr lang="en-US" b="0" i="0" u="none" strike="noStrike" dirty="0" err="1">
                <a:solidFill>
                  <a:srgbClr val="000000"/>
                </a:solidFill>
                <a:effectLst/>
              </a:rPr>
              <a:t>su</a:t>
            </a:r>
            <a:r>
              <a:rPr lang="en-US" b="0" i="0" u="none" strike="noStrike" dirty="0">
                <a:solidFill>
                  <a:srgbClr val="000000"/>
                </a:solidFill>
                <a:effectLst/>
              </a:rPr>
              <a:t> promotor. Ellos pueden ayudarlo a CONECTARSE con la atención médica. </a:t>
            </a:r>
          </a:p>
        </p:txBody>
      </p:sp>
      <p:sp>
        <p:nvSpPr>
          <p:cNvPr id="4" name="Slide Number Placeholder 3">
            <a:extLst>
              <a:ext uri="{FF2B5EF4-FFF2-40B4-BE49-F238E27FC236}">
                <a16:creationId xmlns:a16="http://schemas.microsoft.com/office/drawing/2014/main" id="{16E2644E-969A-029C-F2E7-8CAB2020DD67}"/>
              </a:ext>
            </a:extLst>
          </p:cNvPr>
          <p:cNvSpPr>
            <a:spLocks noGrp="1"/>
          </p:cNvSpPr>
          <p:nvPr>
            <p:ph type="sldNum" sz="quarter" idx="5"/>
          </p:nvPr>
        </p:nvSpPr>
        <p:spPr/>
        <p:txBody>
          <a:bodyPr/>
          <a:lstStyle/>
          <a:p>
            <a:fld id="{168375C1-7C5C-42A2-80F2-05631BB3764E}" type="slidenum">
              <a:rPr lang="en-US" noProof="0" smtClean="0"/>
              <a:t>6</a:t>
            </a:fld>
            <a:endParaRPr lang="en-US" noProof="0" dirty="0"/>
          </a:p>
        </p:txBody>
      </p:sp>
    </p:spTree>
    <p:extLst>
      <p:ext uri="{BB962C8B-B14F-4D97-AF65-F5344CB8AC3E}">
        <p14:creationId xmlns:p14="http://schemas.microsoft.com/office/powerpoint/2010/main" val="231905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algn="l">
              <a:buNone/>
            </a:pPr>
            <a:r>
              <a:rPr lang="es-ES_tradnl" b="0" i="0" u="none" strike="noStrike" noProof="1">
                <a:solidFill>
                  <a:srgbClr val="000000"/>
                </a:solidFill>
                <a:effectLst/>
              </a:rPr>
              <a:t>Las etiquetas de los medicamentos pueden resultar confusas, así que vamos a analizarlas detenidamente. En la etiqueta verá:</a:t>
            </a:r>
          </a:p>
          <a:p>
            <a:pPr algn="l">
              <a:buNone/>
            </a:pPr>
            <a:endParaRPr lang="es-ES_tradnl" b="0" i="0" u="none" strike="noStrike" noProof="1">
              <a:solidFill>
                <a:srgbClr val="000000"/>
              </a:solidFill>
              <a:effectLst/>
            </a:endParaRPr>
          </a:p>
          <a:p>
            <a:pPr algn="l">
              <a:buFont typeface="Arial" panose="020B0604020202020204" pitchFamily="34" charset="0"/>
              <a:buChar char="•"/>
            </a:pPr>
            <a:r>
              <a:rPr lang="es-ES_tradnl" b="0" i="0" u="none" strike="noStrike" noProof="1">
                <a:solidFill>
                  <a:srgbClr val="000000"/>
                </a:solidFill>
                <a:effectLst/>
              </a:rPr>
              <a:t>El nombre de su médico</a:t>
            </a:r>
          </a:p>
          <a:p>
            <a:pPr algn="l">
              <a:buFont typeface="Arial" panose="020B0604020202020204" pitchFamily="34" charset="0"/>
              <a:buChar char="•"/>
            </a:pPr>
            <a:r>
              <a:rPr lang="es-ES_tradnl" b="0" i="0" u="none" strike="noStrike" noProof="1">
                <a:solidFill>
                  <a:srgbClr val="000000"/>
                </a:solidFill>
                <a:effectLst/>
              </a:rPr>
              <a:t>El nombre, la dirección y el número de teléfono de su farmacia</a:t>
            </a:r>
          </a:p>
          <a:p>
            <a:pPr algn="l">
              <a:buFont typeface="Arial" panose="020B0604020202020204" pitchFamily="34" charset="0"/>
              <a:buChar char="•"/>
            </a:pPr>
            <a:r>
              <a:rPr lang="es-ES_tradnl" b="0" i="0" u="none" strike="noStrike" noProof="1">
                <a:solidFill>
                  <a:srgbClr val="000000"/>
                </a:solidFill>
                <a:effectLst/>
              </a:rPr>
              <a:t>El número de receta (para resurtir)</a:t>
            </a:r>
          </a:p>
          <a:p>
            <a:pPr algn="l">
              <a:buFont typeface="Arial" panose="020B0604020202020204" pitchFamily="34" charset="0"/>
              <a:buChar char="•"/>
            </a:pPr>
            <a:r>
              <a:rPr lang="es-ES_tradnl" b="0" i="0" u="none" strike="noStrike" noProof="1">
                <a:solidFill>
                  <a:srgbClr val="000000"/>
                </a:solidFill>
                <a:effectLst/>
              </a:rPr>
              <a:t>La fecha en que se dispensó el medicamento</a:t>
            </a:r>
          </a:p>
          <a:p>
            <a:pPr algn="l">
              <a:buFont typeface="Arial" panose="020B0604020202020204" pitchFamily="34" charset="0"/>
              <a:buChar char="•"/>
            </a:pPr>
            <a:r>
              <a:rPr lang="es-ES_tradnl" b="0" i="0" u="none" strike="noStrike" noProof="1">
                <a:solidFill>
                  <a:srgbClr val="000000"/>
                </a:solidFill>
                <a:effectLst/>
              </a:rPr>
              <a:t>Su nombre</a:t>
            </a:r>
          </a:p>
          <a:p>
            <a:pPr algn="l">
              <a:buFont typeface="Arial" panose="020B0604020202020204" pitchFamily="34" charset="0"/>
              <a:buChar char="•"/>
            </a:pPr>
            <a:r>
              <a:rPr lang="es-ES_tradnl" b="0" i="0" u="none" strike="noStrike" noProof="1">
                <a:solidFill>
                  <a:srgbClr val="000000"/>
                </a:solidFill>
                <a:effectLst/>
              </a:rPr>
              <a:t>La cantidad de medicamento que debe tomar y la frecuencia</a:t>
            </a:r>
          </a:p>
          <a:p>
            <a:pPr algn="l">
              <a:buFont typeface="Arial" panose="020B0604020202020204" pitchFamily="34" charset="0"/>
              <a:buChar char="•"/>
            </a:pPr>
            <a:r>
              <a:rPr lang="es-ES_tradnl" b="0" i="0" u="none" strike="noStrike" noProof="1">
                <a:solidFill>
                  <a:srgbClr val="000000"/>
                </a:solidFill>
                <a:effectLst/>
              </a:rPr>
              <a:t>La concentración del medicamento</a:t>
            </a:r>
          </a:p>
          <a:p>
            <a:pPr algn="l">
              <a:buFont typeface="Arial" panose="020B0604020202020204" pitchFamily="34" charset="0"/>
              <a:buChar char="•"/>
            </a:pPr>
            <a:r>
              <a:rPr lang="es-ES_tradnl" b="0" i="0" u="none" strike="noStrike" noProof="1">
                <a:solidFill>
                  <a:srgbClr val="000000"/>
                </a:solidFill>
                <a:effectLst/>
              </a:rPr>
              <a:t>Número de resurtidos restantes</a:t>
            </a:r>
          </a:p>
          <a:p>
            <a:pPr algn="l">
              <a:buFont typeface="Arial" panose="020B0604020202020204" pitchFamily="34" charset="0"/>
              <a:buChar char="•"/>
            </a:pPr>
            <a:r>
              <a:rPr lang="es-ES_tradnl" b="0" i="0" u="none" strike="noStrike" noProof="1">
                <a:solidFill>
                  <a:srgbClr val="000000"/>
                </a:solidFill>
                <a:effectLst/>
              </a:rPr>
              <a:t>Fecha de caducidad</a:t>
            </a:r>
          </a:p>
          <a:p>
            <a:pPr algn="l">
              <a:buFont typeface="Arial" panose="020B0604020202020204" pitchFamily="34" charset="0"/>
              <a:buChar char="•"/>
            </a:pPr>
            <a:endParaRPr lang="es-ES_tradnl" b="0" i="0" u="none" strike="noStrike" noProof="1">
              <a:solidFill>
                <a:srgbClr val="000000"/>
              </a:solidFill>
              <a:effectLst/>
            </a:endParaRPr>
          </a:p>
          <a:p>
            <a:pPr algn="l"/>
            <a:r>
              <a:rPr lang="es-ES_tradnl" b="0" i="0" u="none" strike="noStrike" noProof="1">
                <a:solidFill>
                  <a:srgbClr val="000000"/>
                </a:solidFill>
                <a:effectLst/>
              </a:rPr>
              <a:t>Consejos: Esté siempre atento a cuándo se le está acabando el medicamento y renueve la receta con anticipación. Asegúrese de que entiende cuánto debe tomar y con qué frecuencia. Si tiene alguna pregunta, llame a su promotor.</a:t>
            </a:r>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t>7</a:t>
            </a:fld>
            <a:endParaRPr lang="en-US">
              <a:solidFill>
                <a:prstClr val="black"/>
              </a:solidFill>
            </a:endParaRPr>
          </a:p>
        </p:txBody>
      </p:sp>
    </p:spTree>
    <p:extLst>
      <p:ext uri="{BB962C8B-B14F-4D97-AF65-F5344CB8AC3E}">
        <p14:creationId xmlns:p14="http://schemas.microsoft.com/office/powerpoint/2010/main" val="376464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AAC481-6B1D-490A-ADDE-F1B13864A9B0}"/>
              </a:ext>
            </a:extLst>
          </p:cNvPr>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9B33A70-45B6-4628-9592-9E634961D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buNone/>
            </a:pPr>
            <a:r>
              <a:rPr lang="en-US" sz="2000" b="0" i="0" u="none" strike="noStrike" dirty="0">
                <a:solidFill>
                  <a:srgbClr val="000000"/>
                </a:solidFill>
                <a:effectLst/>
              </a:rPr>
              <a:t>Si le resulta difícil pagar sus medicamentos, le </a:t>
            </a:r>
            <a:r>
              <a:rPr lang="en-US" sz="2000" b="0" i="0" u="none" strike="noStrike" dirty="0" err="1">
                <a:solidFill>
                  <a:srgbClr val="000000"/>
                </a:solidFill>
                <a:effectLst/>
              </a:rPr>
              <a:t>informamos</a:t>
            </a:r>
            <a:r>
              <a:rPr lang="en-US" sz="2000" b="0" i="0" u="none" strike="noStrike" dirty="0">
                <a:solidFill>
                  <a:srgbClr val="000000"/>
                </a:solidFill>
                <a:effectLst/>
              </a:rPr>
              <a:t> que </a:t>
            </a:r>
            <a:r>
              <a:rPr lang="en-US" sz="2000" b="0" i="0" u="none" strike="noStrike" dirty="0" err="1">
                <a:solidFill>
                  <a:srgbClr val="000000"/>
                </a:solidFill>
                <a:effectLst/>
              </a:rPr>
              <a:t>muchos</a:t>
            </a:r>
            <a:r>
              <a:rPr lang="en-US" sz="2000" b="0" i="0" u="none" strike="noStrike" dirty="0">
                <a:solidFill>
                  <a:srgbClr val="000000"/>
                </a:solidFill>
                <a:effectLst/>
              </a:rPr>
              <a:t> medicamentos para la diabetes cuestan solo 4 dólares al mes en algunas farmacias.</a:t>
            </a:r>
          </a:p>
          <a:p>
            <a:pPr algn="l">
              <a:buNone/>
            </a:pPr>
            <a:endParaRPr lang="en-US" sz="2000" b="0" i="0" u="none" strike="noStrike" dirty="0">
              <a:solidFill>
                <a:srgbClr val="000000"/>
              </a:solidFill>
              <a:effectLst/>
            </a:endParaRPr>
          </a:p>
          <a:p>
            <a:pPr algn="l">
              <a:buNone/>
            </a:pPr>
            <a:r>
              <a:rPr lang="en-US" sz="2000" b="0" i="0" u="none" strike="noStrike" dirty="0">
                <a:solidFill>
                  <a:srgbClr val="000000"/>
                </a:solidFill>
                <a:effectLst/>
              </a:rPr>
              <a:t>Para otros medicamentos, puede utilizar </a:t>
            </a:r>
            <a:r>
              <a:rPr lang="en-US" sz="2000" b="0" i="0" u="none" strike="noStrike" dirty="0" err="1">
                <a:solidFill>
                  <a:srgbClr val="000000"/>
                </a:solidFill>
                <a:effectLst/>
              </a:rPr>
              <a:t>GoodRx</a:t>
            </a:r>
            <a:r>
              <a:rPr lang="en-US" sz="2000" b="0" i="0" u="none" strike="noStrike" dirty="0">
                <a:solidFill>
                  <a:srgbClr val="000000"/>
                </a:solidFill>
                <a:effectLst/>
              </a:rPr>
              <a:t>. Si no sabe cómo hacerlo, pida ayuda a </a:t>
            </a:r>
            <a:r>
              <a:rPr lang="en-US" sz="2000" b="0" i="0" u="none" strike="noStrike" dirty="0" err="1">
                <a:solidFill>
                  <a:srgbClr val="000000"/>
                </a:solidFill>
                <a:effectLst/>
              </a:rPr>
              <a:t>su</a:t>
            </a:r>
            <a:r>
              <a:rPr lang="en-US" sz="2000" b="0" i="0" u="none" strike="noStrike" dirty="0">
                <a:solidFill>
                  <a:srgbClr val="000000"/>
                </a:solidFill>
                <a:effectLst/>
              </a:rPr>
              <a:t> promotor.</a:t>
            </a:r>
          </a:p>
          <a:p>
            <a:pPr algn="l">
              <a:buNone/>
            </a:pPr>
            <a:endParaRPr lang="en-US" sz="2000" b="0" i="0" u="none" strike="noStrike" dirty="0">
              <a:solidFill>
                <a:srgbClr val="000000"/>
              </a:solidFill>
              <a:effectLst/>
            </a:endParaRPr>
          </a:p>
          <a:p>
            <a:pPr algn="l">
              <a:buNone/>
            </a:pPr>
            <a:r>
              <a:rPr lang="en-US" sz="2000" b="0" i="0" u="none" strike="noStrike" dirty="0">
                <a:solidFill>
                  <a:srgbClr val="000000"/>
                </a:solidFill>
                <a:effectLst/>
              </a:rPr>
              <a:t>Algunos medicamentos de alto costo pueden ser gratuitos a través de programas de asistencia. Asegúrese de renovarlos a tiempo para que no se le acaben.</a:t>
            </a:r>
          </a:p>
          <a:p>
            <a:pPr algn="l">
              <a:buNone/>
            </a:pPr>
            <a:endParaRPr lang="en-US" sz="2000" b="0" i="0" u="none" strike="noStrike" dirty="0">
              <a:solidFill>
                <a:srgbClr val="000000"/>
              </a:solidFill>
              <a:effectLst/>
            </a:endParaRPr>
          </a:p>
          <a:p>
            <a:pPr algn="l"/>
            <a:r>
              <a:rPr lang="en-US" sz="2000" b="0" i="0" u="none" strike="noStrike" dirty="0">
                <a:solidFill>
                  <a:srgbClr val="000000"/>
                </a:solidFill>
                <a:effectLst/>
              </a:rPr>
              <a:t>Hable siempre con su médico al menos con 2 a 4 semanas de </a:t>
            </a:r>
            <a:r>
              <a:rPr lang="en-US" sz="2000" b="0" i="0" u="none" strike="noStrike" dirty="0" err="1">
                <a:solidFill>
                  <a:srgbClr val="000000"/>
                </a:solidFill>
                <a:effectLst/>
              </a:rPr>
              <a:t>anticipación</a:t>
            </a:r>
            <a:r>
              <a:rPr lang="en-US" sz="2000" b="0" i="0" u="none" strike="noStrike" dirty="0">
                <a:solidFill>
                  <a:srgbClr val="000000"/>
                </a:solidFill>
                <a:effectLst/>
              </a:rPr>
              <a:t> para </a:t>
            </a:r>
            <a:r>
              <a:rPr lang="en-US" sz="2000" b="0" i="0" u="none" strike="noStrike" dirty="0" err="1">
                <a:solidFill>
                  <a:srgbClr val="000000"/>
                </a:solidFill>
                <a:effectLst/>
              </a:rPr>
              <a:t>resurtir</a:t>
            </a:r>
            <a:r>
              <a:rPr lang="en-US" sz="2000" b="0" i="0" u="none" strike="noStrike" dirty="0">
                <a:solidFill>
                  <a:srgbClr val="000000"/>
                </a:solidFill>
                <a:effectLst/>
              </a:rPr>
              <a:t> sus recetas, ya que puede tardar varias semanas en recibir sus medicamentos.</a:t>
            </a:r>
          </a:p>
          <a:p>
            <a:br>
              <a:rPr lang="en-US" sz="1300" dirty="0"/>
            </a:br>
            <a:endParaRPr lang="en-US" dirty="0">
              <a:effectLst/>
            </a:endParaRPr>
          </a:p>
        </p:txBody>
      </p:sp>
      <p:sp>
        <p:nvSpPr>
          <p:cNvPr id="4" name="Slide Number Placeholder 3">
            <a:extLst>
              <a:ext uri="{FF2B5EF4-FFF2-40B4-BE49-F238E27FC236}">
                <a16:creationId xmlns:a16="http://schemas.microsoft.com/office/drawing/2014/main" id="{63A3CC98-D05A-42EB-AA19-2B3678EB78D8}"/>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B1B1BBFE-5597-48E1-B9BF-4F5801A9478B}" type="slidenum">
              <a:rPr lang="en-US" altLang="en-US" sz="1300">
                <a:solidFill>
                  <a:prstClr val="black"/>
                </a:solidFill>
                <a:latin typeface="Calibri" panose="020F0502020204030204" pitchFamily="34" charset="0"/>
              </a:rPr>
              <a:t>8</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155225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Hablemos sobre cómo superar los problemas relacionados con la toma de medicamentos.</a:t>
            </a:r>
          </a:p>
          <a:p>
            <a:pPr algn="l"/>
            <a:endParaRPr lang="en-US" b="0" i="0" u="none" strike="noStrike" dirty="0">
              <a:solidFill>
                <a:srgbClr val="000000"/>
              </a:solidFill>
              <a:effectLst/>
            </a:endParaRPr>
          </a:p>
          <a:p>
            <a:pPr algn="l"/>
            <a:r>
              <a:rPr lang="en-US" b="0" i="0" u="none" strike="noStrike" dirty="0">
                <a:solidFill>
                  <a:srgbClr val="000000"/>
                </a:solidFill>
                <a:effectLst/>
              </a:rPr>
              <a:t>El primer paso para cuidar de ti mismo y de tus medicamentos es tener un seguro o una clínica a la que puedas acudir. </a:t>
            </a:r>
          </a:p>
          <a:p>
            <a:pPr algn="l"/>
            <a:endParaRPr lang="en-US" b="0" i="0" u="none" strike="noStrike" dirty="0">
              <a:solidFill>
                <a:srgbClr val="000000"/>
              </a:solidFill>
              <a:effectLst/>
            </a:endParaRPr>
          </a:p>
          <a:p>
            <a:pPr algn="l"/>
            <a:r>
              <a:rPr lang="en-US" b="0" i="0" u="none" strike="noStrike" dirty="0">
                <a:solidFill>
                  <a:srgbClr val="000000"/>
                </a:solidFill>
                <a:effectLst/>
              </a:rPr>
              <a:t>Las personas con diabetes u otras enfermedades crónicas suelen necesitar acudir al médico cada 1-3 meses hasta que su enfermedad esté controlada. </a:t>
            </a:r>
          </a:p>
          <a:p>
            <a:pPr algn="l"/>
            <a:endParaRPr lang="en-US" b="0" i="0" u="none" strike="noStrike" dirty="0">
              <a:solidFill>
                <a:srgbClr val="000000"/>
              </a:solidFill>
              <a:effectLst/>
            </a:endParaRPr>
          </a:p>
          <a:p>
            <a:pPr algn="l"/>
            <a:r>
              <a:rPr lang="en-US" b="0" i="0" u="none" strike="noStrike" dirty="0">
                <a:solidFill>
                  <a:srgbClr val="000000"/>
                </a:solidFill>
                <a:effectLst/>
              </a:rPr>
              <a:t>Si no es así, acuda a su médico al menos una vez al año para hacerse un chequeo. </a:t>
            </a:r>
          </a:p>
          <a:p>
            <a:pPr algn="l"/>
            <a:endParaRPr lang="en-US" b="0" i="0" u="none" strike="noStrike" dirty="0">
              <a:solidFill>
                <a:srgbClr val="000000"/>
              </a:solidFill>
              <a:effectLst/>
            </a:endParaRPr>
          </a:p>
          <a:p>
            <a:pPr algn="l"/>
            <a:r>
              <a:rPr lang="en-US" b="0" i="0" u="none" strike="noStrike" dirty="0">
                <a:solidFill>
                  <a:srgbClr val="000000"/>
                </a:solidFill>
                <a:effectLst/>
              </a:rPr>
              <a:t>¿Cuándo fue su última visita? ¿Qué le impide ir? Pida ayuda a </a:t>
            </a:r>
            <a:r>
              <a:rPr lang="en-US" b="0" i="0" u="none" strike="noStrike" dirty="0" err="1">
                <a:solidFill>
                  <a:srgbClr val="000000"/>
                </a:solidFill>
                <a:effectLst/>
              </a:rPr>
              <a:t>su</a:t>
            </a:r>
            <a:r>
              <a:rPr lang="en-US" b="0" i="0" u="none" strike="noStrike" dirty="0">
                <a:solidFill>
                  <a:srgbClr val="000000"/>
                </a:solidFill>
                <a:effectLst/>
              </a:rPr>
              <a:t> promotor para encontrar una clínica o concertar una cita. </a:t>
            </a:r>
          </a:p>
          <a:p>
            <a:pPr algn="l"/>
            <a:endParaRPr lang="en-US" b="0" i="0" u="none" strike="noStrike" dirty="0">
              <a:solidFill>
                <a:srgbClr val="000000"/>
              </a:solidFill>
              <a:effectLst/>
            </a:endParaRPr>
          </a:p>
          <a:p>
            <a:pPr algn="l"/>
            <a:endParaRPr lang="en-US" b="0"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dirty="0"/>
          </a:p>
        </p:txBody>
      </p:sp>
    </p:spTree>
    <p:extLst>
      <p:ext uri="{BB962C8B-B14F-4D97-AF65-F5344CB8AC3E}">
        <p14:creationId xmlns:p14="http://schemas.microsoft.com/office/powerpoint/2010/main" val="7799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9" name="Title 8"/>
          <p:cNvSpPr>
            <a:spLocks noGrp="1"/>
          </p:cNvSpPr>
          <p:nvPr>
            <p:ph type="ctrTitle"/>
          </p:nvPr>
        </p:nvSpPr>
        <p:spPr>
          <a:xfrm>
            <a:off x="572085" y="3337560"/>
            <a:ext cx="8640064"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fld id="{77DE561A-5AC9-4BBE-9411-D00C57B10038}" type="datetimeFigureOut">
              <a:rPr lang="en-US">
                <a:solidFill>
                  <a:srgbClr val="D4D2D0">
                    <a:shade val="50000"/>
                  </a:srgbClr>
                </a:solidFill>
              </a:rPr>
              <a:pPr>
                <a:defRPr/>
              </a:pPr>
              <a:t>4/23/2026</a:t>
            </a:fld>
            <a:endParaRPr lang="en-US">
              <a:solidFill>
                <a:srgbClr val="D4D2D0">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24A7E4CE-B2A9-4E0D-B0E4-A6F6F3450BE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1867004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EBB015-D97C-4350-A3C3-D58478A93443}" type="datetimeFigureOut">
              <a:rPr lang="en-US">
                <a:solidFill>
                  <a:srgbClr val="D4D2D0">
                    <a:shade val="50000"/>
                  </a:srgbClr>
                </a:solidFill>
              </a:rPr>
              <a:pPr>
                <a:def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28B9EE2-AEAD-4073-B410-B2A53FD53C27}"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690662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31B24C-7D4C-45E8-A86C-B8BE81D111CC}" type="datetimeFigureOut">
              <a:rPr lang="en-US">
                <a:solidFill>
                  <a:srgbClr val="D4D2D0">
                    <a:shade val="50000"/>
                  </a:srgbClr>
                </a:solidFill>
              </a:rPr>
              <a:pPr>
                <a:def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BD615C3-C3D6-4A14-AD3B-25CFEF1A29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270651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4" name="Picture Placeholder 9"/>
          <p:cNvSpPr>
            <a:spLocks noGrp="1"/>
          </p:cNvSpPr>
          <p:nvPr>
            <p:ph type="pic" sz="quarter" idx="10"/>
          </p:nvPr>
        </p:nvSpPr>
        <p:spPr>
          <a:xfrm>
            <a:off x="0" y="2"/>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401517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D89A2BEB-B430-4770-B9F0-47AA95762262}" type="slidenum">
              <a:rPr lang="en-US">
                <a:solidFill>
                  <a:srgbClr val="D4D2D0">
                    <a:shade val="50000"/>
                  </a:srgbClr>
                </a:solidFill>
              </a:rPr>
              <a:pPr>
                <a:defRPr/>
              </a:pPr>
              <a:t>‹#›</a:t>
            </a:fld>
            <a:endParaRPr lang="en-US" dirty="0">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endParaRPr lang="en-US" dirty="0">
              <a:solidFill>
                <a:srgbClr val="D4D2D0">
                  <a:shade val="50000"/>
                </a:srgbClr>
              </a:solidFill>
            </a:endParaRPr>
          </a:p>
        </p:txBody>
      </p:sp>
    </p:spTree>
    <p:extLst>
      <p:ext uri="{BB962C8B-B14F-4D97-AF65-F5344CB8AC3E}">
        <p14:creationId xmlns:p14="http://schemas.microsoft.com/office/powerpoint/2010/main" val="295730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07973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DB0787-DCCB-41BF-A442-EE9880BCF00F}" type="datetimeFigureOut">
              <a:rPr lang="en-US">
                <a:solidFill>
                  <a:srgbClr val="D4D2D0">
                    <a:shade val="50000"/>
                  </a:srgbClr>
                </a:solidFill>
              </a:rPr>
              <a:pPr>
                <a:def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96E3B39-28B5-461C-8052-9C5187903EFA}"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53579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CC2C41E-D06C-40BF-9AF7-C16E9CA77765}" type="datetimeFigureOut">
              <a:rPr lang="en-US">
                <a:solidFill>
                  <a:srgbClr val="D4D2D0">
                    <a:shade val="50000"/>
                  </a:srgbClr>
                </a:solidFill>
              </a:rPr>
              <a:pPr>
                <a:defRPr/>
              </a:pPr>
              <a:t>4/23/2026</a:t>
            </a:fld>
            <a:endParaRPr lang="en-US">
              <a:solidFill>
                <a:srgbClr val="D4D2D0">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1B087A9C-802D-4201-88FD-4E7E830781F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3511671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274878E8-CA1C-4C22-956E-3784414D2E90}" type="datetimeFigureOut">
              <a:rPr lang="en-US">
                <a:solidFill>
                  <a:srgbClr val="D4D2D0">
                    <a:shade val="50000"/>
                  </a:srgbClr>
                </a:solidFill>
              </a:rPr>
              <a:pPr>
                <a:def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B0D2F2A0-3EBC-4619-AFDB-E83F8581CFD5}"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9289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5486400"/>
            <a:ext cx="5386917"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5486400"/>
            <a:ext cx="5389033"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B1F53519-B8D9-4897-B7DA-72F1C84F5B91}" type="datetimeFigureOut">
              <a:rPr lang="en-US">
                <a:solidFill>
                  <a:srgbClr val="D4D2D0">
                    <a:shade val="50000"/>
                  </a:srgbClr>
                </a:solidFill>
              </a:rPr>
              <a:pPr>
                <a:defRPr/>
              </a:pPr>
              <a:t>4/23/2026</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FBAC3963-A697-4616-A192-3F1ACD815593}"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84531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lstStyle>
            <a:lvl1pPr algn="l">
              <a:defRPr sz="4600"/>
            </a:lvl1pPr>
          </a:lstStyle>
          <a:p>
            <a:r>
              <a:rPr lang="en-US"/>
              <a:t>Click to edit Master title style</a:t>
            </a:r>
          </a:p>
        </p:txBody>
      </p:sp>
      <p:sp>
        <p:nvSpPr>
          <p:cNvPr id="3" name="Date Placeholder 6"/>
          <p:cNvSpPr>
            <a:spLocks noGrp="1"/>
          </p:cNvSpPr>
          <p:nvPr>
            <p:ph type="dt" sz="half" idx="10"/>
          </p:nvPr>
        </p:nvSpPr>
        <p:spPr/>
        <p:txBody>
          <a:bodyPr/>
          <a:lstStyle>
            <a:lvl1pPr>
              <a:defRPr/>
            </a:lvl1pPr>
          </a:lstStyle>
          <a:p>
            <a:pPr>
              <a:defRPr/>
            </a:pPr>
            <a:fld id="{78B61267-A054-4CA8-A7D5-895D5AB663F6}" type="datetimeFigureOut">
              <a:rPr lang="en-US">
                <a:solidFill>
                  <a:srgbClr val="D4D2D0">
                    <a:shade val="50000"/>
                  </a:srgbClr>
                </a:solidFill>
              </a:rPr>
              <a:pPr>
                <a:defRPr/>
              </a:pPr>
              <a:t>4/23/2026</a:t>
            </a:fld>
            <a:endParaRPr lang="en-US">
              <a:solidFill>
                <a:srgbClr val="D4D2D0">
                  <a:shade val="50000"/>
                </a:srgbClr>
              </a:solidFill>
            </a:endParaRPr>
          </a:p>
        </p:txBody>
      </p:sp>
      <p:sp>
        <p:nvSpPr>
          <p:cNvPr id="4" name="Slide Number Placeholder 7"/>
          <p:cNvSpPr>
            <a:spLocks noGrp="1"/>
          </p:cNvSpPr>
          <p:nvPr>
            <p:ph type="sldNum" sz="quarter" idx="11"/>
          </p:nvPr>
        </p:nvSpPr>
        <p:spPr/>
        <p:txBody>
          <a:bodyPr/>
          <a:lstStyle>
            <a:lvl1pPr>
              <a:defRPr/>
            </a:lvl1pPr>
          </a:lstStyle>
          <a:p>
            <a:pPr>
              <a:defRPr/>
            </a:pPr>
            <a:fld id="{23E83B04-D7A5-4309-9599-08F01A3874A9}" type="slidenum">
              <a:rPr lang="en-US">
                <a:solidFill>
                  <a:srgbClr val="D4D2D0">
                    <a:shade val="50000"/>
                  </a:srgbClr>
                </a:solidFill>
              </a:rPr>
              <a:pPr>
                <a:defRPr/>
              </a:pPr>
              <a:t>‹#›</a:t>
            </a:fld>
            <a:endParaRPr lang="en-US">
              <a:solidFill>
                <a:srgbClr val="D4D2D0">
                  <a:shade val="50000"/>
                </a:srgbClr>
              </a:solidFill>
            </a:endParaRPr>
          </a:p>
        </p:txBody>
      </p:sp>
      <p:sp>
        <p:nvSpPr>
          <p:cNvPr id="5" name="Footer Placeholder 8"/>
          <p:cNvSpPr>
            <a:spLocks noGrp="1"/>
          </p:cNvSpPr>
          <p:nvPr>
            <p:ph type="ftr" sz="quarter" idx="12"/>
          </p:nvPr>
        </p:nvSpPr>
        <p:spPr/>
        <p:txBody>
          <a:bodyPr/>
          <a:lstStyle>
            <a:lvl1pPr>
              <a:defRPr/>
            </a:lvl1pPr>
          </a:lstStyle>
          <a:p>
            <a:pPr>
              <a:defRPr/>
            </a:pPr>
            <a:endParaRPr lang="en-US">
              <a:solidFill>
                <a:srgbClr val="D4D2D0">
                  <a:shade val="50000"/>
                </a:srgbClr>
              </a:solidFill>
            </a:endParaRPr>
          </a:p>
        </p:txBody>
      </p:sp>
    </p:spTree>
    <p:extLst>
      <p:ext uri="{BB962C8B-B14F-4D97-AF65-F5344CB8AC3E}">
        <p14:creationId xmlns:p14="http://schemas.microsoft.com/office/powerpoint/2010/main" val="3644550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2102D81-6F77-4352-B82D-A9A22CCF31CE}" type="datetimeFigureOut">
              <a:rPr lang="en-US">
                <a:solidFill>
                  <a:srgbClr val="D4D2D0">
                    <a:shade val="50000"/>
                  </a:srgbClr>
                </a:solidFill>
              </a:rPr>
              <a:pPr>
                <a:defRPr/>
              </a:pPr>
              <a:t>4/23/2026</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160E89AF-1DFF-4FBC-92E6-FEF2F95FF6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11277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BDE7F779-A176-42CE-A405-DBA241A4631A}" type="datetimeFigureOut">
              <a:rPr lang="en-US">
                <a:solidFill>
                  <a:srgbClr val="D4D2D0">
                    <a:shade val="50000"/>
                  </a:srgbClr>
                </a:solidFill>
              </a:rPr>
              <a:pPr>
                <a:def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10875433" y="6421439"/>
            <a:ext cx="1016000" cy="365125"/>
          </a:xfrm>
        </p:spPr>
        <p:txBody>
          <a:bodyPr/>
          <a:lstStyle>
            <a:lvl1pPr>
              <a:defRPr/>
            </a:lvl1pPr>
          </a:lstStyle>
          <a:p>
            <a:pPr>
              <a:defRPr/>
            </a:pPr>
            <a:fld id="{17C8AD6C-784A-4F44-BDBE-F849CE0B783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41577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CCD763D-F837-4CDD-9175-F8772F42F5CA}" type="datetimeFigureOut">
              <a:rPr lang="en-US">
                <a:solidFill>
                  <a:srgbClr val="D4D2D0">
                    <a:shade val="50000"/>
                  </a:srgbClr>
                </a:solidFill>
              </a:rPr>
              <a:pPr>
                <a:def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8323B0D3-2D99-48F4-9D42-113671C71BB0}"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721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028" name="Title Placeholder 8"/>
          <p:cNvSpPr>
            <a:spLocks noGrp="1"/>
          </p:cNvSpPr>
          <p:nvPr>
            <p:ph type="title"/>
          </p:nvPr>
        </p:nvSpPr>
        <p:spPr bwMode="auto">
          <a:xfrm>
            <a:off x="609600" y="274638"/>
            <a:ext cx="99568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a:t>Haga clic para editar el estilo del título maestro</a:t>
            </a:r>
          </a:p>
        </p:txBody>
      </p:sp>
      <p:sp>
        <p:nvSpPr>
          <p:cNvPr id="1029" name="Text Placeholder 29"/>
          <p:cNvSpPr>
            <a:spLocks noGrp="1"/>
          </p:cNvSpPr>
          <p:nvPr>
            <p:ph type="body" idx="1"/>
          </p:nvPr>
        </p:nvSpPr>
        <p:spPr bwMode="auto">
          <a:xfrm>
            <a:off x="609600" y="1600201"/>
            <a:ext cx="9956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10" name="Date Placeholder 9"/>
          <p:cNvSpPr>
            <a:spLocks noGrp="1"/>
          </p:cNvSpPr>
          <p:nvPr>
            <p:ph type="dt" sz="half" idx="2"/>
          </p:nvPr>
        </p:nvSpPr>
        <p:spPr>
          <a:xfrm>
            <a:off x="609600" y="6421439"/>
            <a:ext cx="2844800" cy="365125"/>
          </a:xfrm>
          <a:prstGeom prst="rect">
            <a:avLst/>
          </a:prstGeom>
        </p:spPr>
        <p:txBody>
          <a:bodyPr vert="horz" bIns="0" anchor="b"/>
          <a:lstStyle>
            <a:lvl1pPr algn="l"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EBC1E491-A5B7-467A-8E37-A8CFC935CB50}" type="datetimeFigureOut">
              <a:rPr lang="en-US">
                <a:solidFill>
                  <a:srgbClr val="D4D2D0">
                    <a:shade val="50000"/>
                  </a:srgbClr>
                </a:solidFill>
                <a:ea typeface="ＭＳ Ｐゴシック" pitchFamily="34" charset="-128"/>
              </a:rPr>
              <a:t>4/23/2026</a:t>
            </a:fld>
            <a:endParaRPr lang="en-US">
              <a:solidFill>
                <a:prstClr val="white">
                  <a:shade val="50000"/>
                </a:prstClr>
              </a:solidFill>
              <a:ea typeface="ＭＳ Ｐゴシック" pitchFamily="34" charset="-128"/>
            </a:endParaRPr>
          </a:p>
        </p:txBody>
      </p:sp>
      <p:sp>
        <p:nvSpPr>
          <p:cNvPr id="22" name="Footer Placeholder 21"/>
          <p:cNvSpPr>
            <a:spLocks noGrp="1"/>
          </p:cNvSpPr>
          <p:nvPr>
            <p:ph type="ftr" sz="quarter" idx="3"/>
          </p:nvPr>
        </p:nvSpPr>
        <p:spPr>
          <a:xfrm>
            <a:off x="4165600" y="6421439"/>
            <a:ext cx="38608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endParaRPr lang="en-US">
              <a:solidFill>
                <a:srgbClr val="D4D2D0">
                  <a:shade val="50000"/>
                </a:srgbClr>
              </a:solidFill>
              <a:ea typeface="ＭＳ Ｐゴシック" pitchFamily="34" charset="-128"/>
            </a:endParaRPr>
          </a:p>
        </p:txBody>
      </p:sp>
      <p:sp>
        <p:nvSpPr>
          <p:cNvPr id="18" name="Slide Number Placeholder 17"/>
          <p:cNvSpPr>
            <a:spLocks noGrp="1"/>
          </p:cNvSpPr>
          <p:nvPr>
            <p:ph type="sldNum" sz="quarter" idx="4"/>
          </p:nvPr>
        </p:nvSpPr>
        <p:spPr>
          <a:xfrm>
            <a:off x="10871200" y="6421439"/>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CA0D95D1-B40E-49A4-BC43-85E9F806BAAB}" type="slidenum">
              <a:rPr lang="en-US">
                <a:solidFill>
                  <a:srgbClr val="D4D2D0">
                    <a:shade val="50000"/>
                  </a:srgbClr>
                </a:solidFill>
                <a:ea typeface="ＭＳ Ｐゴシック" pitchFamily="34" charset="-128"/>
              </a:rPr>
              <a:t>‹#›</a:t>
            </a:fld>
            <a:endParaRPr lang="en-US">
              <a:solidFill>
                <a:srgbClr val="D4D2D0">
                  <a:shade val="50000"/>
                </a:srgbClr>
              </a:solidFill>
              <a:ea typeface="ＭＳ Ｐゴシック" pitchFamily="34" charset="-128"/>
            </a:endParaRPr>
          </a:p>
        </p:txBody>
      </p:sp>
    </p:spTree>
    <p:extLst>
      <p:ext uri="{BB962C8B-B14F-4D97-AF65-F5344CB8AC3E}">
        <p14:creationId xmlns:p14="http://schemas.microsoft.com/office/powerpoint/2010/main" val="177967901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701" r:id="rId14"/>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28.jpg"/><Relationship Id="rId5" Type="http://schemas.openxmlformats.org/officeDocument/2006/relationships/notesSlide" Target="../notesSlides/notesSlide17.xml"/><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8395" y="0"/>
            <a:ext cx="4308228"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2400" noProof="0" dirty="0">
              <a:solidFill>
                <a:prstClr val="white"/>
              </a:solidFill>
            </a:endParaRPr>
          </a:p>
        </p:txBody>
      </p:sp>
      <p:sp>
        <p:nvSpPr>
          <p:cNvPr id="23555" name="Content Placeholder 2"/>
          <p:cNvSpPr>
            <a:spLocks noGrp="1"/>
          </p:cNvSpPr>
          <p:nvPr>
            <p:ph idx="1"/>
          </p:nvPr>
        </p:nvSpPr>
        <p:spPr>
          <a:xfrm>
            <a:off x="3322638" y="2133601"/>
            <a:ext cx="3987800" cy="2162175"/>
          </a:xfrm>
        </p:spPr>
        <p:txBody>
          <a:bodyPr/>
          <a:lstStyle/>
          <a:p>
            <a:pPr eaLnBrk="1" hangingPunct="1">
              <a:buFont typeface="Arial" pitchFamily="34" charset="0"/>
              <a:buNone/>
            </a:pPr>
            <a:endParaRPr lang="es-ES_tradnl" i="1" noProof="0" dirty="0">
              <a:ea typeface="ＭＳ Ｐゴシック" pitchFamily="34" charset="-128"/>
            </a:endParaRPr>
          </a:p>
          <a:p>
            <a:pPr eaLnBrk="1" hangingPunct="1">
              <a:buFont typeface="Arial" pitchFamily="34" charset="0"/>
              <a:buNone/>
            </a:pPr>
            <a:endParaRPr lang="es-ES_tradnl" i="1" noProof="0" dirty="0">
              <a:ea typeface="ＭＳ Ｐゴシック" pitchFamily="34" charset="-128"/>
            </a:endParaRPr>
          </a:p>
          <a:p>
            <a:pPr eaLnBrk="1" hangingPunct="1">
              <a:buFont typeface="Arial" pitchFamily="34" charset="0"/>
              <a:buNone/>
            </a:pPr>
            <a:endParaRPr lang="es-ES_tradnl" i="1" noProof="0" dirty="0">
              <a:ea typeface="ＭＳ Ｐゴシック" pitchFamily="34" charset="-128"/>
            </a:endParaRPr>
          </a:p>
        </p:txBody>
      </p:sp>
      <p:pic>
        <p:nvPicPr>
          <p:cNvPr id="23556" name="Picture 5" descr="PNGPIX-COM-Heart-Fruit-PNG-Transparent-Imag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700" y="376238"/>
            <a:ext cx="6045206" cy="6265862"/>
          </a:xfrm>
          <a:prstGeom prst="rect">
            <a:avLst/>
          </a:prstGeom>
          <a:noFill/>
          <a:ln w="9525">
            <a:noFill/>
            <a:miter lim="800000"/>
            <a:headEnd/>
            <a:tailEnd/>
          </a:ln>
        </p:spPr>
      </p:pic>
      <p:sp>
        <p:nvSpPr>
          <p:cNvPr id="8" name="Subtitle 2"/>
          <p:cNvSpPr txBox="1">
            <a:spLocks/>
          </p:cNvSpPr>
          <p:nvPr/>
        </p:nvSpPr>
        <p:spPr bwMode="gray">
          <a:xfrm>
            <a:off x="6808789" y="4843464"/>
            <a:ext cx="3571875" cy="1577975"/>
          </a:xfrm>
          <a:prstGeom prst="rect">
            <a:avLst/>
          </a:prstGeom>
        </p:spPr>
        <p:txBody>
          <a:bodyPr>
            <a:normAutofit/>
          </a:bodyPr>
          <a:lstStyle/>
          <a:p>
            <a:pPr defTabSz="457200" fontAlgn="base">
              <a:spcBef>
                <a:spcPct val="0"/>
              </a:spcBef>
              <a:spcAft>
                <a:spcPct val="0"/>
              </a:spcAft>
            </a:pPr>
            <a:endParaRPr lang="es-ES_tradnl" sz="3200" noProof="0" dirty="0">
              <a:solidFill>
                <a:srgbClr val="7E848D">
                  <a:lumMod val="50000"/>
                </a:srgbClr>
              </a:solidFill>
              <a:ea typeface="ＭＳ Ｐゴシック" pitchFamily="34" charset="-128"/>
            </a:endParaRPr>
          </a:p>
          <a:p>
            <a:pPr defTabSz="457200" fontAlgn="base">
              <a:spcBef>
                <a:spcPct val="0"/>
              </a:spcBef>
              <a:spcAft>
                <a:spcPct val="0"/>
              </a:spcAft>
            </a:pPr>
            <a:endParaRPr lang="es-ES_tradnl" sz="3200" noProof="0" dirty="0">
              <a:solidFill>
                <a:srgbClr val="7E848D">
                  <a:lumMod val="50000"/>
                </a:srgbClr>
              </a:solidFill>
              <a:ea typeface="ＭＳ Ｐゴシック" pitchFamily="34" charset="-128"/>
            </a:endParaRPr>
          </a:p>
        </p:txBody>
      </p:sp>
      <p:sp>
        <p:nvSpPr>
          <p:cNvPr id="11" name="Title 1"/>
          <p:cNvSpPr txBox="1">
            <a:spLocks/>
          </p:cNvSpPr>
          <p:nvPr/>
        </p:nvSpPr>
        <p:spPr bwMode="gray">
          <a:xfrm>
            <a:off x="6819906" y="1641477"/>
            <a:ext cx="4308228" cy="2387600"/>
          </a:xfrm>
          <a:prstGeom prst="rect">
            <a:avLst/>
          </a:prstGeom>
        </p:spPr>
        <p:txBody>
          <a:bodyPr lIns="45720" rIns="45720" anchor="ctr">
            <a:normAutofit/>
          </a:bodyPr>
          <a:lstStyle/>
          <a:p>
            <a:pPr algn="ctr" defTabSz="457200" fontAlgn="base">
              <a:spcBef>
                <a:spcPct val="0"/>
              </a:spcBef>
              <a:spcAft>
                <a:spcPct val="0"/>
              </a:spcAft>
            </a:pPr>
            <a:r>
              <a:rPr lang="es-ES_tradnl" sz="4800" noProof="0" dirty="0">
                <a:solidFill>
                  <a:srgbClr val="7E848D">
                    <a:lumMod val="50000"/>
                  </a:srgbClr>
                </a:solidFill>
                <a:ea typeface="ＭＳ Ｐゴシック" pitchFamily="34" charset="-128"/>
              </a:rPr>
              <a:t>Obtenga ayuda con sus medicamentos </a:t>
            </a:r>
          </a:p>
        </p:txBody>
      </p:sp>
      <p:cxnSp>
        <p:nvCxnSpPr>
          <p:cNvPr id="12" name="Straight Connector 11"/>
          <p:cNvCxnSpPr>
            <a:cxnSpLocks/>
          </p:cNvCxnSpPr>
          <p:nvPr/>
        </p:nvCxnSpPr>
        <p:spPr>
          <a:xfrm>
            <a:off x="6808487" y="4011613"/>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gray">
          <a:xfrm>
            <a:off x="7310438" y="853666"/>
            <a:ext cx="3806185" cy="577081"/>
          </a:xfrm>
          <a:prstGeom prst="rect">
            <a:avLst/>
          </a:prstGeom>
          <a:noFill/>
        </p:spPr>
        <p:txBody>
          <a:bodyPr>
            <a:spAutoFit/>
          </a:bodyPr>
          <a:lstStyle/>
          <a:p>
            <a:pPr defTabSz="457200" fontAlgn="base">
              <a:lnSpc>
                <a:spcPct val="90000"/>
              </a:lnSpc>
              <a:spcBef>
                <a:spcPct val="0"/>
              </a:spcBef>
              <a:spcAft>
                <a:spcPct val="0"/>
              </a:spcAft>
              <a:defRPr/>
            </a:pPr>
            <a:r>
              <a:rPr lang="es-ES_tradnl" sz="3500" b="1" noProof="0" dirty="0">
                <a:gradFill>
                  <a:gsLst>
                    <a:gs pos="0">
                      <a:srgbClr val="6EA0B0"/>
                    </a:gs>
                    <a:gs pos="51300">
                      <a:srgbClr val="CCAF0A"/>
                    </a:gs>
                    <a:gs pos="100000">
                      <a:srgbClr val="8D89A4"/>
                    </a:gs>
                  </a:gsLst>
                  <a:lin ang="0" scaled="0"/>
                </a:gradFill>
                <a:ea typeface="ＭＳ Ｐゴシック" pitchFamily="34" charset="-128"/>
              </a:rPr>
              <a:t>¡BIENVENIDOS!</a:t>
            </a:r>
          </a:p>
        </p:txBody>
      </p:sp>
      <p:sp>
        <p:nvSpPr>
          <p:cNvPr id="2" name="Subtitle 3">
            <a:extLst>
              <a:ext uri="{FF2B5EF4-FFF2-40B4-BE49-F238E27FC236}">
                <a16:creationId xmlns:a16="http://schemas.microsoft.com/office/drawing/2014/main" id="{9A434F45-8A3A-4688-9F6C-35201CF06DC8}"/>
              </a:ext>
            </a:extLst>
          </p:cNvPr>
          <p:cNvSpPr txBox="1">
            <a:spLocks/>
          </p:cNvSpPr>
          <p:nvPr/>
        </p:nvSpPr>
        <p:spPr bwMode="auto">
          <a:xfrm>
            <a:off x="9067406" y="6177373"/>
            <a:ext cx="3582829" cy="159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spcBef>
                <a:spcPts val="2000"/>
              </a:spcBef>
              <a:buClr>
                <a:srgbClr val="404040"/>
              </a:buClr>
              <a:buNone/>
            </a:pPr>
            <a:r>
              <a:rPr lang="es-ES_tradnl" b="1" noProof="0" dirty="0">
                <a:solidFill>
                  <a:schemeClr val="bg1">
                    <a:lumMod val="75000"/>
                    <a:lumOff val="25000"/>
                  </a:schemeClr>
                </a:solidFill>
                <a:latin typeface="Calisto MT" pitchFamily="18" charset="0"/>
              </a:rPr>
              <a:t>Video# 2</a:t>
            </a:r>
          </a:p>
          <a:p>
            <a:pPr marL="342900" indent="-346075">
              <a:spcBef>
                <a:spcPts val="2000"/>
              </a:spcBef>
              <a:buClr>
                <a:srgbClr val="404040"/>
              </a:buClr>
            </a:pPr>
            <a:endParaRPr lang="es-ES_tradnl" b="1" noProof="0" dirty="0">
              <a:solidFill>
                <a:schemeClr val="bg1">
                  <a:lumMod val="75000"/>
                  <a:lumOff val="25000"/>
                </a:schemeClr>
              </a:solidFill>
              <a:latin typeface="Calisto MT" pitchFamily="18" charset="0"/>
            </a:endParaRPr>
          </a:p>
        </p:txBody>
      </p:sp>
      <p:pic>
        <p:nvPicPr>
          <p:cNvPr id="5" name="Audio 4">
            <a:extLst>
              <a:ext uri="{FF2B5EF4-FFF2-40B4-BE49-F238E27FC236}">
                <a16:creationId xmlns:a16="http://schemas.microsoft.com/office/drawing/2014/main" id="{F68965E5-E0E3-87E1-E85C-DF79A7490A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214" y="329406"/>
            <a:ext cx="812800" cy="812800"/>
          </a:xfrm>
          <a:prstGeom prst="rect">
            <a:avLst/>
          </a:prstGeom>
        </p:spPr>
      </p:pic>
    </p:spTree>
    <p:extLst>
      <p:ext uri="{BB962C8B-B14F-4D97-AF65-F5344CB8AC3E}">
        <p14:creationId xmlns:p14="http://schemas.microsoft.com/office/powerpoint/2010/main" val="650090136"/>
      </p:ext>
    </p:extLst>
  </p:cSld>
  <p:clrMapOvr>
    <a:masterClrMapping/>
  </p:clrMapOvr>
  <mc:AlternateContent xmlns:mc="http://schemas.openxmlformats.org/markup-compatibility/2006" xmlns:p14="http://schemas.microsoft.com/office/powerpoint/2010/main">
    <mc:Choice Requires="p14">
      <p:transition spd="slow" p14:dur="2000" advTm="9531"/>
    </mc:Choice>
    <mc:Fallback xmlns="">
      <p:transition spd="slow" advTm="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a:off x="0" y="0"/>
            <a:ext cx="12192000" cy="6858000"/>
          </a:xfrm>
        </p:spPr>
      </p:pic>
      <p:sp>
        <p:nvSpPr>
          <p:cNvPr id="31" name="Rectangle 30"/>
          <p:cNvSpPr/>
          <p:nvPr/>
        </p:nvSpPr>
        <p:spPr>
          <a:xfrm>
            <a:off x="0" y="5193508"/>
            <a:ext cx="12192000" cy="171529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2400" noProof="0" dirty="0">
              <a:solidFill>
                <a:prstClr val="white"/>
              </a:solidFill>
            </a:endParaRPr>
          </a:p>
        </p:txBody>
      </p:sp>
      <p:sp>
        <p:nvSpPr>
          <p:cNvPr id="2" name="Title 1"/>
          <p:cNvSpPr>
            <a:spLocks noGrp="1"/>
          </p:cNvSpPr>
          <p:nvPr>
            <p:ph type="ctrTitle"/>
          </p:nvPr>
        </p:nvSpPr>
        <p:spPr bwMode="gray">
          <a:xfrm>
            <a:off x="2908300" y="5193508"/>
            <a:ext cx="6675438" cy="1138237"/>
          </a:xfrm>
        </p:spPr>
        <p:txBody>
          <a:bodyPr>
            <a:noAutofit/>
          </a:bodyPr>
          <a:lstStyle/>
          <a:p>
            <a:pPr algn="ctr"/>
            <a:r>
              <a:rPr lang="es-ES_tradnl" sz="6000" b="1" noProof="0" dirty="0">
                <a:solidFill>
                  <a:schemeClr val="accent6">
                    <a:lumMod val="50000"/>
                  </a:schemeClr>
                </a:solidFill>
              </a:rPr>
              <a:t>¡Pero me siento bien!</a:t>
            </a:r>
          </a:p>
        </p:txBody>
      </p:sp>
      <p:pic>
        <p:nvPicPr>
          <p:cNvPr id="25" name="Audio 24">
            <a:extLst>
              <a:ext uri="{FF2B5EF4-FFF2-40B4-BE49-F238E27FC236}">
                <a16:creationId xmlns:a16="http://schemas.microsoft.com/office/drawing/2014/main" id="{ACADD350-E01F-4C60-E206-9AD0AAD4A0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0"/>
            <a:ext cx="812800" cy="812800"/>
          </a:xfrm>
          <a:prstGeom prst="rect">
            <a:avLst/>
          </a:prstGeom>
        </p:spPr>
      </p:pic>
    </p:spTree>
    <p:extLst>
      <p:ext uri="{BB962C8B-B14F-4D97-AF65-F5344CB8AC3E}">
        <p14:creationId xmlns:p14="http://schemas.microsoft.com/office/powerpoint/2010/main" val="350283044"/>
      </p:ext>
    </p:extLst>
  </p:cSld>
  <p:clrMapOvr>
    <a:masterClrMapping/>
  </p:clrMapOvr>
  <mc:AlternateContent xmlns:mc="http://schemas.openxmlformats.org/markup-compatibility/2006" xmlns:p14="http://schemas.microsoft.com/office/powerpoint/2010/main">
    <mc:Choice Requires="p14">
      <p:transition spd="slow" p14:dur="2000" advTm="22451"/>
    </mc:Choice>
    <mc:Fallback xmlns="">
      <p:transition spd="slow" advTm="2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8E4D74-65A1-170D-4AEE-76DE130D6B03}"/>
              </a:ext>
            </a:extLst>
          </p:cNvPr>
          <p:cNvSpPr/>
          <p:nvPr/>
        </p:nvSpPr>
        <p:spPr>
          <a:xfrm>
            <a:off x="-68628" y="0"/>
            <a:ext cx="16818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ES_tradnl" sz="2400" noProof="0" dirty="0">
              <a:solidFill>
                <a:prstClr val="white"/>
              </a:solidFill>
            </a:endParaRPr>
          </a:p>
        </p:txBody>
      </p:sp>
      <p:sp>
        <p:nvSpPr>
          <p:cNvPr id="7" name="Rectangle 6">
            <a:extLst>
              <a:ext uri="{FF2B5EF4-FFF2-40B4-BE49-F238E27FC236}">
                <a16:creationId xmlns:a16="http://schemas.microsoft.com/office/drawing/2014/main" id="{3F9F15DC-A886-25A3-76CA-7D3EA93184BC}"/>
              </a:ext>
            </a:extLst>
          </p:cNvPr>
          <p:cNvSpPr/>
          <p:nvPr/>
        </p:nvSpPr>
        <p:spPr>
          <a:xfrm>
            <a:off x="10510103" y="1"/>
            <a:ext cx="16818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ES_tradnl" sz="2400" noProof="0" dirty="0">
              <a:solidFill>
                <a:prstClr val="white"/>
              </a:solidFill>
            </a:endParaRPr>
          </a:p>
        </p:txBody>
      </p:sp>
      <p:pic>
        <p:nvPicPr>
          <p:cNvPr id="3" name="Picture 4" descr="Patient on dialysis Patient bei der Dialyse in der Klinik dialysis stock pictures, royalty-free photos &amp; images">
            <a:extLst>
              <a:ext uri="{FF2B5EF4-FFF2-40B4-BE49-F238E27FC236}">
                <a16:creationId xmlns:a16="http://schemas.microsoft.com/office/drawing/2014/main" id="{9A186536-B9CA-C1D8-C187-8F7432FD9A8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0228" y="0"/>
            <a:ext cx="2222549" cy="2706712"/>
          </a:xfrm>
          <a:prstGeom prst="rect">
            <a:avLst/>
          </a:prstGeom>
          <a:solidFill>
            <a:srgbClr val="FFFFFF"/>
          </a:solidFill>
          <a:ln>
            <a:solidFill>
              <a:schemeClr val="bg1">
                <a:lumMod val="85000"/>
              </a:schemeClr>
            </a:solidFill>
          </a:ln>
        </p:spPr>
      </p:pic>
      <p:pic>
        <p:nvPicPr>
          <p:cNvPr id="5" name="Picture 4" descr="Woman covering eyes">
            <a:extLst>
              <a:ext uri="{FF2B5EF4-FFF2-40B4-BE49-F238E27FC236}">
                <a16:creationId xmlns:a16="http://schemas.microsoft.com/office/drawing/2014/main" id="{BB1CEB6B-8BA7-8B56-6546-465D49EC28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16404" y="0"/>
            <a:ext cx="2222549" cy="2967517"/>
          </a:xfrm>
          <a:prstGeom prst="rect">
            <a:avLst/>
          </a:prstGeom>
          <a:noFill/>
          <a:ln>
            <a:solidFill>
              <a:schemeClr val="bg1">
                <a:lumMod val="85000"/>
              </a:schemeClr>
            </a:solidFill>
          </a:ln>
        </p:spPr>
      </p:pic>
      <p:pic>
        <p:nvPicPr>
          <p:cNvPr id="34818" name="Picture 2" descr="C:\Users\Betty\Documents\CHW\BCM Diabetes Management PowerPoints\RESOURCES\fro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7246" y="1"/>
            <a:ext cx="9300754" cy="6857999"/>
          </a:xfrm>
          <a:prstGeom prst="rect">
            <a:avLst/>
          </a:prstGeom>
          <a:noFill/>
          <a:ln w="9525">
            <a:noFill/>
            <a:miter lim="800000"/>
            <a:headEnd/>
            <a:tailEnd/>
          </a:ln>
        </p:spPr>
      </p:pic>
      <p:sp>
        <p:nvSpPr>
          <p:cNvPr id="6" name="Rectangle 5">
            <a:extLst>
              <a:ext uri="{FF2B5EF4-FFF2-40B4-BE49-F238E27FC236}">
                <a16:creationId xmlns:a16="http://schemas.microsoft.com/office/drawing/2014/main" id="{BC29BA50-CE60-4E59-8B59-0BF1BEAAA1EA}"/>
              </a:ext>
            </a:extLst>
          </p:cNvPr>
          <p:cNvSpPr/>
          <p:nvPr/>
        </p:nvSpPr>
        <p:spPr>
          <a:xfrm>
            <a:off x="-170228" y="3597237"/>
            <a:ext cx="12430856" cy="1319767"/>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s-ES_tradnl" sz="4400" noProof="0" dirty="0">
                <a:solidFill>
                  <a:prstClr val="white">
                    <a:lumMod val="95000"/>
                  </a:prstClr>
                </a:solidFill>
              </a:rPr>
              <a:t>¡LA TRISTE HISTORIA DE UNA RANA!</a:t>
            </a:r>
          </a:p>
        </p:txBody>
      </p:sp>
      <p:pic>
        <p:nvPicPr>
          <p:cNvPr id="4"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C934C6AD-0DE4-A9EC-2060-603110F77A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0010" y="4662591"/>
            <a:ext cx="2222548" cy="264067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Picture 8" descr="A person sitting on a couch holding a phone&#10;&#10;AI-generated content may be incorrect.">
            <a:extLst>
              <a:ext uri="{FF2B5EF4-FFF2-40B4-BE49-F238E27FC236}">
                <a16:creationId xmlns:a16="http://schemas.microsoft.com/office/drawing/2014/main" id="{9BD5AF55-20DF-B61A-079A-A4A6D6A71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2715" y="4524995"/>
            <a:ext cx="2222548" cy="2970638"/>
          </a:xfrm>
          <a:prstGeom prst="rect">
            <a:avLst/>
          </a:prstGeom>
        </p:spPr>
      </p:pic>
      <p:pic>
        <p:nvPicPr>
          <p:cNvPr id="18" name="Audio 17">
            <a:extLst>
              <a:ext uri="{FF2B5EF4-FFF2-40B4-BE49-F238E27FC236}">
                <a16:creationId xmlns:a16="http://schemas.microsoft.com/office/drawing/2014/main" id="{18EB0B95-5F66-E6D2-BFBC-BB5877460B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722" y="-1"/>
            <a:ext cx="812800" cy="812800"/>
          </a:xfrm>
          <a:prstGeom prst="rect">
            <a:avLst/>
          </a:prstGeom>
        </p:spPr>
      </p:pic>
    </p:spTree>
    <p:extLst>
      <p:ext uri="{BB962C8B-B14F-4D97-AF65-F5344CB8AC3E}">
        <p14:creationId xmlns:p14="http://schemas.microsoft.com/office/powerpoint/2010/main" val="2834466607"/>
      </p:ext>
    </p:extLst>
  </p:cSld>
  <p:clrMapOvr>
    <a:masterClrMapping/>
  </p:clrMapOvr>
  <mc:AlternateContent xmlns:mc="http://schemas.openxmlformats.org/markup-compatibility/2006" xmlns:p14="http://schemas.microsoft.com/office/powerpoint/2010/main">
    <mc:Choice Requires="p14">
      <p:transition spd="slow" p14:dur="2000" advTm="19666"/>
    </mc:Choice>
    <mc:Fallback xmlns="">
      <p:transition spd="slow" advTm="1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s-ES_tradnl" noProof="0" dirty="0">
                <a:ea typeface="ＭＳ Ｐゴシック" pitchFamily="34" charset="-128"/>
              </a:rPr>
              <a:t> </a:t>
            </a:r>
          </a:p>
        </p:txBody>
      </p:sp>
      <p:sp>
        <p:nvSpPr>
          <p:cNvPr id="37891" name="Content Placeholder 2"/>
          <p:cNvSpPr>
            <a:spLocks noGrp="1"/>
          </p:cNvSpPr>
          <p:nvPr>
            <p:ph idx="1"/>
          </p:nvPr>
        </p:nvSpPr>
        <p:spPr/>
        <p:txBody>
          <a:bodyPr/>
          <a:lstStyle/>
          <a:p>
            <a:pPr eaLnBrk="1" hangingPunct="1">
              <a:buFont typeface="Arial" pitchFamily="34" charset="0"/>
              <a:buNone/>
            </a:pPr>
            <a:endParaRPr lang="es-ES_tradnl" noProof="0" dirty="0">
              <a:ea typeface="ＭＳ Ｐゴシック" pitchFamily="34" charset="-128"/>
            </a:endParaRPr>
          </a:p>
          <a:p>
            <a:pPr eaLnBrk="1" hangingPunct="1">
              <a:buFont typeface="Arial" pitchFamily="34" charset="0"/>
              <a:buNone/>
            </a:pPr>
            <a:endParaRPr lang="es-ES_tradnl" noProof="0" dirty="0">
              <a:ea typeface="ＭＳ Ｐゴシック" pitchFamily="34" charset="-128"/>
            </a:endParaRPr>
          </a:p>
        </p:txBody>
      </p:sp>
      <p:pic>
        <p:nvPicPr>
          <p:cNvPr id="5" name="Picture 4" descr="A group of women wearing pink">
            <a:extLst>
              <a:ext uri="{FF2B5EF4-FFF2-40B4-BE49-F238E27FC236}">
                <a16:creationId xmlns:a16="http://schemas.microsoft.com/office/drawing/2014/main" id="{352284A9-3375-5D4D-A6BE-A3675AE02F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5910"/>
            <a:ext cx="12192000" cy="7002887"/>
          </a:xfrm>
          <a:prstGeom prst="rect">
            <a:avLst/>
          </a:prstGeom>
        </p:spPr>
      </p:pic>
      <p:pic>
        <p:nvPicPr>
          <p:cNvPr id="8" name="Audio 7">
            <a:extLst>
              <a:ext uri="{FF2B5EF4-FFF2-40B4-BE49-F238E27FC236}">
                <a16:creationId xmlns:a16="http://schemas.microsoft.com/office/drawing/2014/main" id="{9725396C-A50D-63AD-7012-28451DB24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0"/>
            <a:ext cx="812800" cy="812800"/>
          </a:xfrm>
          <a:prstGeom prst="rect">
            <a:avLst/>
          </a:prstGeom>
        </p:spPr>
      </p:pic>
    </p:spTree>
    <p:extLst>
      <p:ext uri="{BB962C8B-B14F-4D97-AF65-F5344CB8AC3E}">
        <p14:creationId xmlns:p14="http://schemas.microsoft.com/office/powerpoint/2010/main" val="1676007232"/>
      </p:ext>
    </p:extLst>
  </p:cSld>
  <p:clrMapOvr>
    <a:masterClrMapping/>
  </p:clrMapOvr>
  <mc:AlternateContent xmlns:mc="http://schemas.openxmlformats.org/markup-compatibility/2006" xmlns:p14="http://schemas.microsoft.com/office/powerpoint/2010/main">
    <mc:Choice Requires="p14">
      <p:transition spd="slow" p14:dur="2000" advTm="13659"/>
    </mc:Choice>
    <mc:Fallback xmlns="">
      <p:transition spd="slow" advTm="1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rl, Woman, Female, Ginger, Red">
            <a:extLst>
              <a:ext uri="{FF2B5EF4-FFF2-40B4-BE49-F238E27FC236}">
                <a16:creationId xmlns:a16="http://schemas.microsoft.com/office/drawing/2014/main" id="{33580C6E-7719-874B-AFC2-050B90F5F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993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0" name="Title 1"/>
          <p:cNvSpPr>
            <a:spLocks noGrp="1"/>
          </p:cNvSpPr>
          <p:nvPr>
            <p:ph type="title"/>
          </p:nvPr>
        </p:nvSpPr>
        <p:spPr/>
        <p:txBody>
          <a:bodyPr>
            <a:normAutofit fontScale="90000"/>
          </a:bodyPr>
          <a:lstStyle/>
          <a:p>
            <a:pPr eaLnBrk="1" fontAlgn="auto" hangingPunct="1">
              <a:spcAft>
                <a:spcPts val="0"/>
              </a:spcAft>
              <a:defRPr/>
            </a:pPr>
            <a:br>
              <a:rPr lang="es-ES_tradnl" noProof="0" dirty="0">
                <a:ea typeface="ＭＳ Ｐゴシック" pitchFamily="34" charset="-128"/>
              </a:rPr>
            </a:br>
            <a:endParaRPr lang="es-ES_tradnl" noProof="0" dirty="0">
              <a:ea typeface="ＭＳ Ｐゴシック" pitchFamily="34" charset="-128"/>
            </a:endParaRPr>
          </a:p>
        </p:txBody>
      </p:sp>
      <p:sp>
        <p:nvSpPr>
          <p:cNvPr id="6" name="Rectangle 5"/>
          <p:cNvSpPr/>
          <p:nvPr/>
        </p:nvSpPr>
        <p:spPr bwMode="gray">
          <a:xfrm>
            <a:off x="0" y="5003074"/>
            <a:ext cx="12299324"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s-ES_tradnl" sz="5500" b="1" noProof="0" dirty="0">
                <a:solidFill>
                  <a:srgbClr val="8D89A4">
                    <a:lumMod val="50000"/>
                  </a:srgbClr>
                </a:solidFill>
              </a:rPr>
              <a:t>¿Y LOS EFECTOS SECUNDARIOS?</a:t>
            </a:r>
          </a:p>
        </p:txBody>
      </p:sp>
      <p:pic>
        <p:nvPicPr>
          <p:cNvPr id="8" name="Audio 7">
            <a:extLst>
              <a:ext uri="{FF2B5EF4-FFF2-40B4-BE49-F238E27FC236}">
                <a16:creationId xmlns:a16="http://schemas.microsoft.com/office/drawing/2014/main" id="{B2BE976F-FE1D-6947-7F5A-D29B90F1DF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151568"/>
            <a:ext cx="812800" cy="812800"/>
          </a:xfrm>
          <a:prstGeom prst="rect">
            <a:avLst/>
          </a:prstGeom>
        </p:spPr>
      </p:pic>
    </p:spTree>
    <p:extLst>
      <p:ext uri="{BB962C8B-B14F-4D97-AF65-F5344CB8AC3E}">
        <p14:creationId xmlns:p14="http://schemas.microsoft.com/office/powerpoint/2010/main" val="3320892995"/>
      </p:ext>
    </p:extLst>
  </p:cSld>
  <p:clrMapOvr>
    <a:masterClrMapping/>
  </p:clrMapOvr>
  <mc:AlternateContent xmlns:mc="http://schemas.openxmlformats.org/markup-compatibility/2006" xmlns:p14="http://schemas.microsoft.com/office/powerpoint/2010/main">
    <mc:Choice Requires="p14">
      <p:transition spd="slow" p14:dur="2000" advTm="24207"/>
    </mc:Choice>
    <mc:Fallback xmlns="">
      <p:transition spd="slow" advTm="2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cepalm. Portrait of desperate brunette man covering face with hand. indoor studio shot isolated on orange background Facepalm. Portrait of desperate brunette man with beard in white t-shirt covering face with hand, feeling sorry and blaming himself for the mistake. indoor studio shot isolated on orange background i forgot stock pictures, royalty-free photos &amp; images">
            <a:extLst>
              <a:ext uri="{FF2B5EF4-FFF2-40B4-BE49-F238E27FC236}">
                <a16:creationId xmlns:a16="http://schemas.microsoft.com/office/drawing/2014/main" id="{9ADC4684-7ED4-D24E-9DDC-B63F67140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9154" name="Title 1"/>
          <p:cNvSpPr>
            <a:spLocks noGrp="1"/>
          </p:cNvSpPr>
          <p:nvPr>
            <p:ph type="title"/>
          </p:nvPr>
        </p:nvSpPr>
        <p:spPr/>
        <p:txBody>
          <a:bodyPr>
            <a:normAutofit fontScale="90000"/>
          </a:bodyPr>
          <a:lstStyle/>
          <a:p>
            <a:pPr eaLnBrk="1" fontAlgn="auto" hangingPunct="1">
              <a:spcAft>
                <a:spcPts val="0"/>
              </a:spcAft>
              <a:defRPr/>
            </a:pPr>
            <a:br>
              <a:rPr lang="es-ES_tradnl" noProof="0" dirty="0">
                <a:ea typeface="ＭＳ Ｐゴシック" pitchFamily="34" charset="-128"/>
              </a:rPr>
            </a:br>
            <a:endParaRPr lang="es-ES_tradnl" noProof="0" dirty="0">
              <a:ea typeface="ＭＳ Ｐゴシック" pitchFamily="34" charset="-128"/>
            </a:endParaRPr>
          </a:p>
        </p:txBody>
      </p:sp>
      <p:sp>
        <p:nvSpPr>
          <p:cNvPr id="41987" name="AutoShape 5" descr="Image result for forget"/>
          <p:cNvSpPr>
            <a:spLocks noChangeAspect="1" noChangeArrowheads="1"/>
          </p:cNvSpPr>
          <p:nvPr/>
        </p:nvSpPr>
        <p:spPr bwMode="auto">
          <a:xfrm>
            <a:off x="1700214" y="-2201863"/>
            <a:ext cx="6905625" cy="4591051"/>
          </a:xfrm>
          <a:prstGeom prst="rect">
            <a:avLst/>
          </a:prstGeom>
          <a:noFill/>
          <a:ln w="9525">
            <a:noFill/>
            <a:miter lim="800000"/>
            <a:headEnd/>
            <a:tailEnd/>
          </a:ln>
        </p:spPr>
        <p:txBody>
          <a:bodyPr/>
          <a:lstStyle/>
          <a:p>
            <a:pPr defTabSz="457200" fontAlgn="base">
              <a:spcBef>
                <a:spcPct val="0"/>
              </a:spcBef>
              <a:spcAft>
                <a:spcPct val="0"/>
              </a:spcAft>
            </a:pPr>
            <a:endParaRPr lang="es-ES_tradnl" sz="2400" noProof="0" dirty="0">
              <a:solidFill>
                <a:prstClr val="white"/>
              </a:solidFill>
              <a:ea typeface="ＭＳ Ｐゴシック" pitchFamily="34" charset="-128"/>
            </a:endParaRPr>
          </a:p>
        </p:txBody>
      </p:sp>
      <p:cxnSp>
        <p:nvCxnSpPr>
          <p:cNvPr id="9" name="Straight Connector 8"/>
          <p:cNvCxnSpPr>
            <a:cxnSpLocks/>
          </p:cNvCxnSpPr>
          <p:nvPr/>
        </p:nvCxnSpPr>
        <p:spPr bwMode="gray">
          <a:xfrm>
            <a:off x="5447818" y="62611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3588" y="4364307"/>
            <a:ext cx="11760000" cy="212954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3500" b="1" noProof="0" dirty="0">
              <a:solidFill>
                <a:srgbClr val="8D89A4">
                  <a:lumMod val="75000"/>
                </a:srgbClr>
              </a:solidFill>
            </a:endParaRPr>
          </a:p>
        </p:txBody>
      </p:sp>
      <p:sp>
        <p:nvSpPr>
          <p:cNvPr id="8" name="Title 1"/>
          <p:cNvSpPr txBox="1">
            <a:spLocks/>
          </p:cNvSpPr>
          <p:nvPr/>
        </p:nvSpPr>
        <p:spPr bwMode="gray">
          <a:xfrm>
            <a:off x="4368800" y="3886200"/>
            <a:ext cx="6299200" cy="2387600"/>
          </a:xfrm>
          <a:prstGeom prst="rect">
            <a:avLst/>
          </a:prstGeom>
        </p:spPr>
        <p:txBody>
          <a:bodyPr lIns="45720" rIns="45720" anchor="ctr">
            <a:normAutofit/>
          </a:bodyPr>
          <a:lstStyle/>
          <a:p>
            <a:pPr algn="r">
              <a:spcBef>
                <a:spcPct val="0"/>
              </a:spcBef>
              <a:defRPr/>
            </a:pPr>
            <a:r>
              <a:rPr lang="es-ES_tradnl" sz="7200" b="1" noProof="0" dirty="0">
                <a:solidFill>
                  <a:srgbClr val="8D89A4">
                    <a:lumMod val="50000"/>
                  </a:srgbClr>
                </a:solidFill>
                <a:latin typeface="Franklin Gothic Book"/>
                <a:ea typeface="ＭＳ Ｐゴシック" pitchFamily="34" charset="-128"/>
              </a:rPr>
              <a:t>¡Se me olvida!</a:t>
            </a:r>
          </a:p>
        </p:txBody>
      </p:sp>
      <p:pic>
        <p:nvPicPr>
          <p:cNvPr id="14" name="Audio 13">
            <a:extLst>
              <a:ext uri="{FF2B5EF4-FFF2-40B4-BE49-F238E27FC236}">
                <a16:creationId xmlns:a16="http://schemas.microsoft.com/office/drawing/2014/main" id="{B0FCBF5A-7A07-1032-7FE1-B0A81035F7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274638"/>
            <a:ext cx="812800" cy="812800"/>
          </a:xfrm>
          <a:prstGeom prst="rect">
            <a:avLst/>
          </a:prstGeom>
        </p:spPr>
      </p:pic>
    </p:spTree>
    <p:extLst>
      <p:ext uri="{BB962C8B-B14F-4D97-AF65-F5344CB8AC3E}">
        <p14:creationId xmlns:p14="http://schemas.microsoft.com/office/powerpoint/2010/main" val="4205405411"/>
      </p:ext>
    </p:extLst>
  </p:cSld>
  <p:clrMapOvr>
    <a:masterClrMapping/>
  </p:clrMapOvr>
  <mc:AlternateContent xmlns:mc="http://schemas.openxmlformats.org/markup-compatibility/2006" xmlns:p14="http://schemas.microsoft.com/office/powerpoint/2010/main">
    <mc:Choice Requires="p14">
      <p:transition spd="slow" p14:dur="2000" advTm="23109"/>
    </mc:Choice>
    <mc:Fallback xmlns="">
      <p:transition spd="slow" advTm="2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ult, Ambulance, Background, Care">
            <a:extLst>
              <a:ext uri="{FF2B5EF4-FFF2-40B4-BE49-F238E27FC236}">
                <a16:creationId xmlns:a16="http://schemas.microsoft.com/office/drawing/2014/main" id="{E63953ED-907F-F249-BC17-092DE40CB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8" name="Title 1"/>
          <p:cNvSpPr>
            <a:spLocks noGrp="1"/>
          </p:cNvSpPr>
          <p:nvPr>
            <p:ph type="title"/>
          </p:nvPr>
        </p:nvSpPr>
        <p:spPr/>
        <p:txBody>
          <a:bodyPr/>
          <a:lstStyle/>
          <a:p>
            <a:pPr eaLnBrk="1" hangingPunct="1"/>
            <a:r>
              <a:rPr lang="es-ES_tradnl" noProof="0" dirty="0">
                <a:ea typeface="ＭＳ Ｐゴシック" pitchFamily="34" charset="-128"/>
              </a:rPr>
              <a:t>  </a:t>
            </a:r>
          </a:p>
        </p:txBody>
      </p:sp>
      <p:sp>
        <p:nvSpPr>
          <p:cNvPr id="45059" name="Content Placeholder 2"/>
          <p:cNvSpPr>
            <a:spLocks noGrp="1"/>
          </p:cNvSpPr>
          <p:nvPr>
            <p:ph idx="1"/>
          </p:nvPr>
        </p:nvSpPr>
        <p:spPr/>
        <p:txBody>
          <a:bodyPr/>
          <a:lstStyle/>
          <a:p>
            <a:pPr eaLnBrk="1" hangingPunct="1">
              <a:buFont typeface="Arial" pitchFamily="34" charset="0"/>
              <a:buNone/>
            </a:pPr>
            <a:endParaRPr lang="es-ES_tradnl" noProof="0" dirty="0">
              <a:ea typeface="ＭＳ Ｐゴシック" pitchFamily="34" charset="-128"/>
            </a:endParaRPr>
          </a:p>
          <a:p>
            <a:pPr eaLnBrk="1" hangingPunct="1">
              <a:buFont typeface="Arial" pitchFamily="34" charset="0"/>
              <a:buNone/>
            </a:pPr>
            <a:endParaRPr lang="es-ES_tradnl" noProof="0" dirty="0">
              <a:ea typeface="ＭＳ Ｐゴシック" pitchFamily="34" charset="-128"/>
            </a:endParaRPr>
          </a:p>
        </p:txBody>
      </p:sp>
      <p:sp>
        <p:nvSpPr>
          <p:cNvPr id="9" name="Rectangle 8">
            <a:extLst>
              <a:ext uri="{FF2B5EF4-FFF2-40B4-BE49-F238E27FC236}">
                <a16:creationId xmlns:a16="http://schemas.microsoft.com/office/drawing/2014/main" id="{93CBF327-E582-FC3F-E2DB-3AEE7D2B933D}"/>
              </a:ext>
            </a:extLst>
          </p:cNvPr>
          <p:cNvSpPr/>
          <p:nvPr/>
        </p:nvSpPr>
        <p:spPr>
          <a:xfrm>
            <a:off x="-120551" y="5303838"/>
            <a:ext cx="12312551" cy="126206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3500" b="1" noProof="0" dirty="0">
              <a:solidFill>
                <a:srgbClr val="8D89A4">
                  <a:lumMod val="75000"/>
                </a:srgbClr>
              </a:solidFill>
            </a:endParaRPr>
          </a:p>
        </p:txBody>
      </p:sp>
      <p:sp>
        <p:nvSpPr>
          <p:cNvPr id="10" name="Title 1">
            <a:extLst>
              <a:ext uri="{FF2B5EF4-FFF2-40B4-BE49-F238E27FC236}">
                <a16:creationId xmlns:a16="http://schemas.microsoft.com/office/drawing/2014/main" id="{4A335A64-310C-BF27-D6CD-5F740035BC51}"/>
              </a:ext>
            </a:extLst>
          </p:cNvPr>
          <p:cNvSpPr txBox="1">
            <a:spLocks/>
          </p:cNvSpPr>
          <p:nvPr/>
        </p:nvSpPr>
        <p:spPr bwMode="gray">
          <a:xfrm>
            <a:off x="6802244" y="5303839"/>
            <a:ext cx="5125214" cy="1262062"/>
          </a:xfrm>
          <a:prstGeom prst="rect">
            <a:avLst/>
          </a:prstGeom>
        </p:spPr>
        <p:txBody>
          <a:bodyPr lIns="45720" rIns="45720" anchor="ctr">
            <a:normAutofit/>
          </a:bodyPr>
          <a:lstStyle/>
          <a:p>
            <a:pPr algn="r">
              <a:spcBef>
                <a:spcPct val="0"/>
              </a:spcBef>
              <a:defRPr/>
            </a:pPr>
            <a:r>
              <a:rPr lang="es-ES_tradnl" sz="7200" b="1" noProof="0" dirty="0">
                <a:solidFill>
                  <a:srgbClr val="8D89A4">
                    <a:lumMod val="50000"/>
                  </a:srgbClr>
                </a:solidFill>
                <a:latin typeface="Franklin Gothic Book"/>
                <a:ea typeface="ＭＳ Ｐゴシック" pitchFamily="34" charset="-128"/>
              </a:rPr>
              <a:t>¡Cuéntenos!</a:t>
            </a:r>
          </a:p>
        </p:txBody>
      </p:sp>
      <p:pic>
        <p:nvPicPr>
          <p:cNvPr id="16" name="Audio 15">
            <a:extLst>
              <a:ext uri="{FF2B5EF4-FFF2-40B4-BE49-F238E27FC236}">
                <a16:creationId xmlns:a16="http://schemas.microsoft.com/office/drawing/2014/main" id="{5DCDE496-8332-9FDC-88E4-009D7DF846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33338"/>
            <a:ext cx="812800" cy="812800"/>
          </a:xfrm>
          <a:prstGeom prst="rect">
            <a:avLst/>
          </a:prstGeom>
        </p:spPr>
      </p:pic>
    </p:spTree>
    <p:extLst>
      <p:ext uri="{BB962C8B-B14F-4D97-AF65-F5344CB8AC3E}">
        <p14:creationId xmlns:p14="http://schemas.microsoft.com/office/powerpoint/2010/main" val="2411966284"/>
      </p:ext>
    </p:extLst>
  </p:cSld>
  <p:clrMapOvr>
    <a:masterClrMapping/>
  </p:clrMapOvr>
  <mc:AlternateContent xmlns:mc="http://schemas.openxmlformats.org/markup-compatibility/2006" xmlns:p14="http://schemas.microsoft.com/office/powerpoint/2010/main">
    <mc:Choice Requires="p14">
      <p:transition spd="slow" p14:dur="2000" advTm="6415"/>
    </mc:Choice>
    <mc:Fallback xmlns="">
      <p:transition spd="slow" advTm="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F64D8-CF1F-1309-1A9A-B64CAF49AD02}"/>
            </a:ext>
          </a:extLst>
        </p:cNvPr>
        <p:cNvGrpSpPr/>
        <p:nvPr/>
      </p:nvGrpSpPr>
      <p:grpSpPr>
        <a:xfrm>
          <a:off x="0" y="0"/>
          <a:ext cx="0" cy="0"/>
          <a:chOff x="0" y="0"/>
          <a:chExt cx="0" cy="0"/>
        </a:xfrm>
      </p:grpSpPr>
      <p:pic>
        <p:nvPicPr>
          <p:cNvPr id="6" name="Picture 5" descr="Woman wearing yellow sweater">
            <a:extLst>
              <a:ext uri="{FF2B5EF4-FFF2-40B4-BE49-F238E27FC236}">
                <a16:creationId xmlns:a16="http://schemas.microsoft.com/office/drawing/2014/main" id="{DA07CCD7-EC8B-39FE-4601-2B958A346ADB}"/>
              </a:ext>
            </a:extLst>
          </p:cNvPr>
          <p:cNvPicPr>
            <a:picLocks noChangeAspect="1"/>
          </p:cNvPicPr>
          <p:nvPr/>
        </p:nvPicPr>
        <p:blipFill>
          <a:blip r:embed="rId5">
            <a:extLst>
              <a:ext uri="{28A0092B-C50C-407E-A947-70E740481C1C}">
                <a14:useLocalDpi xmlns:a14="http://schemas.microsoft.com/office/drawing/2010/main" val="0"/>
              </a:ext>
            </a:extLst>
          </a:blip>
          <a:srcRect t="11641" b="10143"/>
          <a:stretch>
            <a:fillRect/>
          </a:stretch>
        </p:blipFill>
        <p:spPr>
          <a:xfrm>
            <a:off x="20" y="2"/>
            <a:ext cx="12191980" cy="6857998"/>
          </a:xfrm>
          <a:prstGeom prst="rect">
            <a:avLst/>
          </a:prstGeom>
          <a:noFill/>
        </p:spPr>
      </p:pic>
      <p:sp>
        <p:nvSpPr>
          <p:cNvPr id="2" name="Title 1">
            <a:extLst>
              <a:ext uri="{FF2B5EF4-FFF2-40B4-BE49-F238E27FC236}">
                <a16:creationId xmlns:a16="http://schemas.microsoft.com/office/drawing/2014/main" id="{8C190DC4-0D0A-94DB-0BE8-8D2E976DA643}"/>
              </a:ext>
            </a:extLst>
          </p:cNvPr>
          <p:cNvSpPr>
            <a:spLocks noGrp="1"/>
          </p:cNvSpPr>
          <p:nvPr>
            <p:ph type="ctrTitle"/>
          </p:nvPr>
        </p:nvSpPr>
        <p:spPr>
          <a:xfrm>
            <a:off x="161366" y="498405"/>
            <a:ext cx="4368104" cy="927287"/>
          </a:xfrm>
        </p:spPr>
        <p:txBody>
          <a:bodyPr wrap="square" anchor="b">
            <a:normAutofit fontScale="90000"/>
          </a:bodyPr>
          <a:lstStyle/>
          <a:p>
            <a:r>
              <a:rPr lang="es-ES_tradnl" b="1" noProof="0" dirty="0"/>
              <a:t>Historia de una </a:t>
            </a:r>
            <a:r>
              <a:rPr lang="es-ES_tradnl" noProof="0" dirty="0"/>
              <a:t>paciente </a:t>
            </a:r>
          </a:p>
        </p:txBody>
      </p:sp>
      <p:sp>
        <p:nvSpPr>
          <p:cNvPr id="4" name="Content Placeholder 2">
            <a:extLst>
              <a:ext uri="{FF2B5EF4-FFF2-40B4-BE49-F238E27FC236}">
                <a16:creationId xmlns:a16="http://schemas.microsoft.com/office/drawing/2014/main" id="{8B8277ED-454D-4C59-186E-7AE64532FE57}"/>
              </a:ext>
            </a:extLst>
          </p:cNvPr>
          <p:cNvSpPr txBox="1">
            <a:spLocks/>
          </p:cNvSpPr>
          <p:nvPr/>
        </p:nvSpPr>
        <p:spPr bwMode="auto">
          <a:xfrm>
            <a:off x="161366" y="2851383"/>
            <a:ext cx="579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Clr>
                <a:schemeClr val="accent1"/>
              </a:buClr>
              <a:buSzPct val="80000"/>
              <a:buFont typeface="Wingdings 2" pitchFamily="18" charset="2"/>
              <a:buNone/>
              <a:defRPr sz="2400" kern="1200">
                <a:solidFill>
                  <a:schemeClr val="bg1"/>
                </a:solidFill>
                <a:latin typeface="+mn-lt"/>
                <a:ea typeface="+mn-ea"/>
                <a:cs typeface="+mn-cs"/>
              </a:defRPr>
            </a:lvl1pPr>
            <a:lvl2pPr marL="457200" indent="0" algn="ctr" rtl="0" eaLnBrk="0" fontAlgn="base" hangingPunct="0">
              <a:spcBef>
                <a:spcPct val="20000"/>
              </a:spcBef>
              <a:spcAft>
                <a:spcPct val="0"/>
              </a:spcAft>
              <a:buClr>
                <a:schemeClr val="accent1"/>
              </a:buClr>
              <a:buSzPct val="90000"/>
              <a:buFont typeface="Wingdings 2" pitchFamily="18" charset="2"/>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SzPct val="85000"/>
              <a:buFont typeface="Arial" pitchFamily="34" charset="0"/>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D89A4"/>
              </a:buClr>
              <a:buSzPct val="90000"/>
              <a:buFont typeface="Wingdings 2" pitchFamily="18" charset="2"/>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748560"/>
              </a:buClr>
              <a:buSzPct val="100000"/>
              <a:buFont typeface="Arial" pitchFamily="34" charset="0"/>
              <a:buNone/>
              <a:defRPr sz="16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Arial"/>
              <a:buNone/>
              <a:defRPr kumimoji="0" sz="1600" kern="1200" baseline="0">
                <a:solidFill>
                  <a:schemeClr val="tx1"/>
                </a:solidFill>
                <a:latin typeface="+mn-lt"/>
                <a:ea typeface="+mn-ea"/>
                <a:cs typeface="+mn-cs"/>
              </a:defRPr>
            </a:lvl6pPr>
            <a:lvl7pPr marL="2743200" indent="0" algn="ctr" rtl="0" eaLnBrk="1" latinLnBrk="0" hangingPunct="1">
              <a:spcBef>
                <a:spcPct val="20000"/>
              </a:spcBef>
              <a:buClr>
                <a:schemeClr val="accent6"/>
              </a:buClr>
              <a:buSzPct val="100000"/>
              <a:buFont typeface="Arial"/>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9pPr>
          </a:lstStyle>
          <a:p>
            <a:pPr marL="36512">
              <a:lnSpc>
                <a:spcPct val="90000"/>
              </a:lnSpc>
            </a:pPr>
            <a:r>
              <a:rPr lang="es-ES_tradnl" b="1" noProof="0" dirty="0"/>
              <a:t>María tiene 53 años. Su A1c es de 8.4. </a:t>
            </a:r>
          </a:p>
          <a:p>
            <a:pPr marL="36512">
              <a:lnSpc>
                <a:spcPct val="90000"/>
              </a:lnSpc>
            </a:pPr>
            <a:r>
              <a:rPr lang="es-ES_tradnl" b="1" noProof="0" dirty="0"/>
              <a:t>Solía tomar medicamentos, pero perdió su clínica y no tiene seguro. Se siente bien y cree que está bien.</a:t>
            </a:r>
          </a:p>
          <a:p>
            <a:pPr marL="36512">
              <a:lnSpc>
                <a:spcPct val="90000"/>
              </a:lnSpc>
            </a:pPr>
            <a:endParaRPr lang="es-ES_tradnl" b="1" noProof="0" dirty="0"/>
          </a:p>
          <a:p>
            <a:pPr marL="36512">
              <a:lnSpc>
                <a:spcPct val="90000"/>
              </a:lnSpc>
            </a:pPr>
            <a:r>
              <a:rPr lang="es-ES_tradnl" b="1" noProof="0" dirty="0"/>
              <a:t>Preguntas:</a:t>
            </a:r>
          </a:p>
          <a:p>
            <a:pPr>
              <a:lnSpc>
                <a:spcPct val="90000"/>
              </a:lnSpc>
              <a:buFontTx/>
              <a:buChar char="-"/>
            </a:pPr>
            <a:r>
              <a:rPr lang="es-ES_tradnl" b="1" noProof="0" dirty="0"/>
              <a:t>María tiene diabetes. </a:t>
            </a:r>
          </a:p>
          <a:p>
            <a:pPr>
              <a:lnSpc>
                <a:spcPct val="90000"/>
              </a:lnSpc>
              <a:buFontTx/>
              <a:buChar char="-"/>
            </a:pPr>
            <a:r>
              <a:rPr lang="es-ES_tradnl" b="1" noProof="0" dirty="0"/>
              <a:t>¿Está controlada?</a:t>
            </a:r>
          </a:p>
          <a:p>
            <a:pPr>
              <a:lnSpc>
                <a:spcPct val="90000"/>
              </a:lnSpc>
              <a:buFontTx/>
              <a:buChar char="-"/>
            </a:pPr>
            <a:r>
              <a:rPr lang="es-ES_tradnl" b="1" noProof="0" dirty="0"/>
              <a:t>¿Qué le sugiere que haga?</a:t>
            </a:r>
          </a:p>
          <a:p>
            <a:pPr>
              <a:lnSpc>
                <a:spcPct val="90000"/>
              </a:lnSpc>
              <a:buFontTx/>
              <a:buChar char="-"/>
            </a:pPr>
            <a:endParaRPr lang="es-ES_tradnl" b="1" noProof="0" dirty="0"/>
          </a:p>
        </p:txBody>
      </p:sp>
      <p:pic>
        <p:nvPicPr>
          <p:cNvPr id="18" name="Audio 17">
            <a:extLst>
              <a:ext uri="{FF2B5EF4-FFF2-40B4-BE49-F238E27FC236}">
                <a16:creationId xmlns:a16="http://schemas.microsoft.com/office/drawing/2014/main" id="{94ACB837-A55B-F17F-B94A-D0A560B5B8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453" y="498405"/>
            <a:ext cx="812800" cy="812800"/>
          </a:xfrm>
          <a:prstGeom prst="rect">
            <a:avLst/>
          </a:prstGeom>
        </p:spPr>
      </p:pic>
    </p:spTree>
    <p:extLst>
      <p:ext uri="{BB962C8B-B14F-4D97-AF65-F5344CB8AC3E}">
        <p14:creationId xmlns:p14="http://schemas.microsoft.com/office/powerpoint/2010/main" val="2602083450"/>
      </p:ext>
    </p:extLst>
  </p:cSld>
  <p:clrMapOvr>
    <a:masterClrMapping/>
  </p:clrMapOvr>
  <mc:AlternateContent xmlns:mc="http://schemas.openxmlformats.org/markup-compatibility/2006" xmlns:p14="http://schemas.microsoft.com/office/powerpoint/2010/main">
    <mc:Choice Requires="p14">
      <p:transition spd="slow" p14:dur="2000" advTm="22989"/>
    </mc:Choice>
    <mc:Fallback xmlns="">
      <p:transition spd="slow" advTm="2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4F8F5-A90F-E6D3-1AE1-A4624A2271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CF3573-DCE9-0C20-A5BE-486785EE4F40}"/>
              </a:ext>
            </a:extLst>
          </p:cNvPr>
          <p:cNvSpPr>
            <a:spLocks noGrp="1"/>
          </p:cNvSpPr>
          <p:nvPr>
            <p:ph type="title"/>
          </p:nvPr>
        </p:nvSpPr>
        <p:spPr>
          <a:xfrm>
            <a:off x="7408976" y="1705709"/>
            <a:ext cx="4071824" cy="1253808"/>
          </a:xfrm>
        </p:spPr>
        <p:txBody>
          <a:bodyPr wrap="square" anchor="b">
            <a:normAutofit/>
          </a:bodyPr>
          <a:lstStyle/>
          <a:p>
            <a:br>
              <a:rPr lang="es-ES_tradnl" noProof="0" dirty="0"/>
            </a:br>
            <a:endParaRPr lang="es-ES_tradnl" noProof="0" dirty="0"/>
          </a:p>
        </p:txBody>
      </p:sp>
      <p:pic>
        <p:nvPicPr>
          <p:cNvPr id="6" name="Picture 5" descr="Woman wearing yellow sweater">
            <a:extLst>
              <a:ext uri="{FF2B5EF4-FFF2-40B4-BE49-F238E27FC236}">
                <a16:creationId xmlns:a16="http://schemas.microsoft.com/office/drawing/2014/main" id="{C0D79142-6D84-4AF2-BF01-C2A8AFB6B8EC}"/>
              </a:ext>
            </a:extLst>
          </p:cNvPr>
          <p:cNvPicPr>
            <a:picLocks noChangeAspect="1"/>
          </p:cNvPicPr>
          <p:nvPr/>
        </p:nvPicPr>
        <p:blipFill>
          <a:blip r:embed="rId6">
            <a:extLst>
              <a:ext uri="{28A0092B-C50C-407E-A947-70E740481C1C}">
                <a14:useLocalDpi xmlns:a14="http://schemas.microsoft.com/office/drawing/2010/main" val="0"/>
              </a:ext>
            </a:extLst>
          </a:blip>
          <a:srcRect l="11000" r="-2" b="-2"/>
          <a:stretch>
            <a:fillRect/>
          </a:stretch>
        </p:blipFill>
        <p:spPr>
          <a:xfrm>
            <a:off x="237496" y="275213"/>
            <a:ext cx="5486400" cy="4114800"/>
          </a:xfrm>
          <a:prstGeom prst="ellipse">
            <a:avLst/>
          </a:prstGeom>
          <a:no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pic>
      <p:sp>
        <p:nvSpPr>
          <p:cNvPr id="3" name="Content Placeholder 2">
            <a:extLst>
              <a:ext uri="{FF2B5EF4-FFF2-40B4-BE49-F238E27FC236}">
                <a16:creationId xmlns:a16="http://schemas.microsoft.com/office/drawing/2014/main" id="{B737501F-DE93-062C-BE53-5F4FDA53E265}"/>
              </a:ext>
            </a:extLst>
          </p:cNvPr>
          <p:cNvSpPr>
            <a:spLocks noGrp="1"/>
          </p:cNvSpPr>
          <p:nvPr>
            <p:ph type="body" sz="half" idx="2"/>
          </p:nvPr>
        </p:nvSpPr>
        <p:spPr>
          <a:xfrm>
            <a:off x="5723896" y="765518"/>
            <a:ext cx="6741458" cy="4114800"/>
          </a:xfrm>
        </p:spPr>
        <p:txBody>
          <a:bodyPr wrap="square" anchor="t">
            <a:noAutofit/>
          </a:bodyPr>
          <a:lstStyle/>
          <a:p>
            <a:pPr>
              <a:buFontTx/>
              <a:buChar char="-"/>
            </a:pPr>
            <a:r>
              <a:rPr lang="es-ES_tradnl" sz="3000" b="1" noProof="0" dirty="0"/>
              <a:t>¿Está controlada la diabetes de María?</a:t>
            </a:r>
          </a:p>
          <a:p>
            <a:pPr>
              <a:buFontTx/>
              <a:buChar char="-"/>
            </a:pPr>
            <a:r>
              <a:rPr lang="es-ES_tradnl" sz="3000" b="1" noProof="0" dirty="0">
                <a:solidFill>
                  <a:srgbClr val="FF0000"/>
                </a:solidFill>
              </a:rPr>
              <a:t>No, su A1c es superior a 7.</a:t>
            </a:r>
          </a:p>
          <a:p>
            <a:pPr>
              <a:buFontTx/>
              <a:buChar char="-"/>
            </a:pPr>
            <a:endParaRPr lang="es-ES_tradnl" sz="3000" b="1" noProof="0" dirty="0"/>
          </a:p>
          <a:p>
            <a:pPr>
              <a:buFontTx/>
              <a:buChar char="-"/>
            </a:pPr>
            <a:r>
              <a:rPr lang="es-ES_tradnl" sz="3000" b="1" noProof="0" dirty="0"/>
              <a:t>¿Qué le sugiere que haga?</a:t>
            </a:r>
          </a:p>
          <a:p>
            <a:pPr>
              <a:buFontTx/>
              <a:buChar char="-"/>
            </a:pPr>
            <a:r>
              <a:rPr lang="es-ES_tradnl" sz="3000" b="1" noProof="0" dirty="0">
                <a:solidFill>
                  <a:srgbClr val="FF0000"/>
                </a:solidFill>
              </a:rPr>
              <a:t>Necesita</a:t>
            </a:r>
          </a:p>
          <a:p>
            <a:pPr lvl="1">
              <a:buFontTx/>
              <a:buChar char="-"/>
            </a:pPr>
            <a:r>
              <a:rPr lang="es-ES_tradnl" sz="3000" b="1" noProof="0" dirty="0">
                <a:solidFill>
                  <a:srgbClr val="FF0000"/>
                </a:solidFill>
              </a:rPr>
              <a:t>seguro médico/elegibilidad</a:t>
            </a:r>
          </a:p>
          <a:p>
            <a:pPr lvl="1">
              <a:buFontTx/>
              <a:buChar char="-"/>
            </a:pPr>
            <a:r>
              <a:rPr lang="es-ES_tradnl" sz="3000" b="1" noProof="0" dirty="0">
                <a:solidFill>
                  <a:srgbClr val="FF0000"/>
                </a:solidFill>
              </a:rPr>
              <a:t>clínica/cita</a:t>
            </a:r>
          </a:p>
          <a:p>
            <a:pPr lvl="1">
              <a:buFontTx/>
              <a:buChar char="-"/>
            </a:pPr>
            <a:r>
              <a:rPr lang="es-ES_tradnl" sz="3000" b="1" noProof="0" dirty="0">
                <a:solidFill>
                  <a:srgbClr val="FF0000"/>
                </a:solidFill>
              </a:rPr>
              <a:t>medicamentos</a:t>
            </a:r>
          </a:p>
          <a:p>
            <a:pPr marL="36512" indent="0">
              <a:buNone/>
            </a:pPr>
            <a:endParaRPr lang="es-ES_tradnl" sz="3000" b="1" noProof="0" dirty="0"/>
          </a:p>
          <a:p>
            <a:pPr>
              <a:buFontTx/>
              <a:buChar char="-"/>
            </a:pPr>
            <a:endParaRPr lang="es-ES_tradnl" sz="3000" b="1" noProof="0" dirty="0"/>
          </a:p>
        </p:txBody>
      </p:sp>
      <p:pic>
        <p:nvPicPr>
          <p:cNvPr id="54" name="Audio 53">
            <a:extLst>
              <a:ext uri="{FF2B5EF4-FFF2-40B4-BE49-F238E27FC236}">
                <a16:creationId xmlns:a16="http://schemas.microsoft.com/office/drawing/2014/main" id="{4E3C023D-62AC-AEA5-4620-98FF64AE19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05174" y="275213"/>
            <a:ext cx="812800" cy="812800"/>
          </a:xfrm>
          <a:prstGeom prst="rect">
            <a:avLst/>
          </a:prstGeom>
        </p:spPr>
      </p:pic>
    </p:spTree>
    <p:custDataLst>
      <p:tags r:id="rId1"/>
    </p:custDataLst>
    <p:extLst>
      <p:ext uri="{BB962C8B-B14F-4D97-AF65-F5344CB8AC3E}">
        <p14:creationId xmlns:p14="http://schemas.microsoft.com/office/powerpoint/2010/main" val="3761600492"/>
      </p:ext>
    </p:extLst>
  </p:cSld>
  <p:clrMapOvr>
    <a:masterClrMapping/>
  </p:clrMapOvr>
  <mc:AlternateContent xmlns:mc="http://schemas.openxmlformats.org/markup-compatibility/2006" xmlns:p14="http://schemas.microsoft.com/office/powerpoint/2010/main">
    <mc:Choice Requires="p14">
      <p:transition spd="slow" p14:dur="2000" advTm="30437"/>
    </mc:Choice>
    <mc:Fallback xmlns="">
      <p:transition spd="slow" advTm="3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octor holding capsule">
            <a:extLst>
              <a:ext uri="{FF2B5EF4-FFF2-40B4-BE49-F238E27FC236}">
                <a16:creationId xmlns:a16="http://schemas.microsoft.com/office/drawing/2014/main" id="{F3A00B0A-EEA1-C14C-B88F-F24A845F0FD9}"/>
              </a:ext>
            </a:extLst>
          </p:cNvPr>
          <p:cNvPicPr>
            <a:picLocks noChangeAspect="1"/>
          </p:cNvPicPr>
          <p:nvPr/>
        </p:nvPicPr>
        <p:blipFill>
          <a:blip r:embed="rId5" cstate="screen">
            <a:extLst>
              <a:ext uri="{28A0092B-C50C-407E-A947-70E740481C1C}">
                <a14:useLocalDpi xmlns:a14="http://schemas.microsoft.com/office/drawing/2010/main"/>
              </a:ext>
            </a:extLst>
          </a:blip>
          <a:srcRect t="1739" b="20045"/>
          <a:stretch>
            <a:fillRect/>
          </a:stretch>
        </p:blipFill>
        <p:spPr>
          <a:xfrm>
            <a:off x="20" y="2"/>
            <a:ext cx="12191980" cy="6365363"/>
          </a:xfrm>
          <a:prstGeom prst="rect">
            <a:avLst/>
          </a:prstGeom>
          <a:noFill/>
        </p:spPr>
      </p:pic>
      <p:sp>
        <p:nvSpPr>
          <p:cNvPr id="11" name="Title 1">
            <a:extLst>
              <a:ext uri="{FF2B5EF4-FFF2-40B4-BE49-F238E27FC236}">
                <a16:creationId xmlns:a16="http://schemas.microsoft.com/office/drawing/2014/main" id="{D2CA4B8D-A894-45CF-8BAA-847EC6FD418B}"/>
              </a:ext>
            </a:extLst>
          </p:cNvPr>
          <p:cNvSpPr>
            <a:spLocks noGrp="1"/>
          </p:cNvSpPr>
          <p:nvPr>
            <p:ph type="ctrTitle"/>
          </p:nvPr>
        </p:nvSpPr>
        <p:spPr>
          <a:xfrm>
            <a:off x="518169" y="3794125"/>
            <a:ext cx="4541512" cy="2387600"/>
          </a:xfrm>
        </p:spPr>
        <p:txBody>
          <a:bodyPr wrap="square" anchor="b">
            <a:normAutofit/>
          </a:bodyPr>
          <a:lstStyle/>
          <a:p>
            <a:r>
              <a:rPr lang="es-ES_tradnl" sz="5000" b="1" noProof="0" dirty="0"/>
              <a:t>Pasemos a la acción.</a:t>
            </a:r>
          </a:p>
        </p:txBody>
      </p:sp>
      <p:sp>
        <p:nvSpPr>
          <p:cNvPr id="4" name="Content Placeholder 3">
            <a:extLst>
              <a:ext uri="{FF2B5EF4-FFF2-40B4-BE49-F238E27FC236}">
                <a16:creationId xmlns:a16="http://schemas.microsoft.com/office/drawing/2014/main" id="{C4468881-9504-6EAB-AD85-91E22B28C45D}"/>
              </a:ext>
            </a:extLst>
          </p:cNvPr>
          <p:cNvSpPr>
            <a:spLocks noGrp="1"/>
          </p:cNvSpPr>
          <p:nvPr>
            <p:ph type="subTitle" idx="1"/>
          </p:nvPr>
        </p:nvSpPr>
        <p:spPr>
          <a:xfrm>
            <a:off x="680728" y="4962525"/>
            <a:ext cx="6299683" cy="1219200"/>
          </a:xfrm>
        </p:spPr>
        <p:txBody>
          <a:bodyPr wrap="square" anchor="t">
            <a:normAutofit/>
          </a:bodyPr>
          <a:lstStyle/>
          <a:p>
            <a:endParaRPr lang="es-ES_tradnl" noProof="0" dirty="0"/>
          </a:p>
          <a:p>
            <a:pPr marL="36512" indent="0">
              <a:buNone/>
            </a:pPr>
            <a:endParaRPr lang="es-ES_tradnl" noProof="0" dirty="0"/>
          </a:p>
        </p:txBody>
      </p:sp>
      <p:pic>
        <p:nvPicPr>
          <p:cNvPr id="23" name="Audio 22">
            <a:extLst>
              <a:ext uri="{FF2B5EF4-FFF2-40B4-BE49-F238E27FC236}">
                <a16:creationId xmlns:a16="http://schemas.microsoft.com/office/drawing/2014/main" id="{0D66228E-AD76-F40A-5216-37E38C9276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86235"/>
            <a:ext cx="812800" cy="812800"/>
          </a:xfrm>
          <a:prstGeom prst="rect">
            <a:avLst/>
          </a:prstGeom>
        </p:spPr>
      </p:pic>
    </p:spTree>
    <p:extLst>
      <p:ext uri="{BB962C8B-B14F-4D97-AF65-F5344CB8AC3E}">
        <p14:creationId xmlns:p14="http://schemas.microsoft.com/office/powerpoint/2010/main" val="2088862565"/>
      </p:ext>
    </p:extLst>
  </p:cSld>
  <p:clrMapOvr>
    <a:masterClrMapping/>
  </p:clrMapOvr>
  <mc:AlternateContent xmlns:mc="http://schemas.openxmlformats.org/markup-compatibility/2006" xmlns:p14="http://schemas.microsoft.com/office/powerpoint/2010/main">
    <mc:Choice Requires="p14">
      <p:transition spd="slow" p14:dur="2000" advTm="8794"/>
    </mc:Choice>
    <mc:Fallback xmlns="">
      <p:transition spd="slow" advTm="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algn="ctr"/>
            <a:r>
              <a:rPr lang="es-ES_tradnl" sz="2500" b="1" noProof="0" dirty="0">
                <a:solidFill>
                  <a:schemeClr val="bg1"/>
                </a:solidFill>
                <a:latin typeface="Arial Black" panose="020B0A04020102020204" pitchFamily="34" charset="0"/>
              </a:rPr>
              <a:t>Referencias</a:t>
            </a:r>
          </a:p>
        </p:txBody>
      </p:sp>
      <p:sp>
        <p:nvSpPr>
          <p:cNvPr id="3" name="Slide Number Placeholder 2"/>
          <p:cNvSpPr>
            <a:spLocks noGrp="1"/>
          </p:cNvSpPr>
          <p:nvPr>
            <p:ph type="sldNum" sz="quarter" idx="11"/>
          </p:nvPr>
        </p:nvSpPr>
        <p:spPr/>
        <p:txBody>
          <a:bodyPr/>
          <a:lstStyle/>
          <a:p>
            <a:fld id="{4B73C415-D670-4716-A5EC-CC4D52CA2BAC}" type="slidenum">
              <a:rPr lang="es-ES_tradnl" noProof="0" smtClean="0">
                <a:solidFill>
                  <a:srgbClr val="D4D2D0">
                    <a:shade val="50000"/>
                  </a:srgbClr>
                </a:solidFill>
              </a:rPr>
              <a:t>19</a:t>
            </a:fld>
            <a:endParaRPr lang="es-ES_tradnl" noProof="0" dirty="0">
              <a:solidFill>
                <a:srgbClr val="D4D2D0">
                  <a:shade val="50000"/>
                </a:srgbClr>
              </a:solidFill>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ES_tradnl" sz="2400" noProof="0" dirty="0">
              <a:solidFill>
                <a:prstClr val="white"/>
              </a:solidFill>
            </a:endParaRPr>
          </a:p>
        </p:txBody>
      </p:sp>
      <p:sp>
        <p:nvSpPr>
          <p:cNvPr id="16" name="TextBox 15"/>
          <p:cNvSpPr txBox="1"/>
          <p:nvPr/>
        </p:nvSpPr>
        <p:spPr>
          <a:xfrm>
            <a:off x="609600" y="1417320"/>
            <a:ext cx="11070566" cy="4093428"/>
          </a:xfrm>
          <a:prstGeom prst="rect">
            <a:avLst/>
          </a:prstGeom>
          <a:noFill/>
        </p:spPr>
        <p:txBody>
          <a:bodyPr wrap="square" rtlCol="0">
            <a:spAutoFit/>
          </a:bodyPr>
          <a:lstStyle/>
          <a:p>
            <a:pPr marL="285750" indent="-285750">
              <a:buFont typeface="Arial" panose="020B0604020202020204" pitchFamily="34" charset="0"/>
              <a:buChar char="•"/>
            </a:pP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Banday</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M. Z.,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Sameer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 S., &amp;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Nissar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S. (2020).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Pathophysiology</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of</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diabetes: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overview</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Avicenna</a:t>
            </a:r>
            <a:r>
              <a:rPr lang="es-ES_tradnl" sz="1600" i="1"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latin typeface="Tahoma" panose="020B0604030504040204" pitchFamily="34" charset="0"/>
                <a:ea typeface="Tahoma" panose="020B0604030504040204" pitchFamily="34" charset="0"/>
                <a:cs typeface="Tahoma" panose="020B0604030504040204" pitchFamily="34" charset="0"/>
              </a:rPr>
              <a:t>Journal</a:t>
            </a:r>
            <a:r>
              <a:rPr lang="es-ES_tradnl" sz="1600" i="1"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latin typeface="Tahoma" panose="020B0604030504040204" pitchFamily="34" charset="0"/>
                <a:ea typeface="Tahoma" panose="020B0604030504040204" pitchFamily="34" charset="0"/>
                <a:cs typeface="Tahoma" panose="020B0604030504040204" pitchFamily="34" charset="0"/>
              </a:rPr>
              <a:t>of</a:t>
            </a:r>
            <a:r>
              <a:rPr lang="es-ES_tradnl" sz="1600" i="1" noProof="0" dirty="0">
                <a:solidFill>
                  <a:schemeClr val="bg1"/>
                </a:solidFill>
                <a:latin typeface="Tahoma" panose="020B0604030504040204" pitchFamily="34" charset="0"/>
                <a:ea typeface="Tahoma" panose="020B0604030504040204" pitchFamily="34" charset="0"/>
                <a:cs typeface="Tahoma" panose="020B0604030504040204" pitchFamily="34" charset="0"/>
              </a:rPr>
              <a:t> Medicine, 10</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(4), 174–188.</a:t>
            </a:r>
          </a:p>
          <a:p>
            <a:pPr marL="285750" indent="-285750">
              <a:buFont typeface="Arial" panose="020B0604020202020204" pitchFamily="34" charset="0"/>
              <a:buChar char="•"/>
            </a:pPr>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n.d</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Medications</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treatments</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education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advocacy</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Last</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accessed</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September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15, 2022.</a:t>
            </a:r>
          </a:p>
          <a:p>
            <a:pPr marL="285750" indent="-285750">
              <a:buFont typeface="Arial" panose="020B0604020202020204" pitchFamily="34" charset="0"/>
              <a:buChar char="•"/>
            </a:pPr>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Centers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for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Disease</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Control and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Prevention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(March 2, 2022).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Type</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2 diabetes.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Last</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accessed</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September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15, 2022.</a:t>
            </a:r>
          </a:p>
          <a:p>
            <a:pPr marL="285750" indent="-285750" defTabSz="457200" fontAlgn="base">
              <a:spcBef>
                <a:spcPct val="0"/>
              </a:spcBef>
              <a:spcAft>
                <a:spcPct val="0"/>
              </a:spcAft>
              <a:buFont typeface="Arial" panose="020B0604020202020204" pitchFamily="34" charset="0"/>
              <a:buChar char="•"/>
            </a:pPr>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marR="0" indent="-285750">
              <a:spcAft>
                <a:spcPts val="1200"/>
              </a:spcAft>
              <a:buFont typeface="Arial" panose="020B0604020202020204" pitchFamily="34" charset="0"/>
              <a:buChar char="•"/>
            </a:pP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Professional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Practice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Committee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(2025). </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6.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Glycemic</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Goals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Hypoglycemia</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spcAft>
                <a:spcPts val="1200"/>
              </a:spcAft>
              <a:buFont typeface="Arial" panose="020B0604020202020204" pitchFamily="34" charset="0"/>
              <a:buChar char="•"/>
            </a:pP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Professional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Practice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Committee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(2025). </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8.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Obesity</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Weight</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Management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for</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the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Prevention</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Treatment</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of</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Type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 Diabetes: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Standards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of</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Care in Diabetes—2025. </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Diabetes Care, 48(Supplement_1), S167-S180. https://</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/10.2337/dc25-S008</a:t>
            </a:r>
          </a:p>
          <a:p>
            <a:pPr marL="285750" marR="0" indent="-285750">
              <a:spcAft>
                <a:spcPts val="1200"/>
              </a:spcAft>
              <a:buFont typeface="Arial" panose="020B0604020202020204" pitchFamily="34" charset="0"/>
              <a:buChar char="•"/>
            </a:pP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Gow</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K.,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Rashidi</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 &amp; Whitehead, L. (2024).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Factors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Influencing</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Medication</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Adherence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Among</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Adults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Living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with</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Diabetes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Comorbidities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Qualitative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Systematic</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Review</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Current</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Diabetes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Reports</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24(2), 19-25. https://</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/10.1007/s11892-023-01532-0</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ES_tradnl" sz="2400" noProof="0" dirty="0">
              <a:solidFill>
                <a:prstClr val="white"/>
              </a:solidFill>
            </a:endParaRPr>
          </a:p>
        </p:txBody>
      </p:sp>
      <p:pic>
        <p:nvPicPr>
          <p:cNvPr id="13" name="Audio 12">
            <a:extLst>
              <a:ext uri="{FF2B5EF4-FFF2-40B4-BE49-F238E27FC236}">
                <a16:creationId xmlns:a16="http://schemas.microsoft.com/office/drawing/2014/main" id="{DFAA8F65-80EA-ED7F-F864-AF15C0403F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502" y="33020"/>
            <a:ext cx="812800" cy="812800"/>
          </a:xfrm>
          <a:prstGeom prst="rect">
            <a:avLst/>
          </a:prstGeom>
        </p:spPr>
      </p:pic>
    </p:spTree>
    <p:extLst>
      <p:ext uri="{BB962C8B-B14F-4D97-AF65-F5344CB8AC3E}">
        <p14:creationId xmlns:p14="http://schemas.microsoft.com/office/powerpoint/2010/main" val="2314905380"/>
      </p:ext>
    </p:extLst>
  </p:cSld>
  <p:clrMapOvr>
    <a:masterClrMapping/>
  </p:clrMapOvr>
  <mc:AlternateContent xmlns:mc="http://schemas.openxmlformats.org/markup-compatibility/2006" xmlns:p14="http://schemas.microsoft.com/office/powerpoint/2010/main">
    <mc:Choice Requires="p14">
      <p:transition spd="slow" p14:dur="2000" advTm="1496"/>
    </mc:Choice>
    <mc:Fallback xmlns="">
      <p:transition spd="slow" advTm="1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09B1-BC12-169F-885A-0D34BDB73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3E452-695E-8E7B-E0A8-55E5794F4A47}"/>
              </a:ext>
            </a:extLst>
          </p:cNvPr>
          <p:cNvSpPr>
            <a:spLocks noGrp="1"/>
          </p:cNvSpPr>
          <p:nvPr>
            <p:ph type="title"/>
          </p:nvPr>
        </p:nvSpPr>
        <p:spPr>
          <a:xfrm>
            <a:off x="432000" y="431999"/>
            <a:ext cx="11340000" cy="692921"/>
          </a:xfrm>
        </p:spPr>
        <p:txBody>
          <a:bodyPr anchor="t">
            <a:normAutofit/>
          </a:bodyPr>
          <a:lstStyle/>
          <a:p>
            <a:r>
              <a:rPr lang="es-ES_tradnl" sz="3000" noProof="0" dirty="0"/>
              <a:t>Revisión: ¿Cuándo se considera que la diabetes está “controlada”?</a:t>
            </a:r>
          </a:p>
        </p:txBody>
      </p:sp>
      <p:pic>
        <p:nvPicPr>
          <p:cNvPr id="3" name="Picture Placeholder 40" descr="DOWN.png">
            <a:extLst>
              <a:ext uri="{FF2B5EF4-FFF2-40B4-BE49-F238E27FC236}">
                <a16:creationId xmlns:a16="http://schemas.microsoft.com/office/drawing/2014/main" id="{808B6922-7385-6AB1-F6C3-1A7026C14EDB}"/>
              </a:ext>
            </a:extLst>
          </p:cNvPr>
          <p:cNvPicPr>
            <a:picLocks noChangeAspect="1"/>
          </p:cNvPicPr>
          <p:nvPr/>
        </p:nvPicPr>
        <p:blipFill>
          <a:blip r:embed="rId5" cstate="print"/>
          <a:srcRect t="16057" b="16057"/>
          <a:stretch>
            <a:fillRect/>
          </a:stretch>
        </p:blipFill>
        <p:spPr>
          <a:xfrm>
            <a:off x="2627200" y="1156745"/>
            <a:ext cx="2614700" cy="1775027"/>
          </a:xfrm>
          <a:prstGeom prst="rect">
            <a:avLst/>
          </a:prstGeom>
        </p:spPr>
      </p:pic>
      <p:sp>
        <p:nvSpPr>
          <p:cNvPr id="9" name="Text Placeholder 33">
            <a:extLst>
              <a:ext uri="{FF2B5EF4-FFF2-40B4-BE49-F238E27FC236}">
                <a16:creationId xmlns:a16="http://schemas.microsoft.com/office/drawing/2014/main" id="{674758C9-5657-1CA5-E17C-B94FB7C67694}"/>
              </a:ext>
            </a:extLst>
          </p:cNvPr>
          <p:cNvSpPr txBox="1">
            <a:spLocks/>
          </p:cNvSpPr>
          <p:nvPr/>
        </p:nvSpPr>
        <p:spPr>
          <a:xfrm>
            <a:off x="432000" y="1253211"/>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3600" noProof="0" dirty="0"/>
              <a:t>menos de 65 años</a:t>
            </a:r>
            <a:br>
              <a:rPr lang="es-ES_tradnl" sz="3600" noProof="0" dirty="0"/>
            </a:br>
            <a:endParaRPr lang="es-ES_tradnl" sz="3600" noProof="0" dirty="0"/>
          </a:p>
        </p:txBody>
      </p:sp>
      <p:sp>
        <p:nvSpPr>
          <p:cNvPr id="10" name="Text Placeholder 34">
            <a:extLst>
              <a:ext uri="{FF2B5EF4-FFF2-40B4-BE49-F238E27FC236}">
                <a16:creationId xmlns:a16="http://schemas.microsoft.com/office/drawing/2014/main" id="{5DF5B8AA-BCBA-8998-04E1-8507BEC9A7D6}"/>
              </a:ext>
            </a:extLst>
          </p:cNvPr>
          <p:cNvSpPr txBox="1">
            <a:spLocks/>
          </p:cNvSpPr>
          <p:nvPr/>
        </p:nvSpPr>
        <p:spPr>
          <a:xfrm>
            <a:off x="3441900" y="2928048"/>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5000" noProof="0" dirty="0"/>
              <a:t>7.0</a:t>
            </a:r>
          </a:p>
        </p:txBody>
      </p:sp>
      <p:sp>
        <p:nvSpPr>
          <p:cNvPr id="11" name="Text Placeholder 33">
            <a:extLst>
              <a:ext uri="{FF2B5EF4-FFF2-40B4-BE49-F238E27FC236}">
                <a16:creationId xmlns:a16="http://schemas.microsoft.com/office/drawing/2014/main" id="{F17E2754-2436-0CC9-F025-6B5F9731552C}"/>
              </a:ext>
            </a:extLst>
          </p:cNvPr>
          <p:cNvSpPr>
            <a:spLocks noGrp="1"/>
          </p:cNvSpPr>
          <p:nvPr>
            <p:ph idx="1"/>
          </p:nvPr>
        </p:nvSpPr>
        <p:spPr>
          <a:xfrm>
            <a:off x="258763" y="4250332"/>
            <a:ext cx="11339512" cy="4351337"/>
          </a:xfrm>
        </p:spPr>
        <p:txBody>
          <a:bodyPr/>
          <a:lstStyle/>
          <a:p>
            <a:pPr marL="0" indent="0">
              <a:buNone/>
            </a:pPr>
            <a:br>
              <a:rPr lang="es-ES_tradnl" sz="3600" noProof="0" dirty="0"/>
            </a:br>
            <a:endParaRPr lang="es-ES_tradnl" sz="3600" noProof="0" dirty="0">
              <a:effectLst/>
            </a:endParaRPr>
          </a:p>
        </p:txBody>
      </p:sp>
      <p:sp>
        <p:nvSpPr>
          <p:cNvPr id="12" name="Text Placeholder 33">
            <a:extLst>
              <a:ext uri="{FF2B5EF4-FFF2-40B4-BE49-F238E27FC236}">
                <a16:creationId xmlns:a16="http://schemas.microsoft.com/office/drawing/2014/main" id="{5CB21EAB-D6E8-4ACA-C0C0-746A24452F09}"/>
              </a:ext>
            </a:extLst>
          </p:cNvPr>
          <p:cNvSpPr txBox="1">
            <a:spLocks/>
          </p:cNvSpPr>
          <p:nvPr/>
        </p:nvSpPr>
        <p:spPr>
          <a:xfrm>
            <a:off x="432000" y="4061569"/>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3600" noProof="0" dirty="0"/>
              <a:t>Más de 65 años</a:t>
            </a:r>
            <a:br>
              <a:rPr lang="es-ES_tradnl" sz="3600" noProof="0" dirty="0"/>
            </a:br>
            <a:endParaRPr lang="es-ES_tradnl" sz="3600" noProof="0" dirty="0"/>
          </a:p>
        </p:txBody>
      </p:sp>
      <p:pic>
        <p:nvPicPr>
          <p:cNvPr id="13" name="Picture Placeholder 40" descr="DOWN.png">
            <a:extLst>
              <a:ext uri="{FF2B5EF4-FFF2-40B4-BE49-F238E27FC236}">
                <a16:creationId xmlns:a16="http://schemas.microsoft.com/office/drawing/2014/main" id="{2D8516A2-D7B7-7A34-2323-09C987DD77F6}"/>
              </a:ext>
            </a:extLst>
          </p:cNvPr>
          <p:cNvPicPr>
            <a:picLocks noChangeAspect="1"/>
          </p:cNvPicPr>
          <p:nvPr/>
        </p:nvPicPr>
        <p:blipFill>
          <a:blip r:embed="rId5" cstate="print"/>
          <a:srcRect t="16057" b="16057"/>
          <a:stretch>
            <a:fillRect/>
          </a:stretch>
        </p:blipFill>
        <p:spPr>
          <a:xfrm>
            <a:off x="2627200" y="3776339"/>
            <a:ext cx="2614700" cy="1775027"/>
          </a:xfrm>
          <a:prstGeom prst="rect">
            <a:avLst/>
          </a:prstGeom>
        </p:spPr>
      </p:pic>
      <p:sp>
        <p:nvSpPr>
          <p:cNvPr id="14" name="Text Placeholder 34">
            <a:extLst>
              <a:ext uri="{FF2B5EF4-FFF2-40B4-BE49-F238E27FC236}">
                <a16:creationId xmlns:a16="http://schemas.microsoft.com/office/drawing/2014/main" id="{8AAA7F2B-7C64-0A1F-48D1-90FE7A1FF2E4}"/>
              </a:ext>
            </a:extLst>
          </p:cNvPr>
          <p:cNvSpPr txBox="1">
            <a:spLocks/>
          </p:cNvSpPr>
          <p:nvPr/>
        </p:nvSpPr>
        <p:spPr>
          <a:xfrm>
            <a:off x="3441900" y="5539385"/>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5000" noProof="0" dirty="0"/>
              <a:t>7.5</a:t>
            </a:r>
          </a:p>
        </p:txBody>
      </p:sp>
      <p:pic>
        <p:nvPicPr>
          <p:cNvPr id="16" name="Picture 15" descr="3D arrow graphic">
            <a:extLst>
              <a:ext uri="{FF2B5EF4-FFF2-40B4-BE49-F238E27FC236}">
                <a16:creationId xmlns:a16="http://schemas.microsoft.com/office/drawing/2014/main" id="{DE727DEB-DBDA-0AC5-CA99-75D667511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8954" y="1341229"/>
            <a:ext cx="5431672" cy="5440679"/>
          </a:xfrm>
          <a:prstGeom prst="rect">
            <a:avLst/>
          </a:prstGeom>
        </p:spPr>
      </p:pic>
      <p:pic>
        <p:nvPicPr>
          <p:cNvPr id="17" name="Audio 16">
            <a:extLst>
              <a:ext uri="{FF2B5EF4-FFF2-40B4-BE49-F238E27FC236}">
                <a16:creationId xmlns:a16="http://schemas.microsoft.com/office/drawing/2014/main" id="{4F61A6AE-521E-436B-37CE-FD171F0C6A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25599"/>
            <a:ext cx="812800" cy="812800"/>
          </a:xfrm>
          <a:prstGeom prst="rect">
            <a:avLst/>
          </a:prstGeom>
        </p:spPr>
      </p:pic>
    </p:spTree>
    <p:extLst>
      <p:ext uri="{BB962C8B-B14F-4D97-AF65-F5344CB8AC3E}">
        <p14:creationId xmlns:p14="http://schemas.microsoft.com/office/powerpoint/2010/main" val="959432207"/>
      </p:ext>
    </p:extLst>
  </p:cSld>
  <p:clrMapOvr>
    <a:masterClrMapping/>
  </p:clrMapOvr>
  <mc:AlternateContent xmlns:mc="http://schemas.openxmlformats.org/markup-compatibility/2006" xmlns:p14="http://schemas.microsoft.com/office/powerpoint/2010/main">
    <mc:Choice Requires="p14">
      <p:transition spd="slow" p14:dur="2000" advTm="42035"/>
    </mc:Choice>
    <mc:Fallback xmlns="">
      <p:transition spd="slow" advTm="4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4" name="Picture 6" descr="Top view of crop anonymous female diabetic measuring blood sugar with glucometer over scattered lancets">
            <a:extLst>
              <a:ext uri="{FF2B5EF4-FFF2-40B4-BE49-F238E27FC236}">
                <a16:creationId xmlns:a16="http://schemas.microsoft.com/office/drawing/2014/main" id="{02447E9E-4187-BA4D-AD75-099F09A82C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41" r="19135" b="-4"/>
          <a:stretch/>
        </p:blipFill>
        <p:spPr bwMode="auto">
          <a:xfrm>
            <a:off x="-15205" y="12700"/>
            <a:ext cx="12207205" cy="6858000"/>
          </a:xfrm>
          <a:prstGeom prst="rect">
            <a:avLst/>
          </a:prstGeom>
          <a:solidFill>
            <a:srgbClr val="FFFFFF"/>
          </a:solidFill>
        </p:spPr>
      </p:pic>
      <p:sp>
        <p:nvSpPr>
          <p:cNvPr id="30722" name="Title 1"/>
          <p:cNvSpPr>
            <a:spLocks noGrp="1"/>
          </p:cNvSpPr>
          <p:nvPr>
            <p:ph type="title"/>
          </p:nvPr>
        </p:nvSpPr>
        <p:spPr>
          <a:xfrm>
            <a:off x="1981200" y="274638"/>
            <a:ext cx="7467600" cy="1143000"/>
          </a:xfrm>
        </p:spPr>
        <p:txBody>
          <a:bodyPr wrap="square" anchor="ctr">
            <a:normAutofit/>
          </a:bodyPr>
          <a:lstStyle/>
          <a:p>
            <a:pPr eaLnBrk="1" hangingPunct="1"/>
            <a:r>
              <a:rPr lang="es-ES_tradnl" noProof="0" dirty="0"/>
              <a:t> </a:t>
            </a:r>
          </a:p>
        </p:txBody>
      </p:sp>
      <p:sp>
        <p:nvSpPr>
          <p:cNvPr id="5" name="Rectangle 4">
            <a:extLst>
              <a:ext uri="{FF2B5EF4-FFF2-40B4-BE49-F238E27FC236}">
                <a16:creationId xmlns:a16="http://schemas.microsoft.com/office/drawing/2014/main" id="{C96FC997-7BB2-3614-A59D-865E4D25D049}"/>
              </a:ext>
            </a:extLst>
          </p:cNvPr>
          <p:cNvSpPr/>
          <p:nvPr/>
        </p:nvSpPr>
        <p:spPr>
          <a:xfrm>
            <a:off x="-15206" y="-12700"/>
            <a:ext cx="12346905" cy="710438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2400" noProof="0" dirty="0">
              <a:solidFill>
                <a:prstClr val="white"/>
              </a:solidFill>
            </a:endParaRPr>
          </a:p>
        </p:txBody>
      </p:sp>
      <p:sp>
        <p:nvSpPr>
          <p:cNvPr id="3" name="Content Placeholder 2"/>
          <p:cNvSpPr>
            <a:spLocks noGrp="1"/>
          </p:cNvSpPr>
          <p:nvPr>
            <p:ph sz="half" idx="1"/>
          </p:nvPr>
        </p:nvSpPr>
        <p:spPr>
          <a:xfrm>
            <a:off x="1524000" y="1066801"/>
            <a:ext cx="9144000" cy="5059363"/>
          </a:xfrm>
        </p:spPr>
        <p:txBody>
          <a:bodyPr wrap="square" anchor="t">
            <a:normAutofit lnSpcReduction="10000"/>
          </a:bodyPr>
          <a:lstStyle/>
          <a:p>
            <a:pPr marL="420624" indent="-384048" algn="ctr" eaLnBrk="1" fontAlgn="auto" hangingPunct="1">
              <a:spcAft>
                <a:spcPts val="0"/>
              </a:spcAft>
              <a:buNone/>
              <a:defRPr/>
            </a:pPr>
            <a:r>
              <a:rPr lang="es-ES_tradnl" sz="2800" b="1" noProof="0" dirty="0">
                <a:solidFill>
                  <a:schemeClr val="accent6">
                    <a:lumMod val="50000"/>
                  </a:schemeClr>
                </a:solidFill>
              </a:rPr>
              <a:t>ANTES DEL DESAYUNO (EN AYUNO):</a:t>
            </a:r>
          </a:p>
          <a:p>
            <a:pPr marL="420624" indent="-384048" algn="ctr" eaLnBrk="1" fontAlgn="auto" hangingPunct="1">
              <a:spcAft>
                <a:spcPts val="0"/>
              </a:spcAft>
              <a:buNone/>
              <a:defRPr/>
            </a:pPr>
            <a:r>
              <a:rPr lang="es-ES_tradnl" sz="5500" b="1" noProof="0" dirty="0">
                <a:solidFill>
                  <a:schemeClr val="accent6">
                    <a:lumMod val="50000"/>
                  </a:schemeClr>
                </a:solidFill>
              </a:rPr>
              <a:t>80-100</a:t>
            </a:r>
          </a:p>
          <a:p>
            <a:pPr marL="420624" indent="-384048" algn="ctr" eaLnBrk="1" fontAlgn="auto" hangingPunct="1">
              <a:spcAft>
                <a:spcPts val="0"/>
              </a:spcAft>
              <a:buNone/>
              <a:defRPr/>
            </a:pPr>
            <a:endParaRPr lang="es-ES_tradnl" sz="2400" b="1" noProof="0" dirty="0">
              <a:solidFill>
                <a:schemeClr val="accent6">
                  <a:lumMod val="50000"/>
                </a:schemeClr>
              </a:solidFill>
            </a:endParaRPr>
          </a:p>
          <a:p>
            <a:pPr marL="420624" indent="-384048" algn="ctr" eaLnBrk="1" fontAlgn="auto" hangingPunct="1">
              <a:spcAft>
                <a:spcPts val="0"/>
              </a:spcAft>
              <a:buNone/>
              <a:defRPr/>
            </a:pPr>
            <a:r>
              <a:rPr lang="es-ES_tradnl" sz="2800" b="1" noProof="0" dirty="0">
                <a:solidFill>
                  <a:schemeClr val="accent6">
                    <a:lumMod val="50000"/>
                  </a:schemeClr>
                </a:solidFill>
              </a:rPr>
              <a:t>TARDE O NOCHE ANTES DE COMER:</a:t>
            </a:r>
          </a:p>
          <a:p>
            <a:pPr marL="420624" indent="-384048" algn="ctr" eaLnBrk="1" fontAlgn="auto" hangingPunct="1">
              <a:spcAft>
                <a:spcPts val="0"/>
              </a:spcAft>
              <a:buNone/>
              <a:defRPr/>
            </a:pPr>
            <a:r>
              <a:rPr lang="es-ES_tradnl" sz="5500" b="1" noProof="0" dirty="0">
                <a:solidFill>
                  <a:schemeClr val="accent6">
                    <a:lumMod val="50000"/>
                  </a:schemeClr>
                </a:solidFill>
              </a:rPr>
              <a:t>80-150</a:t>
            </a:r>
          </a:p>
          <a:p>
            <a:pPr marL="420624" indent="-384048" algn="ctr" eaLnBrk="1" fontAlgn="auto" hangingPunct="1">
              <a:spcAft>
                <a:spcPts val="0"/>
              </a:spcAft>
              <a:buNone/>
              <a:defRPr/>
            </a:pPr>
            <a:endParaRPr lang="es-ES_tradnl" sz="2800" b="1" noProof="0" dirty="0">
              <a:solidFill>
                <a:schemeClr val="accent6">
                  <a:lumMod val="50000"/>
                </a:schemeClr>
              </a:solidFill>
            </a:endParaRPr>
          </a:p>
          <a:p>
            <a:pPr marL="420624" indent="-384048" algn="ctr" eaLnBrk="1" fontAlgn="auto" hangingPunct="1">
              <a:spcAft>
                <a:spcPts val="0"/>
              </a:spcAft>
              <a:buNone/>
              <a:defRPr/>
            </a:pPr>
            <a:r>
              <a:rPr lang="es-ES_tradnl" sz="2800" b="1" noProof="0" dirty="0">
                <a:solidFill>
                  <a:schemeClr val="accent6">
                    <a:lumMod val="50000"/>
                  </a:schemeClr>
                </a:solidFill>
              </a:rPr>
              <a:t>DOS HORAS DESPUÉS DE COMER:</a:t>
            </a:r>
          </a:p>
          <a:p>
            <a:pPr marL="420624" indent="-384048" algn="ctr" eaLnBrk="1" fontAlgn="auto" hangingPunct="1">
              <a:spcAft>
                <a:spcPts val="0"/>
              </a:spcAft>
              <a:buNone/>
              <a:defRPr/>
            </a:pPr>
            <a:r>
              <a:rPr lang="es-ES_tradnl" sz="5500" b="1" noProof="0" dirty="0">
                <a:solidFill>
                  <a:schemeClr val="accent6">
                    <a:lumMod val="50000"/>
                  </a:schemeClr>
                </a:solidFill>
              </a:rPr>
              <a:t>80-180</a:t>
            </a:r>
          </a:p>
        </p:txBody>
      </p:sp>
      <p:pic>
        <p:nvPicPr>
          <p:cNvPr id="46" name="Audio 45">
            <a:extLst>
              <a:ext uri="{FF2B5EF4-FFF2-40B4-BE49-F238E27FC236}">
                <a16:creationId xmlns:a16="http://schemas.microsoft.com/office/drawing/2014/main" id="{C1AB8ACC-C876-6710-C861-7647E4F637A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8007" y="254001"/>
            <a:ext cx="812800" cy="812800"/>
          </a:xfrm>
          <a:prstGeom prst="rect">
            <a:avLst/>
          </a:prstGeom>
        </p:spPr>
      </p:pic>
    </p:spTree>
    <p:custDataLst>
      <p:tags r:id="rId1"/>
    </p:custDataLst>
    <p:extLst>
      <p:ext uri="{BB962C8B-B14F-4D97-AF65-F5344CB8AC3E}">
        <p14:creationId xmlns:p14="http://schemas.microsoft.com/office/powerpoint/2010/main" val="2521985508"/>
      </p:ext>
    </p:extLst>
  </p:cSld>
  <p:clrMapOvr>
    <a:masterClrMapping/>
  </p:clrMapOvr>
  <mc:AlternateContent xmlns:mc="http://schemas.openxmlformats.org/markup-compatibility/2006" xmlns:p14="http://schemas.microsoft.com/office/powerpoint/2010/main">
    <mc:Choice Requires="p14">
      <p:transition spd="slow" p14:dur="2000" advTm="36294"/>
    </mc:Choice>
    <mc:Fallback xmlns="">
      <p:transition spd="slow" advTm="3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6"/>
                </p:tgtEl>
              </p:cMediaNode>
            </p:audio>
          </p:childTnLst>
        </p:cTn>
      </p:par>
    </p:tnLst>
    <p:bldLst>
      <p:bldP spid="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 apple on blue weighing scale">
            <a:extLst>
              <a:ext uri="{FF2B5EF4-FFF2-40B4-BE49-F238E27FC236}">
                <a16:creationId xmlns:a16="http://schemas.microsoft.com/office/drawing/2014/main" id="{B9EC86AB-249D-8A41-BED2-A125C76602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7650" name="Title 1"/>
          <p:cNvSpPr>
            <a:spLocks noGrp="1"/>
          </p:cNvSpPr>
          <p:nvPr>
            <p:ph type="title"/>
          </p:nvPr>
        </p:nvSpPr>
        <p:spPr/>
        <p:txBody>
          <a:bodyPr/>
          <a:lstStyle/>
          <a:p>
            <a:pPr eaLnBrk="1" hangingPunct="1"/>
            <a:r>
              <a:rPr lang="es-ES_tradnl" noProof="0" dirty="0">
                <a:ea typeface="ＭＳ Ｐゴシック" pitchFamily="34" charset="-128"/>
              </a:rPr>
              <a:t> </a:t>
            </a:r>
          </a:p>
        </p:txBody>
      </p:sp>
      <p:sp>
        <p:nvSpPr>
          <p:cNvPr id="7" name="Rectangle 6"/>
          <p:cNvSpPr/>
          <p:nvPr/>
        </p:nvSpPr>
        <p:spPr bwMode="gray">
          <a:xfrm>
            <a:off x="1393371" y="5094196"/>
            <a:ext cx="9405257" cy="1489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s-ES_tradnl" sz="4000" b="1" noProof="0" dirty="0">
                <a:solidFill>
                  <a:schemeClr val="tx1">
                    <a:lumMod val="95000"/>
                  </a:schemeClr>
                </a:solidFill>
              </a:rPr>
              <a:t> Revisión: ¿qué suele bloquear la insulina y provocar un aumento del azúcar en sangre?</a:t>
            </a:r>
          </a:p>
        </p:txBody>
      </p:sp>
      <p:pic>
        <p:nvPicPr>
          <p:cNvPr id="15" name="Audio 14">
            <a:extLst>
              <a:ext uri="{FF2B5EF4-FFF2-40B4-BE49-F238E27FC236}">
                <a16:creationId xmlns:a16="http://schemas.microsoft.com/office/drawing/2014/main" id="{C86A51A5-48B1-5318-3FFF-ABB0B40169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 y="33338"/>
            <a:ext cx="812800" cy="812800"/>
          </a:xfrm>
          <a:prstGeom prst="rect">
            <a:avLst/>
          </a:prstGeom>
        </p:spPr>
      </p:pic>
    </p:spTree>
    <p:extLst>
      <p:ext uri="{BB962C8B-B14F-4D97-AF65-F5344CB8AC3E}">
        <p14:creationId xmlns:p14="http://schemas.microsoft.com/office/powerpoint/2010/main" val="1596028172"/>
      </p:ext>
    </p:extLst>
  </p:cSld>
  <p:clrMapOvr>
    <a:masterClrMapping/>
  </p:clrMapOvr>
  <mc:AlternateContent xmlns:mc="http://schemas.openxmlformats.org/markup-compatibility/2006" xmlns:p14="http://schemas.microsoft.com/office/powerpoint/2010/main">
    <mc:Choice Requires="p14">
      <p:transition spd="slow" p14:dur="2000" advTm="25334"/>
    </mc:Choice>
    <mc:Fallback xmlns="">
      <p:transition spd="slow" advTm="2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2400" noProof="0" dirty="0">
              <a:solidFill>
                <a:prstClr val="white"/>
              </a:solidFill>
            </a:endParaRPr>
          </a:p>
        </p:txBody>
      </p:sp>
      <p:cxnSp>
        <p:nvCxnSpPr>
          <p:cNvPr id="16" name="Straight Connector 15"/>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3619500" y="2376488"/>
            <a:ext cx="2679700" cy="2387600"/>
          </a:xfrm>
        </p:spPr>
        <p:txBody>
          <a:bodyPr>
            <a:normAutofit/>
          </a:bodyPr>
          <a:lstStyle/>
          <a:p>
            <a:r>
              <a:rPr lang="es-ES_tradnl" noProof="0" dirty="0"/>
              <a:t>Realizar cambios</a:t>
            </a:r>
            <a:endParaRPr lang="es-ES_tradnl" noProof="0" dirty="0">
              <a:effectLst/>
            </a:endParaRPr>
          </a:p>
        </p:txBody>
      </p:sp>
      <p:pic>
        <p:nvPicPr>
          <p:cNvPr id="13" name="Picture Placeholder 12" descr="Football goal in the net">
            <a:extLst>
              <a:ext uri="{FF2B5EF4-FFF2-40B4-BE49-F238E27FC236}">
                <a16:creationId xmlns:a16="http://schemas.microsoft.com/office/drawing/2014/main" id="{2D66FE82-5494-B526-9AFB-E891883CB48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8325" b="8325"/>
          <a:stretch>
            <a:fillRect/>
          </a:stretch>
        </p:blipFill>
        <p:spPr>
          <a:xfrm>
            <a:off x="0" y="2"/>
            <a:ext cx="12192000" cy="6857998"/>
          </a:xfrm>
        </p:spPr>
      </p:pic>
      <p:sp>
        <p:nvSpPr>
          <p:cNvPr id="14" name="TextBox 13">
            <a:extLst>
              <a:ext uri="{FF2B5EF4-FFF2-40B4-BE49-F238E27FC236}">
                <a16:creationId xmlns:a16="http://schemas.microsoft.com/office/drawing/2014/main" id="{F21BCCCA-A47B-6F39-BD47-8E6EB7E3E57D}"/>
              </a:ext>
            </a:extLst>
          </p:cNvPr>
          <p:cNvSpPr txBox="1"/>
          <p:nvPr/>
        </p:nvSpPr>
        <p:spPr>
          <a:xfrm>
            <a:off x="7125652" y="406400"/>
            <a:ext cx="4389120" cy="784830"/>
          </a:xfrm>
          <a:prstGeom prst="rect">
            <a:avLst/>
          </a:prstGeom>
          <a:noFill/>
        </p:spPr>
        <p:txBody>
          <a:bodyPr wrap="square" rtlCol="0">
            <a:spAutoFit/>
          </a:bodyPr>
          <a:lstStyle/>
          <a:p>
            <a:r>
              <a:rPr lang="es-ES_tradnl" sz="4500" b="1" noProof="0" dirty="0">
                <a:solidFill>
                  <a:schemeClr val="bg1"/>
                </a:solidFill>
              </a:rPr>
              <a:t>Establecer objetivos</a:t>
            </a:r>
          </a:p>
        </p:txBody>
      </p:sp>
      <p:pic>
        <p:nvPicPr>
          <p:cNvPr id="27" name="Audio 26">
            <a:extLst>
              <a:ext uri="{FF2B5EF4-FFF2-40B4-BE49-F238E27FC236}">
                <a16:creationId xmlns:a16="http://schemas.microsoft.com/office/drawing/2014/main" id="{85895CBB-554A-34A9-C8A6-B27340300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223" y="166557"/>
            <a:ext cx="812800" cy="812800"/>
          </a:xfrm>
          <a:prstGeom prst="rect">
            <a:avLst/>
          </a:prstGeom>
        </p:spPr>
      </p:pic>
    </p:spTree>
    <p:extLst>
      <p:ext uri="{BB962C8B-B14F-4D97-AF65-F5344CB8AC3E}">
        <p14:creationId xmlns:p14="http://schemas.microsoft.com/office/powerpoint/2010/main" val="321176271"/>
      </p:ext>
    </p:extLst>
  </p:cSld>
  <p:clrMapOvr>
    <a:masterClrMapping/>
  </p:clrMapOvr>
  <mc:AlternateContent xmlns:mc="http://schemas.openxmlformats.org/markup-compatibility/2006" xmlns:p14="http://schemas.microsoft.com/office/powerpoint/2010/main">
    <mc:Choice Requires="p14">
      <p:transition spd="slow" p14:dur="2000" advTm="37659"/>
    </mc:Choice>
    <mc:Fallback xmlns="">
      <p:transition spd="slow" advTm="3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1519-2F90-3A74-6703-EBCB27095D25}"/>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B271B17B-1C27-41DC-391A-49DFF03CE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8C8C0F11-503D-FB48-7608-2F4AF5DE0C34}"/>
              </a:ext>
            </a:extLst>
          </p:cNvPr>
          <p:cNvSpPr>
            <a:spLocks noGrp="1"/>
          </p:cNvSpPr>
          <p:nvPr>
            <p:ph type="title"/>
          </p:nvPr>
        </p:nvSpPr>
        <p:spPr bwMode="gray">
          <a:xfrm>
            <a:off x="5658103" y="4200328"/>
            <a:ext cx="5749483" cy="1343026"/>
          </a:xfrm>
        </p:spPr>
        <p:txBody>
          <a:bodyPr/>
          <a:lstStyle/>
          <a:p>
            <a:pPr algn="ctr"/>
            <a:r>
              <a:rPr lang="es-ES_tradnl" noProof="0" dirty="0"/>
              <a:t>Es importante </a:t>
            </a:r>
            <a:r>
              <a:rPr lang="es-ES_tradnl" noProof="0" dirty="0">
                <a:effectLst/>
              </a:rPr>
              <a:t>que tome </a:t>
            </a:r>
            <a:r>
              <a:rPr lang="es-ES_tradnl" noProof="0" dirty="0"/>
              <a:t>sus medicamentos</a:t>
            </a:r>
            <a:endParaRPr lang="es-ES_tradnl" noProof="0" dirty="0">
              <a:effectLst/>
            </a:endParaRPr>
          </a:p>
        </p:txBody>
      </p:sp>
      <p:cxnSp>
        <p:nvCxnSpPr>
          <p:cNvPr id="10" name="Straight Connector 9">
            <a:extLst>
              <a:ext uri="{FF2B5EF4-FFF2-40B4-BE49-F238E27FC236}">
                <a16:creationId xmlns:a16="http://schemas.microsoft.com/office/drawing/2014/main" id="{B85ABD46-B938-89B5-5D33-56D6CDC2C9AE}"/>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F366B6D-9D2A-7E77-3DE3-8838EA9CF2D9}"/>
              </a:ext>
            </a:extLst>
          </p:cNvPr>
          <p:cNvSpPr>
            <a:spLocks noGrp="1"/>
          </p:cNvSpPr>
          <p:nvPr>
            <p:ph type="body" sz="quarter" idx="14"/>
          </p:nvPr>
        </p:nvSpPr>
        <p:spPr bwMode="gray">
          <a:xfrm>
            <a:off x="5454902" y="5633067"/>
            <a:ext cx="6533897" cy="1119943"/>
          </a:xfrm>
        </p:spPr>
        <p:txBody>
          <a:bodyPr/>
          <a:lstStyle/>
          <a:p>
            <a:r>
              <a:rPr lang="es-ES_tradnl" sz="3300" noProof="0" dirty="0"/>
              <a:t>Su promotor le ayudará a conectarse con sus medicamentos. </a:t>
            </a:r>
          </a:p>
          <a:p>
            <a:br>
              <a:rPr lang="es-ES_tradnl" sz="3300" noProof="0" dirty="0"/>
            </a:br>
            <a:endParaRPr lang="es-ES_tradnl" sz="3300" noProof="0" dirty="0">
              <a:effectLst/>
            </a:endParaRPr>
          </a:p>
        </p:txBody>
      </p:sp>
      <p:sp>
        <p:nvSpPr>
          <p:cNvPr id="8" name="Rectangle 7">
            <a:extLst>
              <a:ext uri="{FF2B5EF4-FFF2-40B4-BE49-F238E27FC236}">
                <a16:creationId xmlns:a16="http://schemas.microsoft.com/office/drawing/2014/main" id="{8D5E0E25-4BC2-9F68-8C0E-3EC4B791EE65}"/>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11" name="Picture 10" descr="Amber bottle of gel capsules">
            <a:extLst>
              <a:ext uri="{FF2B5EF4-FFF2-40B4-BE49-F238E27FC236}">
                <a16:creationId xmlns:a16="http://schemas.microsoft.com/office/drawing/2014/main" id="{7838661F-7705-FE2D-7CA2-D4DA6E7B7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0630" y="207315"/>
            <a:ext cx="4231370" cy="2820913"/>
          </a:xfrm>
          <a:prstGeom prst="rect">
            <a:avLst/>
          </a:prstGeom>
        </p:spPr>
      </p:pic>
      <p:pic>
        <p:nvPicPr>
          <p:cNvPr id="24" name="Audio 23">
            <a:extLst>
              <a:ext uri="{FF2B5EF4-FFF2-40B4-BE49-F238E27FC236}">
                <a16:creationId xmlns:a16="http://schemas.microsoft.com/office/drawing/2014/main" id="{E0160E30-ABC9-AE02-3ED4-CFD564976A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376420"/>
            <a:ext cx="812800" cy="812800"/>
          </a:xfrm>
          <a:prstGeom prst="rect">
            <a:avLst/>
          </a:prstGeom>
        </p:spPr>
      </p:pic>
    </p:spTree>
    <p:extLst>
      <p:ext uri="{BB962C8B-B14F-4D97-AF65-F5344CB8AC3E}">
        <p14:creationId xmlns:p14="http://schemas.microsoft.com/office/powerpoint/2010/main" val="3529786995"/>
      </p:ext>
    </p:extLst>
  </p:cSld>
  <p:clrMapOvr>
    <a:masterClrMapping/>
  </p:clrMapOvr>
  <mc:AlternateContent xmlns:mc="http://schemas.openxmlformats.org/markup-compatibility/2006" xmlns:p14="http://schemas.microsoft.com/office/powerpoint/2010/main">
    <mc:Choice Requires="p14">
      <p:transition spd="slow" p14:dur="2000" advTm="27667"/>
    </mc:Choice>
    <mc:Fallback xmlns="">
      <p:transition spd="slow" advTm="2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outdoor, aquatic bird, bird&#10;&#10;Description automatically generated">
            <a:extLst>
              <a:ext uri="{FF2B5EF4-FFF2-40B4-BE49-F238E27FC236}">
                <a16:creationId xmlns:a16="http://schemas.microsoft.com/office/drawing/2014/main" id="{4B7A86B8-7212-4C0F-AE23-3D5E505DAE5B}"/>
              </a:ext>
            </a:extLst>
          </p:cNvPr>
          <p:cNvPicPr>
            <a:picLocks noGrp="1" noChangeAspect="1"/>
          </p:cNvPicPr>
          <p:nvPr>
            <p:ph type="pic" sz="quarter" idx="10"/>
          </p:nvPr>
        </p:nvPicPr>
        <p:blipFill>
          <a:blip r:embed="rId5"/>
          <a:srcRect l="9543" r="9543"/>
          <a:stretch>
            <a:fillRect/>
          </a:stretch>
        </p:blipFill>
        <p:spPr>
          <a:xfrm>
            <a:off x="0" y="-119063"/>
            <a:ext cx="12192000" cy="7137401"/>
          </a:xfrm>
        </p:spPr>
      </p:pic>
      <p:pic>
        <p:nvPicPr>
          <p:cNvPr id="23" name="Picture 22" descr="Diagram&#10;&#10;Description automatically generated">
            <a:extLst>
              <a:ext uri="{FF2B5EF4-FFF2-40B4-BE49-F238E27FC236}">
                <a16:creationId xmlns:a16="http://schemas.microsoft.com/office/drawing/2014/main" id="{1ECA6BAF-83E7-4BFC-97B4-D537C3D523E8}"/>
              </a:ext>
            </a:extLst>
          </p:cNvPr>
          <p:cNvPicPr>
            <a:picLocks noChangeAspect="1"/>
          </p:cNvPicPr>
          <p:nvPr/>
        </p:nvPicPr>
        <p:blipFill>
          <a:blip r:embed="rId6"/>
          <a:stretch>
            <a:fillRect/>
          </a:stretch>
        </p:blipFill>
        <p:spPr>
          <a:xfrm>
            <a:off x="1780353" y="356260"/>
            <a:ext cx="8389450" cy="5973288"/>
          </a:xfrm>
          <a:prstGeom prst="rect">
            <a:avLst/>
          </a:prstGeom>
        </p:spPr>
      </p:pic>
      <p:sp>
        <p:nvSpPr>
          <p:cNvPr id="24" name="TextBox 23">
            <a:extLst>
              <a:ext uri="{FF2B5EF4-FFF2-40B4-BE49-F238E27FC236}">
                <a16:creationId xmlns:a16="http://schemas.microsoft.com/office/drawing/2014/main" id="{4C1D878C-DB4B-4C68-9818-BCBE5D996625}"/>
              </a:ext>
            </a:extLst>
          </p:cNvPr>
          <p:cNvSpPr txBox="1"/>
          <p:nvPr/>
        </p:nvSpPr>
        <p:spPr>
          <a:xfrm>
            <a:off x="8304811" y="439388"/>
            <a:ext cx="1531917" cy="276999"/>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Nombre del médico</a:t>
            </a:r>
          </a:p>
        </p:txBody>
      </p:sp>
      <p:sp>
        <p:nvSpPr>
          <p:cNvPr id="25" name="TextBox 24">
            <a:extLst>
              <a:ext uri="{FF2B5EF4-FFF2-40B4-BE49-F238E27FC236}">
                <a16:creationId xmlns:a16="http://schemas.microsoft.com/office/drawing/2014/main" id="{9336F46A-C703-4301-86F8-6C6B0CBB66CE}"/>
              </a:ext>
            </a:extLst>
          </p:cNvPr>
          <p:cNvSpPr txBox="1"/>
          <p:nvPr/>
        </p:nvSpPr>
        <p:spPr>
          <a:xfrm>
            <a:off x="8304811" y="902526"/>
            <a:ext cx="1531917" cy="461665"/>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Teléfono de la farmacia</a:t>
            </a:r>
          </a:p>
        </p:txBody>
      </p:sp>
      <p:sp>
        <p:nvSpPr>
          <p:cNvPr id="26" name="TextBox 25">
            <a:extLst>
              <a:ext uri="{FF2B5EF4-FFF2-40B4-BE49-F238E27FC236}">
                <a16:creationId xmlns:a16="http://schemas.microsoft.com/office/drawing/2014/main" id="{CD46BFE8-285B-4DBD-A074-C342B065A127}"/>
              </a:ext>
            </a:extLst>
          </p:cNvPr>
          <p:cNvSpPr txBox="1"/>
          <p:nvPr/>
        </p:nvSpPr>
        <p:spPr>
          <a:xfrm>
            <a:off x="8304811" y="1543793"/>
            <a:ext cx="1531917" cy="461665"/>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Día en que se dispensó el medicamento</a:t>
            </a:r>
          </a:p>
        </p:txBody>
      </p:sp>
      <p:sp>
        <p:nvSpPr>
          <p:cNvPr id="27" name="TextBox 26">
            <a:extLst>
              <a:ext uri="{FF2B5EF4-FFF2-40B4-BE49-F238E27FC236}">
                <a16:creationId xmlns:a16="http://schemas.microsoft.com/office/drawing/2014/main" id="{6877B2D4-E8B8-4E8E-A743-9EBA706BE8D2}"/>
              </a:ext>
            </a:extLst>
          </p:cNvPr>
          <p:cNvSpPr txBox="1"/>
          <p:nvPr/>
        </p:nvSpPr>
        <p:spPr>
          <a:xfrm>
            <a:off x="6274130" y="5955476"/>
            <a:ext cx="2873828" cy="276999"/>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Fecha de caducidad del medicamento</a:t>
            </a:r>
          </a:p>
        </p:txBody>
      </p:sp>
      <p:sp>
        <p:nvSpPr>
          <p:cNvPr id="28" name="TextBox 27">
            <a:extLst>
              <a:ext uri="{FF2B5EF4-FFF2-40B4-BE49-F238E27FC236}">
                <a16:creationId xmlns:a16="http://schemas.microsoft.com/office/drawing/2014/main" id="{EE11ACC6-DBC8-4D0B-94BB-9DC7AF4856B8}"/>
              </a:ext>
            </a:extLst>
          </p:cNvPr>
          <p:cNvSpPr txBox="1"/>
          <p:nvPr/>
        </p:nvSpPr>
        <p:spPr>
          <a:xfrm>
            <a:off x="2129643" y="997528"/>
            <a:ext cx="1531917" cy="461665"/>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Dirección de su farmacia</a:t>
            </a:r>
          </a:p>
        </p:txBody>
      </p:sp>
      <p:sp>
        <p:nvSpPr>
          <p:cNvPr id="29" name="TextBox 28">
            <a:extLst>
              <a:ext uri="{FF2B5EF4-FFF2-40B4-BE49-F238E27FC236}">
                <a16:creationId xmlns:a16="http://schemas.microsoft.com/office/drawing/2014/main" id="{2802C3C0-031B-4454-A5F5-8D502BEEB148}"/>
              </a:ext>
            </a:extLst>
          </p:cNvPr>
          <p:cNvSpPr txBox="1"/>
          <p:nvPr/>
        </p:nvSpPr>
        <p:spPr>
          <a:xfrm>
            <a:off x="2022198" y="1625251"/>
            <a:ext cx="1531917" cy="1015663"/>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Número de receta: la farmacia utiliza este número para identificar su medicamento</a:t>
            </a:r>
          </a:p>
        </p:txBody>
      </p:sp>
      <p:sp>
        <p:nvSpPr>
          <p:cNvPr id="30" name="TextBox 29">
            <a:extLst>
              <a:ext uri="{FF2B5EF4-FFF2-40B4-BE49-F238E27FC236}">
                <a16:creationId xmlns:a16="http://schemas.microsoft.com/office/drawing/2014/main" id="{0720C91B-46EE-4A6D-A91F-0788FE0821E4}"/>
              </a:ext>
            </a:extLst>
          </p:cNvPr>
          <p:cNvSpPr txBox="1"/>
          <p:nvPr/>
        </p:nvSpPr>
        <p:spPr>
          <a:xfrm>
            <a:off x="2022198" y="2806972"/>
            <a:ext cx="1531917" cy="461665"/>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Dueño de este medicamento</a:t>
            </a:r>
          </a:p>
        </p:txBody>
      </p:sp>
      <p:sp>
        <p:nvSpPr>
          <p:cNvPr id="31" name="TextBox 30">
            <a:extLst>
              <a:ext uri="{FF2B5EF4-FFF2-40B4-BE49-F238E27FC236}">
                <a16:creationId xmlns:a16="http://schemas.microsoft.com/office/drawing/2014/main" id="{8BE0BF0E-50E7-4726-9FFF-9055033598C2}"/>
              </a:ext>
            </a:extLst>
          </p:cNvPr>
          <p:cNvSpPr txBox="1"/>
          <p:nvPr/>
        </p:nvSpPr>
        <p:spPr>
          <a:xfrm>
            <a:off x="2129642" y="3449638"/>
            <a:ext cx="1531917" cy="1015663"/>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Instrucciones sobre la cantidad de medicamento y cuántas veces al día tomarlo</a:t>
            </a:r>
          </a:p>
        </p:txBody>
      </p:sp>
      <p:sp>
        <p:nvSpPr>
          <p:cNvPr id="32" name="TextBox 31">
            <a:extLst>
              <a:ext uri="{FF2B5EF4-FFF2-40B4-BE49-F238E27FC236}">
                <a16:creationId xmlns:a16="http://schemas.microsoft.com/office/drawing/2014/main" id="{CD85432B-813A-47F2-A01F-D0CF6700D622}"/>
              </a:ext>
            </a:extLst>
          </p:cNvPr>
          <p:cNvSpPr txBox="1"/>
          <p:nvPr/>
        </p:nvSpPr>
        <p:spPr>
          <a:xfrm>
            <a:off x="2069133" y="4608875"/>
            <a:ext cx="1531917" cy="461665"/>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Nombre y potencia del medicamento</a:t>
            </a:r>
          </a:p>
        </p:txBody>
      </p:sp>
      <p:sp>
        <p:nvSpPr>
          <p:cNvPr id="33" name="TextBox 32">
            <a:extLst>
              <a:ext uri="{FF2B5EF4-FFF2-40B4-BE49-F238E27FC236}">
                <a16:creationId xmlns:a16="http://schemas.microsoft.com/office/drawing/2014/main" id="{CF05C0D0-2139-4BFA-A350-2433BCB4DA1A}"/>
              </a:ext>
            </a:extLst>
          </p:cNvPr>
          <p:cNvSpPr txBox="1"/>
          <p:nvPr/>
        </p:nvSpPr>
        <p:spPr>
          <a:xfrm>
            <a:off x="2069133" y="5390040"/>
            <a:ext cx="1531917" cy="830997"/>
          </a:xfrm>
          <a:prstGeom prst="rect">
            <a:avLst/>
          </a:prstGeom>
          <a:noFill/>
        </p:spPr>
        <p:txBody>
          <a:bodyPr wrap="square" rtlCol="0">
            <a:spAutoFit/>
          </a:bodyPr>
          <a:lstStyle/>
          <a:p>
            <a:pPr defTabSz="457200" fontAlgn="base">
              <a:spcBef>
                <a:spcPct val="0"/>
              </a:spcBef>
              <a:spcAft>
                <a:spcPct val="0"/>
              </a:spcAft>
            </a:pPr>
            <a:r>
              <a:rPr lang="es-ES_tradnl" sz="1200" noProof="0" dirty="0">
                <a:solidFill>
                  <a:prstClr val="black"/>
                </a:solidFill>
                <a:ea typeface="ＭＳ Ｐゴシック" pitchFamily="34" charset="-128"/>
              </a:rPr>
              <a:t>Número de veces que puede volver a surtir este medicamento</a:t>
            </a:r>
          </a:p>
        </p:txBody>
      </p:sp>
      <p:sp>
        <p:nvSpPr>
          <p:cNvPr id="2" name="TextBox 1">
            <a:extLst>
              <a:ext uri="{FF2B5EF4-FFF2-40B4-BE49-F238E27FC236}">
                <a16:creationId xmlns:a16="http://schemas.microsoft.com/office/drawing/2014/main" id="{5FB7D1E4-C9FD-6848-A748-6D667A1157A3}"/>
              </a:ext>
            </a:extLst>
          </p:cNvPr>
          <p:cNvSpPr txBox="1"/>
          <p:nvPr/>
        </p:nvSpPr>
        <p:spPr>
          <a:xfrm>
            <a:off x="8194464" y="379305"/>
            <a:ext cx="1736507" cy="523220"/>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Nombre del médico</a:t>
            </a:r>
          </a:p>
          <a:p>
            <a:pPr defTabSz="457200" fontAlgn="base">
              <a:spcBef>
                <a:spcPct val="0"/>
              </a:spcBef>
              <a:spcAft>
                <a:spcPct val="0"/>
              </a:spcAft>
            </a:pPr>
            <a:endParaRPr lang="es-ES_tradnl" sz="1400" noProof="0" dirty="0">
              <a:solidFill>
                <a:srgbClr val="000000"/>
              </a:solidFill>
              <a:ea typeface="ＭＳ Ｐゴシック" pitchFamily="34" charset="-128"/>
            </a:endParaRPr>
          </a:p>
        </p:txBody>
      </p:sp>
      <p:sp>
        <p:nvSpPr>
          <p:cNvPr id="15" name="TextBox 14">
            <a:extLst>
              <a:ext uri="{FF2B5EF4-FFF2-40B4-BE49-F238E27FC236}">
                <a16:creationId xmlns:a16="http://schemas.microsoft.com/office/drawing/2014/main" id="{0E3849A1-6334-5142-BDFB-C57C49061D09}"/>
              </a:ext>
            </a:extLst>
          </p:cNvPr>
          <p:cNvSpPr txBox="1"/>
          <p:nvPr/>
        </p:nvSpPr>
        <p:spPr>
          <a:xfrm>
            <a:off x="8258047" y="832273"/>
            <a:ext cx="1677432" cy="738664"/>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Teléfono de la farmacia </a:t>
            </a:r>
          </a:p>
          <a:p>
            <a:pPr defTabSz="457200" fontAlgn="base">
              <a:spcBef>
                <a:spcPct val="0"/>
              </a:spcBef>
              <a:spcAft>
                <a:spcPct val="0"/>
              </a:spcAft>
            </a:pPr>
            <a:endParaRPr lang="es-ES_tradnl" sz="1400" noProof="0" dirty="0">
              <a:solidFill>
                <a:srgbClr val="000000"/>
              </a:solidFill>
              <a:ea typeface="ＭＳ Ｐゴシック" pitchFamily="34" charset="-128"/>
            </a:endParaRPr>
          </a:p>
          <a:p>
            <a:pPr defTabSz="457200" fontAlgn="base">
              <a:spcBef>
                <a:spcPct val="0"/>
              </a:spcBef>
              <a:spcAft>
                <a:spcPct val="0"/>
              </a:spcAft>
            </a:pPr>
            <a:endParaRPr lang="es-ES_tradnl" sz="1400" noProof="0" dirty="0">
              <a:solidFill>
                <a:srgbClr val="000000"/>
              </a:solidFill>
              <a:ea typeface="ＭＳ Ｐゴシック" pitchFamily="34" charset="-128"/>
            </a:endParaRPr>
          </a:p>
        </p:txBody>
      </p:sp>
      <p:sp>
        <p:nvSpPr>
          <p:cNvPr id="18" name="TextBox 17">
            <a:extLst>
              <a:ext uri="{FF2B5EF4-FFF2-40B4-BE49-F238E27FC236}">
                <a16:creationId xmlns:a16="http://schemas.microsoft.com/office/drawing/2014/main" id="{25A2DE42-F37D-DF4F-A97F-46CF217C5ED5}"/>
              </a:ext>
            </a:extLst>
          </p:cNvPr>
          <p:cNvSpPr txBox="1"/>
          <p:nvPr/>
        </p:nvSpPr>
        <p:spPr>
          <a:xfrm>
            <a:off x="8253539" y="1512965"/>
            <a:ext cx="1677432" cy="523220"/>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Día en que surte el medicamento </a:t>
            </a:r>
          </a:p>
        </p:txBody>
      </p:sp>
      <p:sp>
        <p:nvSpPr>
          <p:cNvPr id="19" name="TextBox 18">
            <a:extLst>
              <a:ext uri="{FF2B5EF4-FFF2-40B4-BE49-F238E27FC236}">
                <a16:creationId xmlns:a16="http://schemas.microsoft.com/office/drawing/2014/main" id="{CC23D1D4-E74B-5D4D-8CE0-BAF6C3698711}"/>
              </a:ext>
            </a:extLst>
          </p:cNvPr>
          <p:cNvSpPr txBox="1"/>
          <p:nvPr/>
        </p:nvSpPr>
        <p:spPr>
          <a:xfrm>
            <a:off x="2056883" y="959278"/>
            <a:ext cx="1677432" cy="738664"/>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Dirección de su farmacia </a:t>
            </a:r>
          </a:p>
          <a:p>
            <a:pPr defTabSz="457200" fontAlgn="base">
              <a:spcBef>
                <a:spcPct val="0"/>
              </a:spcBef>
              <a:spcAft>
                <a:spcPct val="0"/>
              </a:spcAft>
            </a:pPr>
            <a:endParaRPr lang="es-ES_tradnl" sz="1400" noProof="0" dirty="0">
              <a:solidFill>
                <a:srgbClr val="000000"/>
              </a:solidFill>
              <a:ea typeface="ＭＳ Ｐゴシック" pitchFamily="34" charset="-128"/>
            </a:endParaRPr>
          </a:p>
        </p:txBody>
      </p:sp>
      <p:sp>
        <p:nvSpPr>
          <p:cNvPr id="20" name="TextBox 19">
            <a:extLst>
              <a:ext uri="{FF2B5EF4-FFF2-40B4-BE49-F238E27FC236}">
                <a16:creationId xmlns:a16="http://schemas.microsoft.com/office/drawing/2014/main" id="{806716E3-4A28-F343-8510-828960596245}"/>
              </a:ext>
            </a:extLst>
          </p:cNvPr>
          <p:cNvSpPr txBox="1"/>
          <p:nvPr/>
        </p:nvSpPr>
        <p:spPr>
          <a:xfrm>
            <a:off x="1780353" y="1599764"/>
            <a:ext cx="1946774" cy="1169551"/>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Número de receta-farmacia: utiliza este número para identificar su medicamento </a:t>
            </a:r>
          </a:p>
        </p:txBody>
      </p:sp>
      <p:sp>
        <p:nvSpPr>
          <p:cNvPr id="21" name="TextBox 20">
            <a:extLst>
              <a:ext uri="{FF2B5EF4-FFF2-40B4-BE49-F238E27FC236}">
                <a16:creationId xmlns:a16="http://schemas.microsoft.com/office/drawing/2014/main" id="{A6976252-1A82-B045-88C5-B35C74D49003}"/>
              </a:ext>
            </a:extLst>
          </p:cNvPr>
          <p:cNvSpPr txBox="1"/>
          <p:nvPr/>
        </p:nvSpPr>
        <p:spPr>
          <a:xfrm>
            <a:off x="1996374" y="2792821"/>
            <a:ext cx="1737941" cy="523220"/>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Propietario de este medicamento </a:t>
            </a:r>
          </a:p>
        </p:txBody>
      </p:sp>
      <p:sp>
        <p:nvSpPr>
          <p:cNvPr id="22" name="TextBox 21">
            <a:extLst>
              <a:ext uri="{FF2B5EF4-FFF2-40B4-BE49-F238E27FC236}">
                <a16:creationId xmlns:a16="http://schemas.microsoft.com/office/drawing/2014/main" id="{82D916F9-72F1-E943-B1AD-D1379D5EFFE9}"/>
              </a:ext>
            </a:extLst>
          </p:cNvPr>
          <p:cNvSpPr txBox="1"/>
          <p:nvPr/>
        </p:nvSpPr>
        <p:spPr>
          <a:xfrm>
            <a:off x="2015860" y="3429001"/>
            <a:ext cx="1677432" cy="1169551"/>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Instrucciones sobre la cantidad de medicamento y cuántas veces al día tomarlo</a:t>
            </a:r>
            <a:endParaRPr lang="es-ES_tradnl" sz="1400" noProof="0" dirty="0">
              <a:solidFill>
                <a:prstClr val="white"/>
              </a:solidFill>
              <a:ea typeface="ＭＳ Ｐゴシック" pitchFamily="34" charset="-128"/>
            </a:endParaRPr>
          </a:p>
        </p:txBody>
      </p:sp>
      <p:sp>
        <p:nvSpPr>
          <p:cNvPr id="34" name="TextBox 33">
            <a:extLst>
              <a:ext uri="{FF2B5EF4-FFF2-40B4-BE49-F238E27FC236}">
                <a16:creationId xmlns:a16="http://schemas.microsoft.com/office/drawing/2014/main" id="{08AB09C3-41DF-824B-942A-F0E8FAED2DDB}"/>
              </a:ext>
            </a:extLst>
          </p:cNvPr>
          <p:cNvSpPr txBox="1"/>
          <p:nvPr/>
        </p:nvSpPr>
        <p:spPr>
          <a:xfrm>
            <a:off x="1847186" y="4595090"/>
            <a:ext cx="2096827" cy="738664"/>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Nombre y concentración del medicamento </a:t>
            </a:r>
          </a:p>
          <a:p>
            <a:pPr defTabSz="457200" fontAlgn="base">
              <a:spcBef>
                <a:spcPct val="0"/>
              </a:spcBef>
              <a:spcAft>
                <a:spcPct val="0"/>
              </a:spcAft>
            </a:pPr>
            <a:endParaRPr lang="es-ES_tradnl" sz="1400" noProof="0" dirty="0">
              <a:solidFill>
                <a:srgbClr val="000000"/>
              </a:solidFill>
              <a:ea typeface="ＭＳ Ｐゴシック" pitchFamily="34" charset="-128"/>
            </a:endParaRPr>
          </a:p>
        </p:txBody>
      </p:sp>
      <p:sp>
        <p:nvSpPr>
          <p:cNvPr id="35" name="TextBox 34">
            <a:extLst>
              <a:ext uri="{FF2B5EF4-FFF2-40B4-BE49-F238E27FC236}">
                <a16:creationId xmlns:a16="http://schemas.microsoft.com/office/drawing/2014/main" id="{26B37798-F1F2-614F-8F5D-10F9AE9DE7B0}"/>
              </a:ext>
            </a:extLst>
          </p:cNvPr>
          <p:cNvSpPr txBox="1"/>
          <p:nvPr/>
        </p:nvSpPr>
        <p:spPr>
          <a:xfrm>
            <a:off x="2049695" y="5346610"/>
            <a:ext cx="1677432" cy="954107"/>
          </a:xfrm>
          <a:prstGeom prst="rect">
            <a:avLst/>
          </a:prstGeom>
          <a:solidFill>
            <a:schemeClr val="tx1"/>
          </a:solidFill>
        </p:spPr>
        <p:txBody>
          <a:bodyPr wrap="square" rtlCol="0">
            <a:spAutoFit/>
          </a:bodyPr>
          <a:lstStyle/>
          <a:p>
            <a:pPr defTabSz="457200" fontAlgn="base">
              <a:spcBef>
                <a:spcPct val="0"/>
              </a:spcBef>
              <a:spcAft>
                <a:spcPct val="0"/>
              </a:spcAft>
            </a:pPr>
            <a:r>
              <a:rPr lang="es-ES_tradnl" sz="1400" noProof="0" dirty="0">
                <a:solidFill>
                  <a:srgbClr val="000000"/>
                </a:solidFill>
                <a:ea typeface="ＭＳ Ｐゴシック" pitchFamily="34" charset="-128"/>
              </a:rPr>
              <a:t>Número de veces que puede reponer este medicamento</a:t>
            </a:r>
          </a:p>
          <a:p>
            <a:pPr defTabSz="457200" fontAlgn="base">
              <a:spcBef>
                <a:spcPct val="0"/>
              </a:spcBef>
              <a:spcAft>
                <a:spcPct val="0"/>
              </a:spcAft>
            </a:pPr>
            <a:endParaRPr lang="es-ES_tradnl" sz="1400" noProof="0" dirty="0">
              <a:solidFill>
                <a:srgbClr val="000000"/>
              </a:solidFill>
              <a:ea typeface="ＭＳ Ｐゴシック" pitchFamily="34" charset="-128"/>
            </a:endParaRPr>
          </a:p>
        </p:txBody>
      </p:sp>
      <p:sp>
        <p:nvSpPr>
          <p:cNvPr id="36" name="TextBox 35">
            <a:extLst>
              <a:ext uri="{FF2B5EF4-FFF2-40B4-BE49-F238E27FC236}">
                <a16:creationId xmlns:a16="http://schemas.microsoft.com/office/drawing/2014/main" id="{C7811760-696F-824D-A856-7776994F8C8A}"/>
              </a:ext>
            </a:extLst>
          </p:cNvPr>
          <p:cNvSpPr txBox="1"/>
          <p:nvPr/>
        </p:nvSpPr>
        <p:spPr>
          <a:xfrm>
            <a:off x="5917872" y="5983320"/>
            <a:ext cx="3378529" cy="287162"/>
          </a:xfrm>
          <a:prstGeom prst="rect">
            <a:avLst/>
          </a:prstGeom>
          <a:solidFill>
            <a:schemeClr val="tx1"/>
          </a:solidFill>
        </p:spPr>
        <p:txBody>
          <a:bodyPr wrap="square" rtlCol="0">
            <a:spAutoFit/>
          </a:bodyPr>
          <a:lstStyle/>
          <a:p>
            <a:pPr algn="ctr" defTabSz="457200" fontAlgn="base">
              <a:spcBef>
                <a:spcPct val="0"/>
              </a:spcBef>
              <a:spcAft>
                <a:spcPct val="0"/>
              </a:spcAft>
            </a:pPr>
            <a:r>
              <a:rPr lang="es-ES_tradnl" sz="1200" noProof="0" dirty="0">
                <a:solidFill>
                  <a:srgbClr val="000000"/>
                </a:solidFill>
                <a:ea typeface="ＭＳ Ｐゴシック" pitchFamily="34" charset="-128"/>
              </a:rPr>
              <a:t>Fecha de caducidad del medicamento</a:t>
            </a:r>
          </a:p>
        </p:txBody>
      </p:sp>
      <p:pic>
        <p:nvPicPr>
          <p:cNvPr id="16" name="Audio 15">
            <a:extLst>
              <a:ext uri="{FF2B5EF4-FFF2-40B4-BE49-F238E27FC236}">
                <a16:creationId xmlns:a16="http://schemas.microsoft.com/office/drawing/2014/main" id="{00AD102B-ADEB-EBBD-7295-25171CD15D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309987"/>
            <a:ext cx="812800" cy="812800"/>
          </a:xfrm>
          <a:prstGeom prst="rect">
            <a:avLst/>
          </a:prstGeom>
        </p:spPr>
      </p:pic>
    </p:spTree>
    <p:extLst>
      <p:ext uri="{BB962C8B-B14F-4D97-AF65-F5344CB8AC3E}">
        <p14:creationId xmlns:p14="http://schemas.microsoft.com/office/powerpoint/2010/main" val="2660408047"/>
      </p:ext>
    </p:extLst>
  </p:cSld>
  <p:clrMapOvr>
    <a:masterClrMapping/>
  </p:clrMapOvr>
  <mc:AlternateContent xmlns:mc="http://schemas.openxmlformats.org/markup-compatibility/2006" xmlns:p14="http://schemas.microsoft.com/office/powerpoint/2010/main">
    <mc:Choice Requires="p14">
      <p:transition spd="slow" p14:dur="2000" advTm="53690"/>
    </mc:Choice>
    <mc:Fallback xmlns="">
      <p:transition spd="slow" advTm="5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EDB09A4-84B3-4BEB-91A1-36326CCCE9A2}"/>
              </a:ext>
            </a:extLst>
          </p:cNvPr>
          <p:cNvSpPr>
            <a:spLocks noGrp="1"/>
          </p:cNvSpPr>
          <p:nvPr>
            <p:ph type="title"/>
          </p:nvPr>
        </p:nvSpPr>
        <p:spPr>
          <a:xfrm>
            <a:off x="7241072" y="840312"/>
            <a:ext cx="4753704" cy="5177377"/>
          </a:xfrm>
          <a:ln>
            <a:noFill/>
          </a:ln>
        </p:spPr>
        <p:txBody>
          <a:bodyPr>
            <a:normAutofit/>
          </a:bodyPr>
          <a:lstStyle/>
          <a:p>
            <a:r>
              <a:rPr lang="es-ES_tradnl" sz="3500" noProof="0" dirty="0">
                <a:ea typeface="ＭＳ Ｐゴシック"/>
              </a:rPr>
              <a:t>¡Es DEMASIADO!</a:t>
            </a:r>
            <a:br>
              <a:rPr lang="es-ES_tradnl" sz="3500" noProof="0" dirty="0">
                <a:ea typeface="ＭＳ Ｐゴシック"/>
              </a:rPr>
            </a:br>
            <a:br>
              <a:rPr lang="es-ES_tradnl" sz="3500" noProof="0" dirty="0">
                <a:ea typeface="ＭＳ Ｐゴシック"/>
              </a:rPr>
            </a:br>
            <a:r>
              <a:rPr lang="es-ES_tradnl" sz="3500" noProof="0" dirty="0">
                <a:ea typeface="ＭＳ Ｐゴシック"/>
              </a:rPr>
              <a:t>Pastillas: </a:t>
            </a:r>
            <a:br>
              <a:rPr lang="es-ES_tradnl" sz="3500" noProof="0" dirty="0">
                <a:ea typeface="ＭＳ Ｐゴシック"/>
              </a:rPr>
            </a:br>
            <a:r>
              <a:rPr lang="es-ES_tradnl" sz="3500" noProof="0" dirty="0">
                <a:ea typeface="ＭＳ Ｐゴシック"/>
              </a:rPr>
              <a:t>$4 al mes o </a:t>
            </a:r>
            <a:br>
              <a:rPr lang="es-ES_tradnl" sz="3500" noProof="0" dirty="0">
                <a:ea typeface="ＭＳ Ｐゴシック"/>
              </a:rPr>
            </a:br>
            <a:r>
              <a:rPr lang="es-ES_tradnl" sz="3500" noProof="0" dirty="0">
                <a:ea typeface="ＭＳ Ｐゴシック"/>
              </a:rPr>
              <a:t>$10 dólares por cada 3 meses</a:t>
            </a:r>
          </a:p>
        </p:txBody>
      </p:sp>
      <p:graphicFrame>
        <p:nvGraphicFramePr>
          <p:cNvPr id="19461" name="Content Placeholder 2">
            <a:extLst>
              <a:ext uri="{FF2B5EF4-FFF2-40B4-BE49-F238E27FC236}">
                <a16:creationId xmlns:a16="http://schemas.microsoft.com/office/drawing/2014/main" id="{2CE99E3F-6223-40E4-A464-0C2F5BAC9F60}"/>
              </a:ext>
            </a:extLst>
          </p:cNvPr>
          <p:cNvGraphicFramePr>
            <a:graphicFrameLocks noGrp="1"/>
          </p:cNvGraphicFramePr>
          <p:nvPr>
            <p:ph idx="1"/>
            <p:extLst>
              <p:ext uri="{D42A27DB-BD31-4B8C-83A1-F6EECF244321}">
                <p14:modId xmlns:p14="http://schemas.microsoft.com/office/powerpoint/2010/main" val="2470573706"/>
              </p:ext>
            </p:extLst>
          </p:nvPr>
        </p:nvGraphicFramePr>
        <p:xfrm>
          <a:off x="1990726" y="639763"/>
          <a:ext cx="4929187"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extLst>
              <a:ext uri="{FF2B5EF4-FFF2-40B4-BE49-F238E27FC236}">
                <a16:creationId xmlns:a16="http://schemas.microsoft.com/office/drawing/2014/main" id="{7275506D-FB62-5CE0-8B8F-8FA8507E5D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2800" y="27512"/>
            <a:ext cx="812800" cy="812800"/>
          </a:xfrm>
          <a:prstGeom prst="rect">
            <a:avLst/>
          </a:prstGeom>
        </p:spPr>
      </p:pic>
    </p:spTree>
    <p:extLst>
      <p:ext uri="{BB962C8B-B14F-4D97-AF65-F5344CB8AC3E}">
        <p14:creationId xmlns:p14="http://schemas.microsoft.com/office/powerpoint/2010/main" val="1286584054"/>
      </p:ext>
    </p:extLst>
  </p:cSld>
  <p:clrMapOvr>
    <a:masterClrMapping/>
  </p:clrMapOvr>
  <mc:AlternateContent xmlns:mc="http://schemas.openxmlformats.org/markup-compatibility/2006" xmlns:p14="http://schemas.microsoft.com/office/powerpoint/2010/main">
    <mc:Choice Requires="p14">
      <p:transition spd="slow" p14:dur="2000" advTm="38158"/>
    </mc:Choice>
    <mc:Fallback xmlns="">
      <p:transition spd="slow" advTm="3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D2B70-1271-7357-36B1-36C7F933ED84}"/>
              </a:ext>
            </a:extLst>
          </p:cNvPr>
          <p:cNvSpPr>
            <a:spLocks noGrp="1"/>
          </p:cNvSpPr>
          <p:nvPr>
            <p:ph type="title"/>
          </p:nvPr>
        </p:nvSpPr>
        <p:spPr>
          <a:xfrm>
            <a:off x="6096000" y="4262756"/>
            <a:ext cx="5749483" cy="1343026"/>
          </a:xfrm>
        </p:spPr>
        <p:txBody>
          <a:bodyPr/>
          <a:lstStyle/>
          <a:p>
            <a:r>
              <a:rPr lang="es-ES_tradnl" noProof="0" dirty="0"/>
              <a:t>¡Necesito una cita!</a:t>
            </a:r>
          </a:p>
        </p:txBody>
      </p:sp>
      <p:sp>
        <p:nvSpPr>
          <p:cNvPr id="5" name="Text Placeholder 4">
            <a:extLst>
              <a:ext uri="{FF2B5EF4-FFF2-40B4-BE49-F238E27FC236}">
                <a16:creationId xmlns:a16="http://schemas.microsoft.com/office/drawing/2014/main" id="{7969B873-75AE-49FF-C99E-A790CE511B8E}"/>
              </a:ext>
            </a:extLst>
          </p:cNvPr>
          <p:cNvSpPr>
            <a:spLocks noGrp="1"/>
          </p:cNvSpPr>
          <p:nvPr>
            <p:ph type="body" sz="quarter" idx="14"/>
          </p:nvPr>
        </p:nvSpPr>
        <p:spPr/>
        <p:txBody>
          <a:bodyPr/>
          <a:lstStyle/>
          <a:p>
            <a:endParaRPr lang="es-ES_tradnl" noProof="0" dirty="0"/>
          </a:p>
          <a:p>
            <a:endParaRPr lang="es-ES_tradnl" noProof="0" dirty="0"/>
          </a:p>
        </p:txBody>
      </p:sp>
      <p:pic>
        <p:nvPicPr>
          <p:cNvPr id="19" name="Picture Placeholder 18" descr="close up of calculator and stethoscope placed on invoice">
            <a:extLst>
              <a:ext uri="{FF2B5EF4-FFF2-40B4-BE49-F238E27FC236}">
                <a16:creationId xmlns:a16="http://schemas.microsoft.com/office/drawing/2014/main" id="{560F701D-258F-F85F-AD11-02BFE4B4854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4892" b="4892"/>
          <a:stretch>
            <a:fillRect/>
          </a:stretch>
        </p:blipFill>
        <p:spPr/>
      </p:pic>
      <p:pic>
        <p:nvPicPr>
          <p:cNvPr id="29" name="Content Placeholder 28" descr="Doctor examining patient">
            <a:extLst>
              <a:ext uri="{FF2B5EF4-FFF2-40B4-BE49-F238E27FC236}">
                <a16:creationId xmlns:a16="http://schemas.microsoft.com/office/drawing/2014/main" id="{2EC05C05-F747-28BB-CBFD-70B2AB47D588}"/>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 y="3076896"/>
            <a:ext cx="5572120" cy="3714747"/>
          </a:xfrm>
        </p:spPr>
      </p:pic>
      <p:pic>
        <p:nvPicPr>
          <p:cNvPr id="26" name="Audio 25">
            <a:extLst>
              <a:ext uri="{FF2B5EF4-FFF2-40B4-BE49-F238E27FC236}">
                <a16:creationId xmlns:a16="http://schemas.microsoft.com/office/drawing/2014/main" id="{A0E21502-7ABA-17D0-AB37-C82A06FA09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517" y="106596"/>
            <a:ext cx="812800" cy="812800"/>
          </a:xfrm>
          <a:prstGeom prst="rect">
            <a:avLst/>
          </a:prstGeom>
        </p:spPr>
      </p:pic>
    </p:spTree>
    <p:extLst>
      <p:ext uri="{BB962C8B-B14F-4D97-AF65-F5344CB8AC3E}">
        <p14:creationId xmlns:p14="http://schemas.microsoft.com/office/powerpoint/2010/main" val="3943644773"/>
      </p:ext>
    </p:extLst>
  </p:cSld>
  <p:clrMapOvr>
    <a:masterClrMapping/>
  </p:clrMapOvr>
  <mc:AlternateContent xmlns:mc="http://schemas.openxmlformats.org/markup-compatibility/2006" xmlns:p14="http://schemas.microsoft.com/office/powerpoint/2010/main">
    <mc:Choice Requires="p14">
      <p:transition spd="slow" p14:dur="2000" advTm="27029"/>
    </mc:Choice>
    <mc:Fallback xmlns="">
      <p:transition spd="slow" advTm="2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1.3|1.9|2.1|4.2|2.8"/>
</p:tagLst>
</file>

<file path=ppt/tags/tag2.xml><?xml version="1.0" encoding="utf-8"?>
<p:tagLst xmlns:a="http://schemas.openxmlformats.org/drawingml/2006/main" xmlns:r="http://schemas.openxmlformats.org/officeDocument/2006/relationships" xmlns:p="http://schemas.openxmlformats.org/presentationml/2006/main">
  <p:tag name="TIMING" val="|15.3|1.6|2.9|2.4"/>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1984</Words>
  <Application>Microsoft Office PowerPoint</Application>
  <PresentationFormat>Widescreen</PresentationFormat>
  <Paragraphs>233</Paragraphs>
  <Slides>19</Slides>
  <Notes>19</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ＭＳ Ｐゴシック</vt:lpstr>
      <vt:lpstr>Arial</vt:lpstr>
      <vt:lpstr>Arial Black</vt:lpstr>
      <vt:lpstr>Calibri</vt:lpstr>
      <vt:lpstr>Calisto MT</vt:lpstr>
      <vt:lpstr>Franklin Gothic Book</vt:lpstr>
      <vt:lpstr>Tahoma</vt:lpstr>
      <vt:lpstr>Times New Roman</vt:lpstr>
      <vt:lpstr>-webkit-standard</vt:lpstr>
      <vt:lpstr>Wingdings 2</vt:lpstr>
      <vt:lpstr>Technic</vt:lpstr>
      <vt:lpstr>PowerPoint Presentation</vt:lpstr>
      <vt:lpstr>Revisión: ¿Cuándo se considera que la diabetes está “controlada”?</vt:lpstr>
      <vt:lpstr> </vt:lpstr>
      <vt:lpstr> </vt:lpstr>
      <vt:lpstr>Realizar cambios</vt:lpstr>
      <vt:lpstr>Es importante que tome sus medicamentos</vt:lpstr>
      <vt:lpstr>PowerPoint Presentation</vt:lpstr>
      <vt:lpstr>¡Es DEMASIADO!  Pastillas:  $4 al mes o  $10 dólares por cada 3 meses</vt:lpstr>
      <vt:lpstr>¡Necesito una cita!</vt:lpstr>
      <vt:lpstr>¡Pero me siento bien!</vt:lpstr>
      <vt:lpstr>PowerPoint Presentation</vt:lpstr>
      <vt:lpstr> </vt:lpstr>
      <vt:lpstr> </vt:lpstr>
      <vt:lpstr> </vt:lpstr>
      <vt:lpstr>  </vt:lpstr>
      <vt:lpstr>Historia de una paciente </vt:lpstr>
      <vt:lpstr> </vt:lpstr>
      <vt:lpstr>Pasemos a la acción.</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keywords>, docId:9154199ACFCFAA34189C0037FFB21EB7</cp:keywords>
  <cp:lastModifiedBy/>
  <cp:revision>45</cp:revision>
  <cp:lastPrinted>2026-01-14T19:51:03Z</cp:lastPrinted>
  <dcterms:created xsi:type="dcterms:W3CDTF">2019-09-20T19:57:21Z</dcterms:created>
  <dcterms:modified xsi:type="dcterms:W3CDTF">2026-04-23T20:43:55Z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