
<file path=[Content_Types].xml><?xml version="1.0" encoding="utf-8"?>
<Types xmlns="http://schemas.openxmlformats.org/package/2006/content-types">
  <Default Extension="jpeg" ContentType="image/jpeg"/>
  <Default Extension="jpg" ContentType="image/jpeg"/>
  <Default Extension="jpg!d"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2" r:id="rId4"/>
  </p:sldMasterIdLst>
  <p:notesMasterIdLst>
    <p:notesMasterId r:id="rId21"/>
  </p:notesMasterIdLst>
  <p:handoutMasterIdLst>
    <p:handoutMasterId r:id="rId22"/>
  </p:handoutMasterIdLst>
  <p:sldIdLst>
    <p:sldId id="333" r:id="rId5"/>
    <p:sldId id="309" r:id="rId6"/>
    <p:sldId id="340" r:id="rId7"/>
    <p:sldId id="343" r:id="rId8"/>
    <p:sldId id="344" r:id="rId9"/>
    <p:sldId id="345" r:id="rId10"/>
    <p:sldId id="500" r:id="rId11"/>
    <p:sldId id="349" r:id="rId12"/>
    <p:sldId id="350" r:id="rId13"/>
    <p:sldId id="351" r:id="rId14"/>
    <p:sldId id="502" r:id="rId15"/>
    <p:sldId id="504" r:id="rId16"/>
    <p:sldId id="347" r:id="rId17"/>
    <p:sldId id="495" r:id="rId18"/>
    <p:sldId id="355" r:id="rId19"/>
    <p:sldId id="3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59" autoAdjust="0"/>
    <p:restoredTop sz="91710" autoAdjust="0"/>
  </p:normalViewPr>
  <p:slideViewPr>
    <p:cSldViewPr snapToGrid="0">
      <p:cViewPr varScale="1">
        <p:scale>
          <a:sx n="72" d="100"/>
          <a:sy n="72" d="100"/>
        </p:scale>
        <p:origin x="120" y="54"/>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image" Target="../media/image17.jpg"/><Relationship Id="rId5" Type="http://schemas.openxmlformats.org/officeDocument/2006/relationships/image" Target="../media/image21.jpeg"/><Relationship Id="rId4"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image" Target="../media/image17.jpg"/><Relationship Id="rId5" Type="http://schemas.openxmlformats.org/officeDocument/2006/relationships/image" Target="../media/image21.jpeg"/><Relationship Id="rId4"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4ECE3-93E9-CC40-9D0C-DD18BD3ACB02}" type="doc">
      <dgm:prSet loTypeId="urn:microsoft.com/office/officeart/2005/8/layout/vList3" loCatId="process" qsTypeId="urn:microsoft.com/office/officeart/2005/8/quickstyle/simple1" qsCatId="simple" csTypeId="urn:microsoft.com/office/officeart/2005/8/colors/accent1_2" csCatId="accent1" phldr="1"/>
      <dgm:spPr/>
      <dgm:t>
        <a:bodyPr/>
        <a:lstStyle/>
        <a:p>
          <a:endParaRPr lang="en-US"/>
        </a:p>
      </dgm:t>
    </dgm:pt>
    <dgm:pt modelId="{7583FA05-F0FD-D04B-87CA-B95FEE9DD811}">
      <dgm:prSet phldrT="[Text]"/>
      <dgm:spPr/>
      <dgm:t>
        <a:bodyPr/>
        <a:lstStyle/>
        <a:p>
          <a:pPr>
            <a:buNone/>
          </a:pPr>
          <a:r>
            <a:rPr lang="en-US" b="0" i="0" u="none" dirty="0"/>
            <a:t>Keep healthy snacks with you when away from home</a:t>
          </a:r>
          <a:endParaRPr lang="en-US" dirty="0"/>
        </a:p>
      </dgm:t>
    </dgm:pt>
    <dgm:pt modelId="{27E8E14E-DED3-504F-BA10-6F322BAC8977}" type="parTrans" cxnId="{C947F4FB-465E-824C-A575-8FA0933DC1B3}">
      <dgm:prSet/>
      <dgm:spPr/>
      <dgm:t>
        <a:bodyPr/>
        <a:lstStyle/>
        <a:p>
          <a:endParaRPr lang="en-US"/>
        </a:p>
      </dgm:t>
    </dgm:pt>
    <dgm:pt modelId="{BDA052BC-ABF1-2F48-A245-EDE51EC1952A}" type="sibTrans" cxnId="{C947F4FB-465E-824C-A575-8FA0933DC1B3}">
      <dgm:prSet/>
      <dgm:spPr/>
      <dgm:t>
        <a:bodyPr/>
        <a:lstStyle/>
        <a:p>
          <a:endParaRPr lang="en-US"/>
        </a:p>
      </dgm:t>
    </dgm:pt>
    <dgm:pt modelId="{B5585171-3E8D-2E49-8773-EC6AF87A9463}">
      <dgm:prSet/>
      <dgm:spPr/>
      <dgm:t>
        <a:bodyPr/>
        <a:lstStyle/>
        <a:p>
          <a:r>
            <a:rPr lang="en-US" b="0" i="0" u="none" strike="noStrike" dirty="0">
              <a:solidFill>
                <a:schemeClr val="tx1"/>
              </a:solidFill>
              <a:effectLst/>
            </a:rPr>
            <a:t>Walk after meals</a:t>
          </a:r>
        </a:p>
      </dgm:t>
    </dgm:pt>
    <dgm:pt modelId="{20BE05BF-D221-B244-B41A-952A34CDD706}" type="parTrans" cxnId="{BF24E0E5-FC4C-6C41-BD4B-6BC60D4FB207}">
      <dgm:prSet/>
      <dgm:spPr/>
      <dgm:t>
        <a:bodyPr/>
        <a:lstStyle/>
        <a:p>
          <a:endParaRPr lang="en-US"/>
        </a:p>
      </dgm:t>
    </dgm:pt>
    <dgm:pt modelId="{63CADC8E-A357-6E47-9E47-BC41C4B81B44}" type="sibTrans" cxnId="{BF24E0E5-FC4C-6C41-BD4B-6BC60D4FB207}">
      <dgm:prSet/>
      <dgm:spPr/>
      <dgm:t>
        <a:bodyPr/>
        <a:lstStyle/>
        <a:p>
          <a:endParaRPr lang="en-US"/>
        </a:p>
      </dgm:t>
    </dgm:pt>
    <dgm:pt modelId="{86FB7B74-0E4F-6F49-A4D1-8BC8D7CDE0A4}">
      <dgm:prSet phldrT="[Text]"/>
      <dgm:spPr/>
      <dgm:t>
        <a:bodyPr/>
        <a:lstStyle/>
        <a:p>
          <a:r>
            <a:rPr lang="en-US" b="0" i="0" u="none" dirty="0"/>
            <a:t>Snack on fruit, veggies, or protein while you cook</a:t>
          </a:r>
          <a:endParaRPr lang="en-US" dirty="0"/>
        </a:p>
      </dgm:t>
    </dgm:pt>
    <dgm:pt modelId="{82293C11-97B3-214E-8C24-0F752789245F}" type="parTrans" cxnId="{23826E67-8F28-C94D-9880-2FA78D619B09}">
      <dgm:prSet/>
      <dgm:spPr/>
      <dgm:t>
        <a:bodyPr/>
        <a:lstStyle/>
        <a:p>
          <a:endParaRPr lang="en-US"/>
        </a:p>
      </dgm:t>
    </dgm:pt>
    <dgm:pt modelId="{AC49CF01-427D-1F4E-B2BE-3E1A4F66C8E2}" type="sibTrans" cxnId="{23826E67-8F28-C94D-9880-2FA78D619B09}">
      <dgm:prSet/>
      <dgm:spPr/>
      <dgm:t>
        <a:bodyPr/>
        <a:lstStyle/>
        <a:p>
          <a:endParaRPr lang="en-US"/>
        </a:p>
      </dgm:t>
    </dgm:pt>
    <dgm:pt modelId="{8B97BC54-C264-D640-BF6E-82F36AF6DB09}">
      <dgm:prSet/>
      <dgm:spPr/>
      <dgm:t>
        <a:bodyPr/>
        <a:lstStyle/>
        <a:p>
          <a:r>
            <a:rPr lang="en-US" dirty="0"/>
            <a:t>Eat until you're content, not stuffed</a:t>
          </a:r>
        </a:p>
      </dgm:t>
    </dgm:pt>
    <dgm:pt modelId="{89D4DE38-C645-C94D-BC45-49ADC49D6145}" type="parTrans" cxnId="{B5830D70-C3B8-674E-A11F-F5B5AC8696E4}">
      <dgm:prSet/>
      <dgm:spPr/>
      <dgm:t>
        <a:bodyPr/>
        <a:lstStyle/>
        <a:p>
          <a:endParaRPr lang="en-US"/>
        </a:p>
      </dgm:t>
    </dgm:pt>
    <dgm:pt modelId="{C0DE17DC-135B-8346-B773-779E1BC8BA80}" type="sibTrans" cxnId="{B5830D70-C3B8-674E-A11F-F5B5AC8696E4}">
      <dgm:prSet/>
      <dgm:spPr/>
      <dgm:t>
        <a:bodyPr/>
        <a:lstStyle/>
        <a:p>
          <a:endParaRPr lang="en-US"/>
        </a:p>
      </dgm:t>
    </dgm:pt>
    <dgm:pt modelId="{F55A1B6E-ADDA-D341-B8D1-D13FFF2F7F71}">
      <dgm:prSet/>
      <dgm:spPr/>
      <dgm:t>
        <a:bodyPr/>
        <a:lstStyle/>
        <a:p>
          <a:r>
            <a:rPr lang="en-US" dirty="0"/>
            <a:t>Have healthy foods in eyesight at home</a:t>
          </a:r>
        </a:p>
      </dgm:t>
    </dgm:pt>
    <dgm:pt modelId="{FFC0E776-A401-3E45-B082-ACE95CC9B246}" type="parTrans" cxnId="{F7DE351D-9305-1D4B-8C2C-CFCBBABCF596}">
      <dgm:prSet/>
      <dgm:spPr/>
      <dgm:t>
        <a:bodyPr/>
        <a:lstStyle/>
        <a:p>
          <a:endParaRPr lang="en-US"/>
        </a:p>
      </dgm:t>
    </dgm:pt>
    <dgm:pt modelId="{CCCB10BE-D652-BA42-8A14-D6C83D31B941}" type="sibTrans" cxnId="{F7DE351D-9305-1D4B-8C2C-CFCBBABCF596}">
      <dgm:prSet/>
      <dgm:spPr/>
      <dgm:t>
        <a:bodyPr/>
        <a:lstStyle/>
        <a:p>
          <a:endParaRPr lang="en-US"/>
        </a:p>
      </dgm:t>
    </dgm:pt>
    <dgm:pt modelId="{071FD4CE-B257-884D-8FD2-F85F8B8A0091}" type="pres">
      <dgm:prSet presAssocID="{78D4ECE3-93E9-CC40-9D0C-DD18BD3ACB02}" presName="linearFlow" presStyleCnt="0">
        <dgm:presLayoutVars>
          <dgm:dir/>
          <dgm:resizeHandles val="exact"/>
        </dgm:presLayoutVars>
      </dgm:prSet>
      <dgm:spPr/>
    </dgm:pt>
    <dgm:pt modelId="{BA0973D8-A7B1-854A-9628-01529DC56750}" type="pres">
      <dgm:prSet presAssocID="{7583FA05-F0FD-D04B-87CA-B95FEE9DD811}" presName="composite" presStyleCnt="0"/>
      <dgm:spPr/>
    </dgm:pt>
    <dgm:pt modelId="{D44DC769-525A-2843-B01D-EFBC328290CC}" type="pres">
      <dgm:prSet presAssocID="{7583FA05-F0FD-D04B-87CA-B95FEE9DD811}" presName="imgShp" presStyleLbl="fgImgPlac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D3DEA089-0A28-5440-8F95-66A9ABB0C517}" type="pres">
      <dgm:prSet presAssocID="{7583FA05-F0FD-D04B-87CA-B95FEE9DD811}" presName="txShp" presStyleLbl="node1" presStyleIdx="0" presStyleCnt="5" custLinFactNeighborX="-555" custLinFactNeighborY="459">
        <dgm:presLayoutVars>
          <dgm:bulletEnabled val="1"/>
        </dgm:presLayoutVars>
      </dgm:prSet>
      <dgm:spPr/>
    </dgm:pt>
    <dgm:pt modelId="{273BE36E-EEB9-3640-89AC-CEDD58F5256A}" type="pres">
      <dgm:prSet presAssocID="{BDA052BC-ABF1-2F48-A245-EDE51EC1952A}" presName="spacing" presStyleCnt="0"/>
      <dgm:spPr/>
    </dgm:pt>
    <dgm:pt modelId="{8A68C5F6-B75C-E742-82DB-21E3306A0D36}" type="pres">
      <dgm:prSet presAssocID="{86FB7B74-0E4F-6F49-A4D1-8BC8D7CDE0A4}" presName="composite" presStyleCnt="0"/>
      <dgm:spPr/>
    </dgm:pt>
    <dgm:pt modelId="{4FF99864-B303-444D-8B1C-1B39D6884B71}" type="pres">
      <dgm:prSet presAssocID="{86FB7B74-0E4F-6F49-A4D1-8BC8D7CDE0A4}" presName="imgShp" presStyleLbl="fgImgPlace1" presStyleIdx="1" presStyleCnt="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1682857-D95B-CB4F-90E4-409CB2123528}" type="pres">
      <dgm:prSet presAssocID="{86FB7B74-0E4F-6F49-A4D1-8BC8D7CDE0A4}" presName="txShp" presStyleLbl="node1" presStyleIdx="1" presStyleCnt="5">
        <dgm:presLayoutVars>
          <dgm:bulletEnabled val="1"/>
        </dgm:presLayoutVars>
      </dgm:prSet>
      <dgm:spPr/>
    </dgm:pt>
    <dgm:pt modelId="{A5E7552D-1DD8-E44C-BD48-C6A52009DD47}" type="pres">
      <dgm:prSet presAssocID="{AC49CF01-427D-1F4E-B2BE-3E1A4F66C8E2}" presName="spacing" presStyleCnt="0"/>
      <dgm:spPr/>
    </dgm:pt>
    <dgm:pt modelId="{4D9D3A6C-E2CA-824C-AF02-979971ED32CB}" type="pres">
      <dgm:prSet presAssocID="{F55A1B6E-ADDA-D341-B8D1-D13FFF2F7F71}" presName="composite" presStyleCnt="0"/>
      <dgm:spPr/>
    </dgm:pt>
    <dgm:pt modelId="{DB9BCCBF-EDBC-5C43-A57A-021E8E59FAB3}" type="pres">
      <dgm:prSet presAssocID="{F55A1B6E-ADDA-D341-B8D1-D13FFF2F7F71}" presName="imgShp" presStyleLbl="fgImgPlace1" presStyleIdx="2" presStyleCnt="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101615E2-20E2-844D-BCC3-668B99AA64CF}" type="pres">
      <dgm:prSet presAssocID="{F55A1B6E-ADDA-D341-B8D1-D13FFF2F7F71}" presName="txShp" presStyleLbl="node1" presStyleIdx="2" presStyleCnt="5">
        <dgm:presLayoutVars>
          <dgm:bulletEnabled val="1"/>
        </dgm:presLayoutVars>
      </dgm:prSet>
      <dgm:spPr/>
    </dgm:pt>
    <dgm:pt modelId="{5F4C3FBE-9618-2347-AA4F-FA7D9FEE4D57}" type="pres">
      <dgm:prSet presAssocID="{CCCB10BE-D652-BA42-8A14-D6C83D31B941}" presName="spacing" presStyleCnt="0"/>
      <dgm:spPr/>
    </dgm:pt>
    <dgm:pt modelId="{026B15C0-C3C7-2845-B3B9-3C42DE3D604C}" type="pres">
      <dgm:prSet presAssocID="{B5585171-3E8D-2E49-8773-EC6AF87A9463}" presName="composite" presStyleCnt="0"/>
      <dgm:spPr/>
    </dgm:pt>
    <dgm:pt modelId="{E20D79B0-1E29-FA42-9BEA-1C798C020984}" type="pres">
      <dgm:prSet presAssocID="{B5585171-3E8D-2E49-8773-EC6AF87A9463}" presName="imgShp" presStyleLbl="fgImgPlace1" presStyleIdx="3" presStyleCnt="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99EC1EB4-28D3-DA4D-AE65-B944F12A8BA5}" type="pres">
      <dgm:prSet presAssocID="{B5585171-3E8D-2E49-8773-EC6AF87A9463}" presName="txShp" presStyleLbl="node1" presStyleIdx="3" presStyleCnt="5">
        <dgm:presLayoutVars>
          <dgm:bulletEnabled val="1"/>
        </dgm:presLayoutVars>
      </dgm:prSet>
      <dgm:spPr/>
    </dgm:pt>
    <dgm:pt modelId="{0CB7DB24-8413-C74B-8C1C-28FA164FA691}" type="pres">
      <dgm:prSet presAssocID="{63CADC8E-A357-6E47-9E47-BC41C4B81B44}" presName="spacing" presStyleCnt="0"/>
      <dgm:spPr/>
    </dgm:pt>
    <dgm:pt modelId="{6A411B7F-9072-1443-93D9-3B9FD026AF9F}" type="pres">
      <dgm:prSet presAssocID="{8B97BC54-C264-D640-BF6E-82F36AF6DB09}" presName="composite" presStyleCnt="0"/>
      <dgm:spPr/>
    </dgm:pt>
    <dgm:pt modelId="{CFD673FB-7FA2-1141-A487-547107671551}" type="pres">
      <dgm:prSet presAssocID="{8B97BC54-C264-D640-BF6E-82F36AF6DB09}" presName="imgShp" presStyleLbl="fgImgPlace1" presStyleIdx="4" presStyleCnt="5"/>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4B5918BF-8757-534C-A7E6-8D6FD84F4FE3}" type="pres">
      <dgm:prSet presAssocID="{8B97BC54-C264-D640-BF6E-82F36AF6DB09}" presName="txShp" presStyleLbl="node1" presStyleIdx="4" presStyleCnt="5">
        <dgm:presLayoutVars>
          <dgm:bulletEnabled val="1"/>
        </dgm:presLayoutVars>
      </dgm:prSet>
      <dgm:spPr/>
    </dgm:pt>
  </dgm:ptLst>
  <dgm:cxnLst>
    <dgm:cxn modelId="{D15CF601-EFFB-F443-BDA5-09E83B377C0C}" type="presOf" srcId="{7583FA05-F0FD-D04B-87CA-B95FEE9DD811}" destId="{D3DEA089-0A28-5440-8F95-66A9ABB0C517}" srcOrd="0" destOrd="0" presId="urn:microsoft.com/office/officeart/2005/8/layout/vList3"/>
    <dgm:cxn modelId="{F7DE351D-9305-1D4B-8C2C-CFCBBABCF596}" srcId="{78D4ECE3-93E9-CC40-9D0C-DD18BD3ACB02}" destId="{F55A1B6E-ADDA-D341-B8D1-D13FFF2F7F71}" srcOrd="2" destOrd="0" parTransId="{FFC0E776-A401-3E45-B082-ACE95CC9B246}" sibTransId="{CCCB10BE-D652-BA42-8A14-D6C83D31B941}"/>
    <dgm:cxn modelId="{38D6475B-0499-2546-858F-4611CC92A9F0}" type="presOf" srcId="{86FB7B74-0E4F-6F49-A4D1-8BC8D7CDE0A4}" destId="{F1682857-D95B-CB4F-90E4-409CB2123528}" srcOrd="0" destOrd="0" presId="urn:microsoft.com/office/officeart/2005/8/layout/vList3"/>
    <dgm:cxn modelId="{23826E67-8F28-C94D-9880-2FA78D619B09}" srcId="{78D4ECE3-93E9-CC40-9D0C-DD18BD3ACB02}" destId="{86FB7B74-0E4F-6F49-A4D1-8BC8D7CDE0A4}" srcOrd="1" destOrd="0" parTransId="{82293C11-97B3-214E-8C24-0F752789245F}" sibTransId="{AC49CF01-427D-1F4E-B2BE-3E1A4F66C8E2}"/>
    <dgm:cxn modelId="{B5830D70-C3B8-674E-A11F-F5B5AC8696E4}" srcId="{78D4ECE3-93E9-CC40-9D0C-DD18BD3ACB02}" destId="{8B97BC54-C264-D640-BF6E-82F36AF6DB09}" srcOrd="4" destOrd="0" parTransId="{89D4DE38-C645-C94D-BC45-49ADC49D6145}" sibTransId="{C0DE17DC-135B-8346-B773-779E1BC8BA80}"/>
    <dgm:cxn modelId="{DDB7A583-700E-254A-9E7D-B83C61C8B7CD}" type="presOf" srcId="{B5585171-3E8D-2E49-8773-EC6AF87A9463}" destId="{99EC1EB4-28D3-DA4D-AE65-B944F12A8BA5}" srcOrd="0" destOrd="0" presId="urn:microsoft.com/office/officeart/2005/8/layout/vList3"/>
    <dgm:cxn modelId="{4A3AA5A1-E4BA-0F4D-A67D-73CFA289E960}" type="presOf" srcId="{8B97BC54-C264-D640-BF6E-82F36AF6DB09}" destId="{4B5918BF-8757-534C-A7E6-8D6FD84F4FE3}" srcOrd="0" destOrd="0" presId="urn:microsoft.com/office/officeart/2005/8/layout/vList3"/>
    <dgm:cxn modelId="{513BDDAA-5F74-DD47-A523-074B4FCDD3A2}" type="presOf" srcId="{78D4ECE3-93E9-CC40-9D0C-DD18BD3ACB02}" destId="{071FD4CE-B257-884D-8FD2-F85F8B8A0091}" srcOrd="0" destOrd="0" presId="urn:microsoft.com/office/officeart/2005/8/layout/vList3"/>
    <dgm:cxn modelId="{213A63D0-95A7-F041-B721-FB1DD354CAD2}" type="presOf" srcId="{F55A1B6E-ADDA-D341-B8D1-D13FFF2F7F71}" destId="{101615E2-20E2-844D-BCC3-668B99AA64CF}" srcOrd="0" destOrd="0" presId="urn:microsoft.com/office/officeart/2005/8/layout/vList3"/>
    <dgm:cxn modelId="{BF24E0E5-FC4C-6C41-BD4B-6BC60D4FB207}" srcId="{78D4ECE3-93E9-CC40-9D0C-DD18BD3ACB02}" destId="{B5585171-3E8D-2E49-8773-EC6AF87A9463}" srcOrd="3" destOrd="0" parTransId="{20BE05BF-D221-B244-B41A-952A34CDD706}" sibTransId="{63CADC8E-A357-6E47-9E47-BC41C4B81B44}"/>
    <dgm:cxn modelId="{C947F4FB-465E-824C-A575-8FA0933DC1B3}" srcId="{78D4ECE3-93E9-CC40-9D0C-DD18BD3ACB02}" destId="{7583FA05-F0FD-D04B-87CA-B95FEE9DD811}" srcOrd="0" destOrd="0" parTransId="{27E8E14E-DED3-504F-BA10-6F322BAC8977}" sibTransId="{BDA052BC-ABF1-2F48-A245-EDE51EC1952A}"/>
    <dgm:cxn modelId="{B452A24B-5251-994A-95C9-EF002BB99529}" type="presParOf" srcId="{071FD4CE-B257-884D-8FD2-F85F8B8A0091}" destId="{BA0973D8-A7B1-854A-9628-01529DC56750}" srcOrd="0" destOrd="0" presId="urn:microsoft.com/office/officeart/2005/8/layout/vList3"/>
    <dgm:cxn modelId="{2F2D7117-27BF-A240-AE8D-C526FA7413F5}" type="presParOf" srcId="{BA0973D8-A7B1-854A-9628-01529DC56750}" destId="{D44DC769-525A-2843-B01D-EFBC328290CC}" srcOrd="0" destOrd="0" presId="urn:microsoft.com/office/officeart/2005/8/layout/vList3"/>
    <dgm:cxn modelId="{68C12800-1EEC-9242-ADDE-A15D4E4C6348}" type="presParOf" srcId="{BA0973D8-A7B1-854A-9628-01529DC56750}" destId="{D3DEA089-0A28-5440-8F95-66A9ABB0C517}" srcOrd="1" destOrd="0" presId="urn:microsoft.com/office/officeart/2005/8/layout/vList3"/>
    <dgm:cxn modelId="{DE337112-529D-D040-AE07-09731E4252E7}" type="presParOf" srcId="{071FD4CE-B257-884D-8FD2-F85F8B8A0091}" destId="{273BE36E-EEB9-3640-89AC-CEDD58F5256A}" srcOrd="1" destOrd="0" presId="urn:microsoft.com/office/officeart/2005/8/layout/vList3"/>
    <dgm:cxn modelId="{E9EAD594-BEF6-9A46-B8D9-F0682E1E316B}" type="presParOf" srcId="{071FD4CE-B257-884D-8FD2-F85F8B8A0091}" destId="{8A68C5F6-B75C-E742-82DB-21E3306A0D36}" srcOrd="2" destOrd="0" presId="urn:microsoft.com/office/officeart/2005/8/layout/vList3"/>
    <dgm:cxn modelId="{E0206BCF-8F9E-F842-805F-F9153972AA07}" type="presParOf" srcId="{8A68C5F6-B75C-E742-82DB-21E3306A0D36}" destId="{4FF99864-B303-444D-8B1C-1B39D6884B71}" srcOrd="0" destOrd="0" presId="urn:microsoft.com/office/officeart/2005/8/layout/vList3"/>
    <dgm:cxn modelId="{B06AE4EC-EBBA-5F47-9CCB-4F74E45EFAF2}" type="presParOf" srcId="{8A68C5F6-B75C-E742-82DB-21E3306A0D36}" destId="{F1682857-D95B-CB4F-90E4-409CB2123528}" srcOrd="1" destOrd="0" presId="urn:microsoft.com/office/officeart/2005/8/layout/vList3"/>
    <dgm:cxn modelId="{366298B4-0C12-CE41-8433-3FD3CEA48F3E}" type="presParOf" srcId="{071FD4CE-B257-884D-8FD2-F85F8B8A0091}" destId="{A5E7552D-1DD8-E44C-BD48-C6A52009DD47}" srcOrd="3" destOrd="0" presId="urn:microsoft.com/office/officeart/2005/8/layout/vList3"/>
    <dgm:cxn modelId="{AC03A0DE-DC34-844E-AA1B-C20D1C1C18DD}" type="presParOf" srcId="{071FD4CE-B257-884D-8FD2-F85F8B8A0091}" destId="{4D9D3A6C-E2CA-824C-AF02-979971ED32CB}" srcOrd="4" destOrd="0" presId="urn:microsoft.com/office/officeart/2005/8/layout/vList3"/>
    <dgm:cxn modelId="{D5EA54E3-7845-CD4E-8F78-FDBB3FBC923D}" type="presParOf" srcId="{4D9D3A6C-E2CA-824C-AF02-979971ED32CB}" destId="{DB9BCCBF-EDBC-5C43-A57A-021E8E59FAB3}" srcOrd="0" destOrd="0" presId="urn:microsoft.com/office/officeart/2005/8/layout/vList3"/>
    <dgm:cxn modelId="{99E65A8D-379B-4842-AB2E-D3C7CAD19FB6}" type="presParOf" srcId="{4D9D3A6C-E2CA-824C-AF02-979971ED32CB}" destId="{101615E2-20E2-844D-BCC3-668B99AA64CF}" srcOrd="1" destOrd="0" presId="urn:microsoft.com/office/officeart/2005/8/layout/vList3"/>
    <dgm:cxn modelId="{FF3128C8-FB7F-CF4A-A2FA-A284A1EA5B97}" type="presParOf" srcId="{071FD4CE-B257-884D-8FD2-F85F8B8A0091}" destId="{5F4C3FBE-9618-2347-AA4F-FA7D9FEE4D57}" srcOrd="5" destOrd="0" presId="urn:microsoft.com/office/officeart/2005/8/layout/vList3"/>
    <dgm:cxn modelId="{FD6BB540-14BA-E649-8B78-CDD87B9C8868}" type="presParOf" srcId="{071FD4CE-B257-884D-8FD2-F85F8B8A0091}" destId="{026B15C0-C3C7-2845-B3B9-3C42DE3D604C}" srcOrd="6" destOrd="0" presId="urn:microsoft.com/office/officeart/2005/8/layout/vList3"/>
    <dgm:cxn modelId="{AC212DC4-B53A-BF42-AC0F-46C3390ECCCD}" type="presParOf" srcId="{026B15C0-C3C7-2845-B3B9-3C42DE3D604C}" destId="{E20D79B0-1E29-FA42-9BEA-1C798C020984}" srcOrd="0" destOrd="0" presId="urn:microsoft.com/office/officeart/2005/8/layout/vList3"/>
    <dgm:cxn modelId="{B887202E-28D4-134E-915A-2BEA0AD65EFD}" type="presParOf" srcId="{026B15C0-C3C7-2845-B3B9-3C42DE3D604C}" destId="{99EC1EB4-28D3-DA4D-AE65-B944F12A8BA5}" srcOrd="1" destOrd="0" presId="urn:microsoft.com/office/officeart/2005/8/layout/vList3"/>
    <dgm:cxn modelId="{7A2FD134-D46E-DF45-B238-58A6B3BE9A8B}" type="presParOf" srcId="{071FD4CE-B257-884D-8FD2-F85F8B8A0091}" destId="{0CB7DB24-8413-C74B-8C1C-28FA164FA691}" srcOrd="7" destOrd="0" presId="urn:microsoft.com/office/officeart/2005/8/layout/vList3"/>
    <dgm:cxn modelId="{8892C163-2EB3-0941-ACF9-CE3A0FB94D7B}" type="presParOf" srcId="{071FD4CE-B257-884D-8FD2-F85F8B8A0091}" destId="{6A411B7F-9072-1443-93D9-3B9FD026AF9F}" srcOrd="8" destOrd="0" presId="urn:microsoft.com/office/officeart/2005/8/layout/vList3"/>
    <dgm:cxn modelId="{6B40763E-76A3-4A40-AD8A-4A24DC7A0948}" type="presParOf" srcId="{6A411B7F-9072-1443-93D9-3B9FD026AF9F}" destId="{CFD673FB-7FA2-1141-A487-547107671551}" srcOrd="0" destOrd="0" presId="urn:microsoft.com/office/officeart/2005/8/layout/vList3"/>
    <dgm:cxn modelId="{1D010C8C-3B07-8C48-B276-25588A63AC94}" type="presParOf" srcId="{6A411B7F-9072-1443-93D9-3B9FD026AF9F}" destId="{4B5918BF-8757-534C-A7E6-8D6FD84F4FE3}"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EA089-0A28-5440-8F95-66A9ABB0C517}">
      <dsp:nvSpPr>
        <dsp:cNvPr id="0" name=""/>
        <dsp:cNvSpPr/>
      </dsp:nvSpPr>
      <dsp:spPr>
        <a:xfrm rot="10800000">
          <a:off x="1786720" y="6812"/>
          <a:ext cx="6263580" cy="97525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06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i="0" u="none" kern="1200" dirty="0"/>
            <a:t>Keep healthy snacks with you when away from home</a:t>
          </a:r>
          <a:endParaRPr lang="en-US" sz="2800" kern="1200" dirty="0"/>
        </a:p>
      </dsp:txBody>
      <dsp:txXfrm rot="10800000">
        <a:off x="2030534" y="6812"/>
        <a:ext cx="6019766" cy="975258"/>
      </dsp:txXfrm>
    </dsp:sp>
    <dsp:sp modelId="{D44DC769-525A-2843-B01D-EFBC328290CC}">
      <dsp:nvSpPr>
        <dsp:cNvPr id="0" name=""/>
        <dsp:cNvSpPr/>
      </dsp:nvSpPr>
      <dsp:spPr>
        <a:xfrm>
          <a:off x="1333854" y="2336"/>
          <a:ext cx="975258" cy="975258"/>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682857-D95B-CB4F-90E4-409CB2123528}">
      <dsp:nvSpPr>
        <dsp:cNvPr id="0" name=""/>
        <dsp:cNvSpPr/>
      </dsp:nvSpPr>
      <dsp:spPr>
        <a:xfrm rot="10800000">
          <a:off x="1821483" y="1268715"/>
          <a:ext cx="6263580" cy="97525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06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i="0" u="none" kern="1200" dirty="0"/>
            <a:t>Snack on fruit, veggies, or protein while you cook</a:t>
          </a:r>
          <a:endParaRPr lang="en-US" sz="2800" kern="1200" dirty="0"/>
        </a:p>
      </dsp:txBody>
      <dsp:txXfrm rot="10800000">
        <a:off x="2065297" y="1268715"/>
        <a:ext cx="6019766" cy="975258"/>
      </dsp:txXfrm>
    </dsp:sp>
    <dsp:sp modelId="{4FF99864-B303-444D-8B1C-1B39D6884B71}">
      <dsp:nvSpPr>
        <dsp:cNvPr id="0" name=""/>
        <dsp:cNvSpPr/>
      </dsp:nvSpPr>
      <dsp:spPr>
        <a:xfrm>
          <a:off x="1333854" y="1268715"/>
          <a:ext cx="975258" cy="97525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1615E2-20E2-844D-BCC3-668B99AA64CF}">
      <dsp:nvSpPr>
        <dsp:cNvPr id="0" name=""/>
        <dsp:cNvSpPr/>
      </dsp:nvSpPr>
      <dsp:spPr>
        <a:xfrm rot="10800000">
          <a:off x="1821483" y="2535095"/>
          <a:ext cx="6263580" cy="97525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06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Have healthy foods in eyesight at home</a:t>
          </a:r>
        </a:p>
      </dsp:txBody>
      <dsp:txXfrm rot="10800000">
        <a:off x="2065297" y="2535095"/>
        <a:ext cx="6019766" cy="975258"/>
      </dsp:txXfrm>
    </dsp:sp>
    <dsp:sp modelId="{DB9BCCBF-EDBC-5C43-A57A-021E8E59FAB3}">
      <dsp:nvSpPr>
        <dsp:cNvPr id="0" name=""/>
        <dsp:cNvSpPr/>
      </dsp:nvSpPr>
      <dsp:spPr>
        <a:xfrm>
          <a:off x="1333854" y="2535095"/>
          <a:ext cx="975258" cy="975258"/>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EC1EB4-28D3-DA4D-AE65-B944F12A8BA5}">
      <dsp:nvSpPr>
        <dsp:cNvPr id="0" name=""/>
        <dsp:cNvSpPr/>
      </dsp:nvSpPr>
      <dsp:spPr>
        <a:xfrm rot="10800000">
          <a:off x="1821483" y="3801475"/>
          <a:ext cx="6263580" cy="97525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06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i="0" u="none" strike="noStrike" kern="1200" dirty="0">
              <a:solidFill>
                <a:schemeClr val="tx1"/>
              </a:solidFill>
              <a:effectLst/>
            </a:rPr>
            <a:t>Walk after meals</a:t>
          </a:r>
        </a:p>
      </dsp:txBody>
      <dsp:txXfrm rot="10800000">
        <a:off x="2065297" y="3801475"/>
        <a:ext cx="6019766" cy="975258"/>
      </dsp:txXfrm>
    </dsp:sp>
    <dsp:sp modelId="{E20D79B0-1E29-FA42-9BEA-1C798C020984}">
      <dsp:nvSpPr>
        <dsp:cNvPr id="0" name=""/>
        <dsp:cNvSpPr/>
      </dsp:nvSpPr>
      <dsp:spPr>
        <a:xfrm>
          <a:off x="1333854" y="3801475"/>
          <a:ext cx="975258" cy="975258"/>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5918BF-8757-534C-A7E6-8D6FD84F4FE3}">
      <dsp:nvSpPr>
        <dsp:cNvPr id="0" name=""/>
        <dsp:cNvSpPr/>
      </dsp:nvSpPr>
      <dsp:spPr>
        <a:xfrm rot="10800000">
          <a:off x="1821483" y="5067855"/>
          <a:ext cx="6263580" cy="97525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06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Eat until you're content, not stuffed</a:t>
          </a:r>
        </a:p>
      </dsp:txBody>
      <dsp:txXfrm rot="10800000">
        <a:off x="2065297" y="5067855"/>
        <a:ext cx="6019766" cy="975258"/>
      </dsp:txXfrm>
    </dsp:sp>
    <dsp:sp modelId="{CFD673FB-7FA2-1141-A487-547107671551}">
      <dsp:nvSpPr>
        <dsp:cNvPr id="0" name=""/>
        <dsp:cNvSpPr/>
      </dsp:nvSpPr>
      <dsp:spPr>
        <a:xfrm>
          <a:off x="1333854" y="5067855"/>
          <a:ext cx="975258" cy="975258"/>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4/23/2026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4/23/2026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Welcome to the third session of your Preventing and Controlling Diabetes program!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If you have not seen the first two videos, ask your CHW for the links. </a:t>
            </a:r>
          </a:p>
          <a:p>
            <a:br>
              <a:rPr lang="en-US" sz="1300" dirty="0"/>
            </a:br>
            <a:endParaRPr lang="en-US" dirty="0">
              <a:effectLst/>
            </a:endParaRPr>
          </a:p>
        </p:txBody>
      </p:sp>
      <p:sp>
        <p:nvSpPr>
          <p:cNvPr id="4" name="Slide Number Placeholder 3"/>
          <p:cNvSpPr>
            <a:spLocks noGrp="1"/>
          </p:cNvSpPr>
          <p:nvPr>
            <p:ph type="sldNum" sz="quarter" idx="5"/>
          </p:nvPr>
        </p:nvSpPr>
        <p:spPr/>
        <p:txBody>
          <a:bodyPr/>
          <a:lstStyle/>
          <a:p>
            <a:fld id="{F93199CD-3E1B-4AE6-990F-76F925F5EA9F}" type="slidenum">
              <a:rPr lang="en-US" smtClean="0">
                <a:solidFill>
                  <a:prstClr val="black"/>
                </a:solidFill>
                <a:latin typeface="Century Gothic"/>
              </a:rPr>
              <a:pPr/>
              <a:t>1</a:t>
            </a:fld>
            <a:endParaRPr lang="en-US" dirty="0">
              <a:solidFill>
                <a:prstClr val="black"/>
              </a:solidFill>
              <a:latin typeface="Century Gothic"/>
            </a:endParaRPr>
          </a:p>
        </p:txBody>
      </p:sp>
    </p:spTree>
    <p:extLst>
      <p:ext uri="{BB962C8B-B14F-4D97-AF65-F5344CB8AC3E}">
        <p14:creationId xmlns:p14="http://schemas.microsoft.com/office/powerpoint/2010/main" val="379498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u="none" strike="noStrike" dirty="0">
                <a:solidFill>
                  <a:srgbClr val="000000"/>
                </a:solidFill>
                <a:effectLst/>
              </a:rPr>
              <a:t>Avoid temptations! Such as…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All-you-can-eat buffets— make it easy to eat too much.</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Smoothies and juices have a lot of calories. They have a lot of calories and can cause weight gain.</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Eat food and drink water vs. ”drink food” (like juice).</a:t>
            </a:r>
            <a:br>
              <a:rPr lang="en-US" sz="1300" dirty="0"/>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10</a:t>
            </a:fld>
            <a:endParaRPr lang="en-US">
              <a:solidFill>
                <a:prstClr val="black"/>
              </a:solidFill>
              <a:latin typeface="Century Gothic"/>
            </a:endParaRPr>
          </a:p>
        </p:txBody>
      </p:sp>
    </p:spTree>
    <p:extLst>
      <p:ext uri="{BB962C8B-B14F-4D97-AF65-F5344CB8AC3E}">
        <p14:creationId xmlns:p14="http://schemas.microsoft.com/office/powerpoint/2010/main" val="337793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228603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D169-EA5B-EC26-522D-E6E28B3EA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AC017-C4BD-41F9-EFB3-415676A6D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3190B-FBD7-6CF1-8AD6-05AD8CE30224}"/>
              </a:ext>
            </a:extLst>
          </p:cNvPr>
          <p:cNvSpPr>
            <a:spLocks noGrp="1"/>
          </p:cNvSpPr>
          <p:nvPr>
            <p:ph type="body" idx="1"/>
          </p:nvPr>
        </p:nvSpPr>
        <p:spPr/>
        <p:txBody>
          <a:bodyPr/>
          <a:lstStyle/>
          <a:p>
            <a:pPr algn="l">
              <a:buNone/>
            </a:pPr>
            <a:r>
              <a:rPr lang="en-US" b="0" i="0" u="none" strike="noStrike" dirty="0">
                <a:solidFill>
                  <a:srgbClr val="000000"/>
                </a:solidFill>
                <a:effectLst/>
              </a:rPr>
              <a:t>Here are common challenges with food. You don’t need to change everything—just pick one to start.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Examples: eating too much fried food, sweets, sugary drinks, bread, or large portions.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Focus on what is most important for you.</a:t>
            </a: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a:extLst>
              <a:ext uri="{FF2B5EF4-FFF2-40B4-BE49-F238E27FC236}">
                <a16:creationId xmlns:a16="http://schemas.microsoft.com/office/drawing/2014/main" id="{3F84A28A-D8DA-32F6-F158-F26CA3F283C4}"/>
              </a:ext>
            </a:extLst>
          </p:cNvPr>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317138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u="none" strike="noStrike" dirty="0">
                <a:solidFill>
                  <a:srgbClr val="000000"/>
                </a:solidFill>
                <a:effectLst/>
              </a:rPr>
              <a:t>A common question is about supplements like vitamins and minerals.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Most people only need a multivitamin unless your doctor says otherwise. There are many people out there that will try to sell you more, which can waste your money and sometimes do harm.</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Talk to your doctor if you should take more than a multivitamin. For example, some people may need supplements like B12 calcium and vitamin D.</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Bring all vitamins, teas, or liquid supplements to your doctor and tell them what you take.</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13</a:t>
            </a:fld>
            <a:endParaRPr lang="en-US">
              <a:solidFill>
                <a:prstClr val="black"/>
              </a:solidFill>
              <a:latin typeface="Century Gothic"/>
            </a:endParaRPr>
          </a:p>
        </p:txBody>
      </p:sp>
    </p:spTree>
    <p:extLst>
      <p:ext uri="{BB962C8B-B14F-4D97-AF65-F5344CB8AC3E}">
        <p14:creationId xmlns:p14="http://schemas.microsoft.com/office/powerpoint/2010/main" val="16088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71CA-1980-7B08-01BD-CA398175A617}"/>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933BB5F7-F970-3780-3F4F-F07B29DC86C7}"/>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a:extLst>
              <a:ext uri="{FF2B5EF4-FFF2-40B4-BE49-F238E27FC236}">
                <a16:creationId xmlns:a16="http://schemas.microsoft.com/office/drawing/2014/main" id="{6CEE8DA1-646D-0991-BFE2-43B4B55CB8BB}"/>
              </a:ext>
            </a:extLst>
          </p:cNvPr>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Have you been making changes? What is better, and what is still hard to change?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It is important to set goals you can measure.</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For example, instead of just “lose weight,” set a goal like “eat 5 servings of fruits/vegetables daily” and “walk 15 minutes daily” </a:t>
            </a:r>
          </a:p>
          <a:p>
            <a:pPr algn="l"/>
            <a:endParaRPr lang="en-US" b="0" i="0" u="none" strike="noStrike" dirty="0">
              <a:solidFill>
                <a:srgbClr val="000000"/>
              </a:solidFill>
              <a:effectLst/>
            </a:endParaRPr>
          </a:p>
          <a:p>
            <a:pPr algn="l"/>
            <a:r>
              <a:rPr lang="en-US" b="0" i="0" u="none" strike="noStrike" dirty="0">
                <a:solidFill>
                  <a:srgbClr val="000000"/>
                </a:solidFill>
                <a:effectLst/>
              </a:rPr>
              <a:t>Write down your goal and ask your CHW to help make it measurable. This helps you stay focused and turn changes into a healthy lifestyle.</a:t>
            </a:r>
          </a:p>
          <a:p>
            <a:br>
              <a:rPr lang="en-US" sz="1300" dirty="0"/>
            </a:br>
            <a:endParaRPr lang="en-US" dirty="0">
              <a:effectLst/>
            </a:endParaRPr>
          </a:p>
          <a:p>
            <a:endParaRPr lang="es-MX" noProof="0" dirty="0">
              <a:ea typeface="ＭＳ Ｐゴシック" pitchFamily="34" charset="-128"/>
            </a:endParaRPr>
          </a:p>
        </p:txBody>
      </p:sp>
      <p:sp>
        <p:nvSpPr>
          <p:cNvPr id="53252" name="Slide Number Placeholder 3">
            <a:extLst>
              <a:ext uri="{FF2B5EF4-FFF2-40B4-BE49-F238E27FC236}">
                <a16:creationId xmlns:a16="http://schemas.microsoft.com/office/drawing/2014/main" id="{06F3E2C7-4653-BBCF-6CA9-1B3B5A325139}"/>
              </a:ext>
            </a:extLst>
          </p:cNvPr>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8230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continuing to participate with us in this diabetes prevention and control program. We are very happy to have 3 months of classes with you and invite you to continue watching our videos, answering our calls, and allowing us to help you.</a:t>
            </a:r>
            <a:br>
              <a:rPr lang="en-US" dirty="0"/>
            </a:br>
            <a:br>
              <a:rPr lang="en-US" dirty="0"/>
            </a:br>
            <a:r>
              <a:rPr lang="en-US" sz="1300" dirty="0"/>
              <a:t>God bless you and see you next month!</a:t>
            </a:r>
            <a:br>
              <a:rPr lang="en-US" dirty="0"/>
            </a:br>
            <a:br>
              <a:rPr lang="en-US" dirty="0"/>
            </a:br>
            <a:r>
              <a:rPr lang="en-US" sz="1300"/>
              <a:t>Thank you!</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15</a:t>
            </a:fld>
            <a:endParaRPr lang="en-US">
              <a:solidFill>
                <a:prstClr val="black"/>
              </a:solidFill>
              <a:latin typeface="Century Gothic"/>
            </a:endParaRPr>
          </a:p>
        </p:txBody>
      </p:sp>
    </p:spTree>
    <p:extLst>
      <p:ext uri="{BB962C8B-B14F-4D97-AF65-F5344CB8AC3E}">
        <p14:creationId xmlns:p14="http://schemas.microsoft.com/office/powerpoint/2010/main" val="1012673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latin typeface="Century Gothic"/>
              </a:rPr>
              <a:pPr>
                <a:defRPr/>
              </a:pPr>
              <a:t>16</a:t>
            </a:fld>
            <a:endParaRPr lang="en-US">
              <a:solidFill>
                <a:prstClr val="black"/>
              </a:solidFill>
              <a:latin typeface="Century Gothic"/>
            </a:endParaRPr>
          </a:p>
        </p:txBody>
      </p:sp>
    </p:spTree>
    <p:extLst>
      <p:ext uri="{BB962C8B-B14F-4D97-AF65-F5344CB8AC3E}">
        <p14:creationId xmlns:p14="http://schemas.microsoft.com/office/powerpoint/2010/main" val="84322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i="0" u="none" strike="noStrike" dirty="0">
                <a:solidFill>
                  <a:srgbClr val="000000"/>
                </a:solidFill>
                <a:effectLst/>
                <a:latin typeface="-webkit-standard"/>
              </a:rPr>
              <a:t>In this class we will learn to eat healthier food, less sugar, fat, and processed foods.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And to eat more vegetables and smaller portions.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This will help control your weight.</a:t>
            </a:r>
            <a:endParaRPr lang="en-US" dirty="0">
              <a:effectLst/>
            </a:endParaRPr>
          </a:p>
          <a:p>
            <a:endParaRPr lang="es-ES_tradnl" b="0" i="0" u="none" strike="noStrike" noProof="0" dirty="0">
              <a:solidFill>
                <a:srgbClr val="000000"/>
              </a:solidFill>
              <a:effectLst/>
              <a:latin typeface="-webkit-standard"/>
            </a:endParaRPr>
          </a:p>
          <a:p>
            <a:endParaRPr lang="es-MX" noProof="0" dirty="0">
              <a:ea typeface="ＭＳ Ｐゴシック" pitchFamily="34"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E4450B98-9D78-49B7-8A5D-84094807354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4998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Eating healthy is important because it helps prevent too much body fat from accumulating.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Extra fat can block insulin from moving sugar into the cells, which makes diabetes harder to control and increases your chances of getting diabetes.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All food turns into sugar. </a:t>
            </a:r>
          </a:p>
          <a:p>
            <a:pPr algn="l"/>
            <a:endParaRPr lang="en-US" b="0" i="0" u="none" strike="noStrike" dirty="0">
              <a:solidFill>
                <a:srgbClr val="000000"/>
              </a:solidFill>
              <a:effectLst/>
            </a:endParaRPr>
          </a:p>
          <a:p>
            <a:pPr algn="l"/>
            <a:r>
              <a:rPr lang="en-US" b="0" i="0" u="none" strike="noStrike" dirty="0">
                <a:solidFill>
                  <a:srgbClr val="000000"/>
                </a:solidFill>
                <a:effectLst/>
              </a:rPr>
              <a:t>Sugar gives energy, but when it stays in the blood, it can damage the eyes, heart, and blood vessels. Even small weight loss helps your body work better.</a:t>
            </a:r>
          </a:p>
          <a:p>
            <a:pPr algn="l">
              <a:buNone/>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ea typeface="ＭＳ Ｐゴシック" pitchFamily="34" charset="-128"/>
            </a:endParaRPr>
          </a:p>
          <a:p>
            <a:endParaRPr lang="es-MX" baseline="0"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3</a:t>
            </a:fld>
            <a:endParaRPr lang="en-US">
              <a:solidFill>
                <a:prstClr val="black"/>
              </a:solidFill>
              <a:latin typeface="Century Gothic"/>
            </a:endParaRPr>
          </a:p>
        </p:txBody>
      </p:sp>
    </p:spTree>
    <p:extLst>
      <p:ext uri="{BB962C8B-B14F-4D97-AF65-F5344CB8AC3E}">
        <p14:creationId xmlns:p14="http://schemas.microsoft.com/office/powerpoint/2010/main" val="415143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u="none" strike="noStrike" dirty="0">
                <a:solidFill>
                  <a:srgbClr val="000000"/>
                </a:solidFill>
                <a:effectLst/>
              </a:rPr>
              <a:t>Doctors use a calculation called BMI or body mass index to determine the category of your weight? For instance, if your BMI is 30, you are in the obese category.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The higher your BMI, the higher chances you have of diseases like diabetes and high blood pressure and complications from them like heart and kidney problems.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Do you know your BMI? There are equations to do this. You just need to know your height and weight. Your CHW can show you an equation. https://</a:t>
            </a:r>
            <a:r>
              <a:rPr lang="en-US" b="0" i="0" u="none" strike="noStrike" dirty="0" err="1">
                <a:solidFill>
                  <a:srgbClr val="000000"/>
                </a:solidFill>
                <a:effectLst/>
              </a:rPr>
              <a:t>www.nhlbi.nih.gov</a:t>
            </a:r>
            <a:r>
              <a:rPr lang="en-US" b="0" i="0" u="none" strike="noStrike" dirty="0">
                <a:solidFill>
                  <a:srgbClr val="000000"/>
                </a:solidFill>
                <a:effectLst/>
              </a:rPr>
              <a:t>/calculate-your-</a:t>
            </a:r>
            <a:r>
              <a:rPr lang="en-US" b="0" i="0" u="none" strike="noStrike" dirty="0" err="1">
                <a:solidFill>
                  <a:srgbClr val="000000"/>
                </a:solidFill>
                <a:effectLst/>
              </a:rPr>
              <a:t>bmi</a:t>
            </a:r>
            <a:r>
              <a:rPr lang="en-US" b="0" i="0" u="none" strike="noStrike" dirty="0">
                <a:solidFill>
                  <a:srgbClr val="000000"/>
                </a:solidFill>
                <a:effectLst/>
              </a:rPr>
              <a:t> </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4</a:t>
            </a:fld>
            <a:endParaRPr lang="en-US">
              <a:solidFill>
                <a:prstClr val="black"/>
              </a:solidFill>
              <a:latin typeface="Century Gothic"/>
            </a:endParaRPr>
          </a:p>
        </p:txBody>
      </p:sp>
    </p:spTree>
    <p:extLst>
      <p:ext uri="{BB962C8B-B14F-4D97-AF65-F5344CB8AC3E}">
        <p14:creationId xmlns:p14="http://schemas.microsoft.com/office/powerpoint/2010/main" val="3552701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u="none" strike="noStrike" dirty="0">
                <a:solidFill>
                  <a:srgbClr val="000000"/>
                </a:solidFill>
                <a:effectLst/>
              </a:rPr>
              <a:t>If your BMI is too high (and most people’s is</a:t>
            </a:r>
            <a:r>
              <a:rPr lang="en-US" b="0" i="0" u="none" strike="noStrike" dirty="0">
                <a:solidFill>
                  <a:srgbClr val="000000"/>
                </a:solidFill>
                <a:effectLst/>
                <a:sym typeface="Wingdings" pitchFamily="2" charset="2"/>
              </a:rPr>
              <a:t>), don’t get discouraged!</a:t>
            </a:r>
          </a:p>
          <a:p>
            <a:pPr algn="l">
              <a:buNone/>
            </a:pPr>
            <a:endParaRPr lang="en-US" b="0" i="0" u="none" strike="noStrike" dirty="0">
              <a:solidFill>
                <a:srgbClr val="000000"/>
              </a:solidFill>
              <a:effectLst/>
              <a:sym typeface="Wingdings" pitchFamily="2" charset="2"/>
            </a:endParaRPr>
          </a:p>
          <a:p>
            <a:pPr algn="l">
              <a:buNone/>
            </a:pPr>
            <a:r>
              <a:rPr lang="en-US" b="0" i="0" u="none" strike="noStrike" dirty="0">
                <a:solidFill>
                  <a:srgbClr val="000000"/>
                </a:solidFill>
                <a:effectLst/>
                <a:sym typeface="Wingdings" pitchFamily="2" charset="2"/>
              </a:rPr>
              <a:t>St</a:t>
            </a:r>
            <a:r>
              <a:rPr lang="en-US" b="0" i="0" u="none" strike="noStrike" dirty="0">
                <a:solidFill>
                  <a:srgbClr val="000000"/>
                </a:solidFill>
                <a:effectLst/>
              </a:rPr>
              <a:t>art with a small, realistic goal, like losing 5 pounds. Write your goal down and decide how long it will take. When you reach it, set a new goal. Small changes over time are the key.</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5</a:t>
            </a:fld>
            <a:endParaRPr lang="en-US">
              <a:solidFill>
                <a:prstClr val="black"/>
              </a:solidFill>
              <a:latin typeface="Century Gothic"/>
            </a:endParaRPr>
          </a:p>
        </p:txBody>
      </p:sp>
    </p:spTree>
    <p:extLst>
      <p:ext uri="{BB962C8B-B14F-4D97-AF65-F5344CB8AC3E}">
        <p14:creationId xmlns:p14="http://schemas.microsoft.com/office/powerpoint/2010/main" val="312148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Losing weight is hard because we often think different of ourselves than we really are.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What we think we eat is not always the same as what we really eat, so we need to be honest about our habits. </a:t>
            </a:r>
          </a:p>
          <a:p>
            <a:pPr algn="l"/>
            <a:endParaRPr lang="en-US" b="0" i="0" u="none" strike="noStrike" dirty="0">
              <a:solidFill>
                <a:srgbClr val="000000"/>
              </a:solidFill>
              <a:effectLst/>
            </a:endParaRPr>
          </a:p>
          <a:p>
            <a:pPr algn="l"/>
            <a:r>
              <a:rPr lang="en-US" b="0" i="0" u="none" strike="noStrike" dirty="0">
                <a:solidFill>
                  <a:srgbClr val="000000"/>
                </a:solidFill>
                <a:effectLst/>
              </a:rPr>
              <a:t>Look at what you eat… even measure how much you eat, snacks, drinks, sleep, and exercise. </a:t>
            </a:r>
          </a:p>
          <a:p>
            <a:pPr algn="l"/>
            <a:endParaRPr lang="en-US" b="0" i="0" u="none" strike="noStrike" dirty="0">
              <a:solidFill>
                <a:srgbClr val="000000"/>
              </a:solidFill>
              <a:effectLst/>
            </a:endParaRPr>
          </a:p>
          <a:p>
            <a:pPr algn="l"/>
            <a:r>
              <a:rPr lang="en-US" b="0" i="0" u="none" strike="noStrike" dirty="0">
                <a:solidFill>
                  <a:srgbClr val="000000"/>
                </a:solidFill>
                <a:effectLst/>
              </a:rPr>
              <a:t>Accept that you may need help. </a:t>
            </a: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a:t>
            </a:fld>
            <a:endParaRPr lang="en-US">
              <a:solidFill>
                <a:prstClr val="black"/>
              </a:solidFill>
              <a:latin typeface="Century Gothic"/>
            </a:endParaRPr>
          </a:p>
        </p:txBody>
      </p:sp>
    </p:spTree>
    <p:extLst>
      <p:ext uri="{BB962C8B-B14F-4D97-AF65-F5344CB8AC3E}">
        <p14:creationId xmlns:p14="http://schemas.microsoft.com/office/powerpoint/2010/main" val="33533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BDFE9-A01B-1550-E6C7-C44374C47A5C}"/>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FB4B8C2-8806-1D53-827C-86869D09A41C}"/>
              </a:ext>
            </a:extLst>
          </p:cNvPr>
          <p:cNvSpPr>
            <a:spLocks noGrp="1" noRot="1" noChangeAspect="1" noTextEdit="1"/>
          </p:cNvSpPr>
          <p:nvPr>
            <p:ph type="sldImg"/>
          </p:nvPr>
        </p:nvSpPr>
        <p:spPr bwMode="auto">
          <a:noFill/>
          <a:ln>
            <a:solidFill>
              <a:srgbClr val="000000"/>
            </a:solidFill>
            <a:miter lim="800000"/>
            <a:headEnd/>
            <a:tailEnd/>
          </a:ln>
        </p:spPr>
      </p:sp>
      <p:sp>
        <p:nvSpPr>
          <p:cNvPr id="58371" name="Notes Placeholder 2">
            <a:extLst>
              <a:ext uri="{FF2B5EF4-FFF2-40B4-BE49-F238E27FC236}">
                <a16:creationId xmlns:a16="http://schemas.microsoft.com/office/drawing/2014/main" id="{11EA8282-6B03-D395-89BA-9578B4DD7468}"/>
              </a:ext>
            </a:extLst>
          </p:cNvPr>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Let’s talk about how food gives your body energy. This helps explain why some foods make you hungry again very fast.</a:t>
            </a:r>
          </a:p>
          <a:p>
            <a:pPr algn="l">
              <a:buNone/>
            </a:pPr>
            <a:endParaRPr lang="en-US" b="0" i="0" u="none" strike="noStrike" dirty="0">
              <a:solidFill>
                <a:srgbClr val="000000"/>
              </a:solidFill>
              <a:effectLst/>
            </a:endParaRPr>
          </a:p>
          <a:p>
            <a:pPr algn="l">
              <a:buNone/>
            </a:pPr>
            <a:r>
              <a:rPr lang="en-US" b="1" i="0" u="none" strike="noStrike" dirty="0">
                <a:solidFill>
                  <a:srgbClr val="000000"/>
                </a:solidFill>
                <a:effectLst/>
              </a:rPr>
              <a:t>Red line - Simple carbohydrates</a:t>
            </a:r>
            <a:r>
              <a:rPr lang="en-US" b="0" i="0" u="none" strike="noStrike" dirty="0">
                <a:solidFill>
                  <a:srgbClr val="000000"/>
                </a:solidFill>
                <a:effectLst/>
              </a:rPr>
              <a:t> (sugar, candy, white bread, white rice, juice) give energy very fast, but it lasts only a short time. After about 30 minutes, you feel hungry again. This can raise blood sugar and cause weight gain.</a:t>
            </a:r>
          </a:p>
          <a:p>
            <a:pPr algn="l">
              <a:buNone/>
            </a:pPr>
            <a:endParaRPr lang="en-US" b="0" i="0" u="none" strike="noStrike" dirty="0">
              <a:solidFill>
                <a:srgbClr val="000000"/>
              </a:solidFill>
              <a:effectLst/>
            </a:endParaRPr>
          </a:p>
          <a:p>
            <a:pPr algn="l">
              <a:buNone/>
            </a:pPr>
            <a:r>
              <a:rPr lang="en-US" b="1" i="0" u="none" strike="noStrike" dirty="0">
                <a:solidFill>
                  <a:srgbClr val="000000"/>
                </a:solidFill>
                <a:effectLst/>
              </a:rPr>
              <a:t>Blue line - Complex carbohydrates</a:t>
            </a:r>
            <a:r>
              <a:rPr lang="en-US" b="0" i="0" u="none" strike="noStrike" dirty="0">
                <a:solidFill>
                  <a:srgbClr val="000000"/>
                </a:solidFill>
                <a:effectLst/>
              </a:rPr>
              <a:t> (vegetables, whole grains, brown rice, whole fruit) give energy more slowly and last longer. They help you feel full longer.</a:t>
            </a:r>
          </a:p>
          <a:p>
            <a:pPr algn="l">
              <a:buNone/>
            </a:pPr>
            <a:r>
              <a:rPr lang="en-US" b="1" i="0" u="none" strike="noStrike" dirty="0">
                <a:solidFill>
                  <a:srgbClr val="000000"/>
                </a:solidFill>
                <a:effectLst/>
              </a:rPr>
              <a:t>Protein</a:t>
            </a:r>
            <a:r>
              <a:rPr lang="en-US" b="0" i="0" u="none" strike="noStrike" dirty="0">
                <a:solidFill>
                  <a:srgbClr val="000000"/>
                </a:solidFill>
                <a:effectLst/>
              </a:rPr>
              <a:t> (chicken, fish, eggs, beans, low-fat dairy) gives energy for even more hours and helps control hunger.</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When you </a:t>
            </a:r>
            <a:r>
              <a:rPr lang="en-US" b="1" i="0" u="none" strike="noStrike" dirty="0">
                <a:solidFill>
                  <a:srgbClr val="000000"/>
                </a:solidFill>
                <a:effectLst/>
              </a:rPr>
              <a:t>combine protein + complex carbs + fiber</a:t>
            </a:r>
            <a:r>
              <a:rPr lang="en-US" b="0" i="0" u="none" strike="noStrike" dirty="0">
                <a:solidFill>
                  <a:srgbClr val="000000"/>
                </a:solidFill>
                <a:effectLst/>
              </a:rPr>
              <a:t>, your body gets steady energy for 3 hours or more. This is why every meal should be balanced. Balanced meals help control hunger, blood sugar, and energy levels.</a:t>
            </a:r>
          </a:p>
        </p:txBody>
      </p:sp>
      <p:sp>
        <p:nvSpPr>
          <p:cNvPr id="58372" name="Slide Number Placeholder 3">
            <a:extLst>
              <a:ext uri="{FF2B5EF4-FFF2-40B4-BE49-F238E27FC236}">
                <a16:creationId xmlns:a16="http://schemas.microsoft.com/office/drawing/2014/main" id="{6E741133-4635-2803-DFE3-7A240FA0DD8A}"/>
              </a:ext>
            </a:extLst>
          </p:cNvPr>
          <p:cNvSpPr>
            <a:spLocks noGrp="1"/>
          </p:cNvSpPr>
          <p:nvPr>
            <p:ph type="sldNum" sz="quarter" idx="5"/>
          </p:nvPr>
        </p:nvSpPr>
        <p:spPr bwMode="auto">
          <a:noFill/>
          <a:ln>
            <a:miter lim="800000"/>
            <a:headEnd/>
            <a:tailEnd/>
          </a:ln>
        </p:spPr>
        <p:txBody>
          <a:bodyPr/>
          <a:lstStyle/>
          <a:p>
            <a:fld id="{444B4757-EB71-4E2D-B781-7B2AEF97E6A2}" type="slidenum">
              <a:rPr lang="en-US" smtClean="0">
                <a:solidFill>
                  <a:prstClr val="black"/>
                </a:solidFill>
                <a:latin typeface="Century Gothic"/>
              </a:rPr>
              <a:pPr/>
              <a:t>7</a:t>
            </a:fld>
            <a:endParaRPr lang="en-US">
              <a:solidFill>
                <a:prstClr val="black"/>
              </a:solidFill>
              <a:latin typeface="Century Gothic"/>
            </a:endParaRPr>
          </a:p>
        </p:txBody>
      </p:sp>
    </p:spTree>
    <p:extLst>
      <p:ext uri="{BB962C8B-B14F-4D97-AF65-F5344CB8AC3E}">
        <p14:creationId xmlns:p14="http://schemas.microsoft.com/office/powerpoint/2010/main" val="3518217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Help starts with leaning what to do. It’s NOT following a diet as many think. It IS making long-lasting changes like a “healthy plate”.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 healthy plate has all food groups: protein, grains, fruits, vegetables, and dairy.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All groups are important when eaten in the right amounts.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Fruit is okay for people with diabetes. Fruit has sugar, but it is still healthier than processed foods like cookies or fast food. Eat whole fruit, not juice. Juice and smoothies have too much sugar because they use many fruits at once.</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Use a </a:t>
            </a:r>
            <a:r>
              <a:rPr lang="en-US" b="1" i="0" u="none" strike="noStrike" dirty="0">
                <a:solidFill>
                  <a:srgbClr val="000000"/>
                </a:solidFill>
                <a:effectLst/>
              </a:rPr>
              <a:t>9-inch plate</a:t>
            </a:r>
            <a:r>
              <a:rPr lang="en-US" b="0" i="0" u="none" strike="noStrike" dirty="0">
                <a:solidFill>
                  <a:srgbClr val="000000"/>
                </a:solidFill>
                <a:effectLst/>
              </a:rPr>
              <a:t>.</a:t>
            </a:r>
          </a:p>
          <a:p>
            <a:pPr algn="l">
              <a:buFont typeface="Arial" panose="020B0604020202020204" pitchFamily="34" charset="0"/>
              <a:buChar char="•"/>
            </a:pPr>
            <a:r>
              <a:rPr lang="en-US" b="0" i="0" u="none" strike="noStrike" dirty="0">
                <a:solidFill>
                  <a:srgbClr val="000000"/>
                </a:solidFill>
                <a:effectLst/>
              </a:rPr>
              <a:t>Protein: about </a:t>
            </a:r>
            <a:r>
              <a:rPr lang="en-US" b="1" i="0" u="none" strike="noStrike" dirty="0">
                <a:solidFill>
                  <a:srgbClr val="000000"/>
                </a:solidFill>
                <a:effectLst/>
              </a:rPr>
              <a:t>¼ of the plate</a:t>
            </a:r>
            <a:r>
              <a:rPr lang="en-US" b="0" i="0" u="none" strike="noStrike" dirty="0">
                <a:solidFill>
                  <a:srgbClr val="000000"/>
                </a:solidFill>
                <a:effectLst/>
              </a:rPr>
              <a:t>, about the size of your palm</a:t>
            </a:r>
          </a:p>
          <a:p>
            <a:pPr algn="l">
              <a:buFont typeface="Arial" panose="020B0604020202020204" pitchFamily="34" charset="0"/>
              <a:buChar char="•"/>
            </a:pPr>
            <a:r>
              <a:rPr lang="en-US" b="0" i="0" u="none" strike="noStrike" dirty="0">
                <a:solidFill>
                  <a:srgbClr val="000000"/>
                </a:solidFill>
                <a:effectLst/>
              </a:rPr>
              <a:t>Fruits and vegetables: </a:t>
            </a:r>
            <a:r>
              <a:rPr lang="en-US" b="1" i="0" u="none" strike="noStrike" dirty="0">
                <a:solidFill>
                  <a:srgbClr val="000000"/>
                </a:solidFill>
                <a:effectLst/>
              </a:rPr>
              <a:t>½ of the plate</a:t>
            </a:r>
            <a:r>
              <a:rPr lang="en-US" b="0" i="0" u="none" strike="noStrike" dirty="0">
                <a:solidFill>
                  <a:srgbClr val="000000"/>
                </a:solidFill>
                <a:effectLst/>
              </a:rPr>
              <a:t> (the most important part)</a:t>
            </a:r>
          </a:p>
          <a:p>
            <a:pPr algn="l">
              <a:buFont typeface="Arial" panose="020B0604020202020204" pitchFamily="34" charset="0"/>
              <a:buChar char="•"/>
            </a:pPr>
            <a:r>
              <a:rPr lang="en-US" b="0" i="0" u="none" strike="noStrike" dirty="0">
                <a:solidFill>
                  <a:srgbClr val="000000"/>
                </a:solidFill>
                <a:effectLst/>
              </a:rPr>
              <a:t>Grains: the remaining </a:t>
            </a:r>
            <a:r>
              <a:rPr lang="en-US" b="1" i="0" u="none" strike="noStrike" dirty="0">
                <a:solidFill>
                  <a:srgbClr val="000000"/>
                </a:solidFill>
                <a:effectLst/>
              </a:rPr>
              <a:t>¼ of the plate</a:t>
            </a:r>
          </a:p>
          <a:p>
            <a:pPr algn="l">
              <a:buFont typeface="Arial" panose="020B0604020202020204" pitchFamily="34" charset="0"/>
              <a:buChar char="•"/>
            </a:pPr>
            <a:r>
              <a:rPr lang="en-US" b="1" i="0" u="none" strike="noStrike" dirty="0">
                <a:solidFill>
                  <a:srgbClr val="000000"/>
                </a:solidFill>
                <a:effectLst/>
              </a:rPr>
              <a:t>Dairy – </a:t>
            </a:r>
            <a:r>
              <a:rPr lang="en-US" b="0" i="0" u="none" strike="noStrike" dirty="0">
                <a:solidFill>
                  <a:srgbClr val="000000"/>
                </a:solidFill>
                <a:effectLst/>
              </a:rPr>
              <a:t>like a glass of low-fat milk or ½ cup of yogurt on the side</a:t>
            </a:r>
          </a:p>
          <a:p>
            <a:pPr algn="l"/>
            <a:r>
              <a:rPr lang="en-US" b="0" i="0" u="none" strike="noStrike" dirty="0">
                <a:solidFill>
                  <a:srgbClr val="000000"/>
                </a:solidFill>
                <a:effectLst/>
              </a:rPr>
              <a:t>Drink water. Eat your food—do not drink it. If you have questions about foods or portions, talk to your Community Health Worker. We are here to help.</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8</a:t>
            </a:fld>
            <a:endParaRPr lang="en-US">
              <a:solidFill>
                <a:prstClr val="black"/>
              </a:solidFill>
              <a:latin typeface="Century Gothic"/>
            </a:endParaRPr>
          </a:p>
        </p:txBody>
      </p:sp>
    </p:spTree>
    <p:extLst>
      <p:ext uri="{BB962C8B-B14F-4D97-AF65-F5344CB8AC3E}">
        <p14:creationId xmlns:p14="http://schemas.microsoft.com/office/powerpoint/2010/main" val="11749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u="none" strike="noStrike" dirty="0">
                <a:solidFill>
                  <a:srgbClr val="000000"/>
                </a:solidFill>
                <a:effectLst/>
                <a:latin typeface="-webkit-standard"/>
              </a:rPr>
              <a:t>Extra tip: Look for a lot of color on your plate.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Different colors in fruits and vegetables give your body different nutrients.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Eating many colors helps you eat better and not get bored. More color means a healthier meal.</a:t>
            </a:r>
            <a:br>
              <a:rPr lang="en-US" dirty="0">
                <a:effectLst/>
              </a:rPr>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9</a:t>
            </a:fld>
            <a:endParaRPr lang="en-US">
              <a:solidFill>
                <a:prstClr val="black"/>
              </a:solidFill>
              <a:latin typeface="Century Gothic"/>
            </a:endParaRPr>
          </a:p>
        </p:txBody>
      </p:sp>
    </p:spTree>
    <p:extLst>
      <p:ext uri="{BB962C8B-B14F-4D97-AF65-F5344CB8AC3E}">
        <p14:creationId xmlns:p14="http://schemas.microsoft.com/office/powerpoint/2010/main" val="195063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41ABA4E-CD72-497B-97AA-7213B3980F60}" type="datetimeFigureOut">
              <a:rPr lang="en-US" smtClean="0">
                <a:solidFill>
                  <a:srgbClr val="D4D2D0">
                    <a:shade val="50000"/>
                  </a:srgbClr>
                </a:solidFill>
              </a:rPr>
              <a:pPr/>
              <a:t>4/23/2026</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D2E57653-3E58-4892-A7ED-712530ACC680}"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21719452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5147394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03892270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8BE67B9F-3162-473C-954F-03DE3E9B5D7F}" type="slidenum">
              <a:rPr lang="en-US">
                <a:solidFill>
                  <a:srgbClr val="D4D2D0">
                    <a:shade val="50000"/>
                  </a:srgbClr>
                </a:solidFill>
              </a:rPr>
              <a:pPr>
                <a:defRPr/>
              </a:pPr>
              <a:t>‹#›</a:t>
            </a:fld>
            <a:endParaRPr lang="en-US">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944725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974290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7252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4972698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15398541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7347566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22724390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88162644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pic>
        <p:nvPicPr>
          <p:cNvPr id="5" name="Picture 4" descr="Large ocean wave (semitranspar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Tree>
    <p:extLst>
      <p:ext uri="{BB962C8B-B14F-4D97-AF65-F5344CB8AC3E}">
        <p14:creationId xmlns:p14="http://schemas.microsoft.com/office/powerpoint/2010/main" val="217345281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10875264" y="6422065"/>
            <a:ext cx="1016000" cy="365125"/>
          </a:xfrm>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3874157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48233911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3F41C87-7AD9-4845-A077-840E4A0F3F06}" type="datetimeFigureOut">
              <a:rPr lang="en-US" smtClean="0">
                <a:solidFill>
                  <a:srgbClr val="D4D2D0">
                    <a:shade val="50000"/>
                  </a:srgbClr>
                </a:solidFill>
              </a:rPr>
              <a:pPr/>
              <a:t>4/23/2026</a:t>
            </a:fld>
            <a:endParaRPr lang="en-US">
              <a:solidFill>
                <a:srgbClr val="D4D2D0">
                  <a:shade val="50000"/>
                </a:srgbClr>
              </a:solidFill>
            </a:endParaRPr>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05250041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817" r:id="rId14"/>
  </p:sldLayoutIdLst>
  <p:transition spd="med">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hyperlink" Target="https://www.creationsbykara.com/2011/04/chocolate-ice-cream-with-oreos.html/" TargetMode="Externa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3.jpg"/><Relationship Id="rId12" Type="http://schemas.openxmlformats.org/officeDocument/2006/relationships/hyperlink" Target="https://pxhere.com/en/photo/1375814"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publicdomainpictures.net/view-image.php?image=43198&amp;picture=french-fries" TargetMode="External"/><Relationship Id="rId11" Type="http://schemas.openxmlformats.org/officeDocument/2006/relationships/image" Target="../media/image25.jpg!d"/><Relationship Id="rId5" Type="http://schemas.openxmlformats.org/officeDocument/2006/relationships/image" Target="../media/image22.jpg"/><Relationship Id="rId10" Type="http://schemas.openxmlformats.org/officeDocument/2006/relationships/hyperlink" Target="https://www.flickr.com/photos/ancientartpodcast/15276820566/" TargetMode="External"/><Relationship Id="rId4" Type="http://schemas.openxmlformats.org/officeDocument/2006/relationships/notesSlide" Target="../notesSlides/notesSlide12.xml"/><Relationship Id="rId9"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605160" y="5260975"/>
            <a:ext cx="3582829" cy="1597025"/>
          </a:xfrm>
        </p:spPr>
        <p:txBody>
          <a:bodyPr>
            <a:normAutofit/>
          </a:bodyPr>
          <a:lstStyle/>
          <a:p>
            <a:pPr marL="342900" indent="-346075" defTabSz="914400">
              <a:spcBef>
                <a:spcPts val="2000"/>
              </a:spcBef>
              <a:buClr>
                <a:srgbClr val="404040"/>
              </a:buClr>
            </a:pPr>
            <a:r>
              <a:rPr lang="en-US" sz="3000" b="1" dirty="0">
                <a:solidFill>
                  <a:schemeClr val="tx2">
                    <a:lumMod val="75000"/>
                  </a:schemeClr>
                </a:solidFill>
                <a:latin typeface="Calisto MT" pitchFamily="18" charset="0"/>
              </a:rPr>
              <a:t>Session #3</a:t>
            </a:r>
          </a:p>
          <a:p>
            <a:pPr marL="342900" indent="-346075" defTabSz="914400">
              <a:spcBef>
                <a:spcPts val="2000"/>
              </a:spcBef>
              <a:buClr>
                <a:srgbClr val="404040"/>
              </a:buClr>
            </a:pPr>
            <a:endParaRPr lang="en-US" sz="3000" b="1" dirty="0">
              <a:solidFill>
                <a:schemeClr val="tx2">
                  <a:lumMod val="75000"/>
                </a:schemeClr>
              </a:solidFill>
              <a:latin typeface="Calisto MT" pitchFamily="18" charset="0"/>
            </a:endParaRPr>
          </a:p>
        </p:txBody>
      </p:sp>
      <p:pic>
        <p:nvPicPr>
          <p:cNvPr id="5" name="Picture 4" descr="Hand holding tomatoes">
            <a:extLst>
              <a:ext uri="{FF2B5EF4-FFF2-40B4-BE49-F238E27FC236}">
                <a16:creationId xmlns:a16="http://schemas.microsoft.com/office/drawing/2014/main" id="{3F8EA70D-1268-C143-9738-EF9CD9CF6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 y="-21771"/>
            <a:ext cx="9024257" cy="6879771"/>
          </a:xfrm>
          <a:prstGeom prst="rect">
            <a:avLst/>
          </a:prstGeom>
        </p:spPr>
      </p:pic>
      <p:sp>
        <p:nvSpPr>
          <p:cNvPr id="3" name="Title 2"/>
          <p:cNvSpPr>
            <a:spLocks noGrp="1"/>
          </p:cNvSpPr>
          <p:nvPr>
            <p:ph type="ctrTitle"/>
          </p:nvPr>
        </p:nvSpPr>
        <p:spPr>
          <a:xfrm>
            <a:off x="7993375" y="703730"/>
            <a:ext cx="4194614" cy="2971800"/>
          </a:xfrm>
        </p:spPr>
        <p:txBody>
          <a:bodyPr>
            <a:normAutofit/>
          </a:bodyPr>
          <a:lstStyle/>
          <a:p>
            <a:r>
              <a:rPr lang="es-MX" dirty="0"/>
              <a:t>Healthy food</a:t>
            </a:r>
            <a:br>
              <a:rPr lang="es-MX" dirty="0"/>
            </a:br>
            <a:br>
              <a:rPr lang="es-MX" dirty="0"/>
            </a:br>
            <a:r>
              <a:rPr lang="es-MX" dirty="0"/>
              <a:t>Healthy you </a:t>
            </a:r>
          </a:p>
        </p:txBody>
      </p:sp>
      <p:pic>
        <p:nvPicPr>
          <p:cNvPr id="8" name="Audio 7">
            <a:extLst>
              <a:ext uri="{FF2B5EF4-FFF2-40B4-BE49-F238E27FC236}">
                <a16:creationId xmlns:a16="http://schemas.microsoft.com/office/drawing/2014/main" id="{0EC789A0-3C62-F531-BF50-13B8F59EBF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989" y="5906247"/>
            <a:ext cx="812800" cy="812800"/>
          </a:xfrm>
          <a:prstGeom prst="rect">
            <a:avLst/>
          </a:prstGeom>
        </p:spPr>
      </p:pic>
    </p:spTree>
    <p:extLst>
      <p:ext uri="{BB962C8B-B14F-4D97-AF65-F5344CB8AC3E}">
        <p14:creationId xmlns:p14="http://schemas.microsoft.com/office/powerpoint/2010/main" val="691065931"/>
      </p:ext>
    </p:extLst>
  </p:cSld>
  <p:clrMapOvr>
    <a:masterClrMapping/>
  </p:clrMapOvr>
  <mc:AlternateContent xmlns:mc="http://schemas.openxmlformats.org/markup-compatibility/2006" xmlns:p14="http://schemas.microsoft.com/office/powerpoint/2010/main">
    <mc:Choice Requires="p14">
      <p:transition spd="med" p14:dur="700" advTm="8672">
        <p:fade/>
      </p:transition>
    </mc:Choice>
    <mc:Fallback xmlns="">
      <p:transition spd="med" advTm="8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pperoni pizza on blue background">
            <a:extLst>
              <a:ext uri="{FF2B5EF4-FFF2-40B4-BE49-F238E27FC236}">
                <a16:creationId xmlns:a16="http://schemas.microsoft.com/office/drawing/2014/main" id="{B100933B-4EDD-3273-6B46-258E2AE79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7253632"/>
          </a:xfrm>
          <a:prstGeom prst="rect">
            <a:avLst/>
          </a:prstGeom>
        </p:spPr>
      </p:pic>
      <p:sp>
        <p:nvSpPr>
          <p:cNvPr id="6" name="Rectangle 5"/>
          <p:cNvSpPr/>
          <p:nvPr/>
        </p:nvSpPr>
        <p:spPr bwMode="gray">
          <a:xfrm>
            <a:off x="260100" y="228836"/>
            <a:ext cx="3774018" cy="15641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fontScale="92500" lnSpcReduction="10000"/>
          </a:bodyPr>
          <a:lstStyle/>
          <a:p>
            <a:pPr>
              <a:spcBef>
                <a:spcPct val="0"/>
              </a:spcBef>
              <a:spcAft>
                <a:spcPts val="600"/>
              </a:spcAft>
              <a:defRPr/>
            </a:pPr>
            <a:r>
              <a:rPr lang="en-US" sz="5400" b="1" spc="-300" dirty="0">
                <a:solidFill>
                  <a:prstClr val="black">
                    <a:lumMod val="75000"/>
                    <a:lumOff val="25000"/>
                  </a:prstClr>
                </a:solidFill>
                <a:latin typeface="Franklin Gothic Book"/>
              </a:rPr>
              <a:t>Avoid temptations!</a:t>
            </a:r>
          </a:p>
        </p:txBody>
      </p:sp>
      <p:pic>
        <p:nvPicPr>
          <p:cNvPr id="16" name="Picture 15" descr="Pink can with a straw">
            <a:extLst>
              <a:ext uri="{FF2B5EF4-FFF2-40B4-BE49-F238E27FC236}">
                <a16:creationId xmlns:a16="http://schemas.microsoft.com/office/drawing/2014/main" id="{072A914F-7331-9FC3-EB5D-2AF393252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65" y="4231465"/>
            <a:ext cx="2626535" cy="2626535"/>
          </a:xfrm>
          <a:prstGeom prst="rect">
            <a:avLst/>
          </a:prstGeom>
        </p:spPr>
      </p:pic>
      <p:pic>
        <p:nvPicPr>
          <p:cNvPr id="18" name="Picture 17" descr="Close-up of stack of pancakes with blackberries and blueberries on gray ceramic plate">
            <a:extLst>
              <a:ext uri="{FF2B5EF4-FFF2-40B4-BE49-F238E27FC236}">
                <a16:creationId xmlns:a16="http://schemas.microsoft.com/office/drawing/2014/main" id="{1818E845-54D1-E17F-28B0-B5467EFCD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146" y="121147"/>
            <a:ext cx="3321754" cy="2214284"/>
          </a:xfrm>
          <a:prstGeom prst="rect">
            <a:avLst/>
          </a:prstGeom>
        </p:spPr>
      </p:pic>
      <p:pic>
        <p:nvPicPr>
          <p:cNvPr id="22" name="Audio 21">
            <a:extLst>
              <a:ext uri="{FF2B5EF4-FFF2-40B4-BE49-F238E27FC236}">
                <a16:creationId xmlns:a16="http://schemas.microsoft.com/office/drawing/2014/main" id="{18DE06F8-AEE9-83DC-8DEE-A8C901FB01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07064" y="6045200"/>
            <a:ext cx="812800" cy="812800"/>
          </a:xfrm>
          <a:prstGeom prst="rect">
            <a:avLst/>
          </a:prstGeom>
        </p:spPr>
      </p:pic>
    </p:spTree>
    <p:extLst>
      <p:ext uri="{BB962C8B-B14F-4D97-AF65-F5344CB8AC3E}">
        <p14:creationId xmlns:p14="http://schemas.microsoft.com/office/powerpoint/2010/main" val="2321112968"/>
      </p:ext>
    </p:extLst>
  </p:cSld>
  <p:clrMapOvr>
    <a:masterClrMapping/>
  </p:clrMapOvr>
  <mc:AlternateContent xmlns:mc="http://schemas.openxmlformats.org/markup-compatibility/2006" xmlns:p14="http://schemas.microsoft.com/office/powerpoint/2010/main">
    <mc:Choice Requires="p14">
      <p:transition spd="med" p14:dur="700" advTm="19231">
        <p:fade/>
      </p:transition>
    </mc:Choice>
    <mc:Fallback xmlns="">
      <p:transition spd="med" advTm="192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4224-C282-64C2-F136-1CD33E6C95E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5835F1-4459-9BFB-2F05-543F7016049E}"/>
              </a:ext>
            </a:extLst>
          </p:cNvPr>
          <p:cNvSpPr>
            <a:spLocks noGrp="1"/>
          </p:cNvSpPr>
          <p:nvPr>
            <p:ph type="pic" sz="quarter" idx="10"/>
          </p:nvPr>
        </p:nvSpPr>
        <p:spPr>
          <a:xfrm>
            <a:off x="0" y="2490"/>
            <a:ext cx="12192000" cy="6858000"/>
          </a:xfrm>
        </p:spPr>
        <p:txBody>
          <a:bodyPr/>
          <a:lstStyle/>
          <a:p>
            <a:endParaRPr lang="en-US" dirty="0"/>
          </a:p>
          <a:p>
            <a:endParaRPr lang="en-US" dirty="0"/>
          </a:p>
        </p:txBody>
      </p:sp>
      <p:sp>
        <p:nvSpPr>
          <p:cNvPr id="3" name="Title 2">
            <a:extLst>
              <a:ext uri="{FF2B5EF4-FFF2-40B4-BE49-F238E27FC236}">
                <a16:creationId xmlns:a16="http://schemas.microsoft.com/office/drawing/2014/main" id="{7E841495-CE51-B510-AB12-4E635BCF6823}"/>
              </a:ext>
            </a:extLst>
          </p:cNvPr>
          <p:cNvSpPr>
            <a:spLocks noGrp="1"/>
          </p:cNvSpPr>
          <p:nvPr>
            <p:ph type="ctrTitle"/>
          </p:nvPr>
        </p:nvSpPr>
        <p:spPr>
          <a:xfrm>
            <a:off x="197224" y="2281190"/>
            <a:ext cx="7584141" cy="1147810"/>
          </a:xfrm>
        </p:spPr>
        <p:txBody>
          <a:bodyPr/>
          <a:lstStyle/>
          <a:p>
            <a:r>
              <a:rPr lang="en-US" b="1" dirty="0"/>
              <a:t>Tips for snacking</a:t>
            </a:r>
          </a:p>
        </p:txBody>
      </p:sp>
      <p:graphicFrame>
        <p:nvGraphicFramePr>
          <p:cNvPr id="7" name="Diagram 6">
            <a:extLst>
              <a:ext uri="{FF2B5EF4-FFF2-40B4-BE49-F238E27FC236}">
                <a16:creationId xmlns:a16="http://schemas.microsoft.com/office/drawing/2014/main" id="{D811AA6B-B312-A71B-D390-5C343977175A}"/>
              </a:ext>
            </a:extLst>
          </p:cNvPr>
          <p:cNvGraphicFramePr/>
          <p:nvPr>
            <p:extLst>
              <p:ext uri="{D42A27DB-BD31-4B8C-83A1-F6EECF244321}">
                <p14:modId xmlns:p14="http://schemas.microsoft.com/office/powerpoint/2010/main" val="2303813577"/>
              </p:ext>
            </p:extLst>
          </p:nvPr>
        </p:nvGraphicFramePr>
        <p:xfrm>
          <a:off x="3603812" y="570503"/>
          <a:ext cx="9418918" cy="60454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extLst>
              <a:ext uri="{FF2B5EF4-FFF2-40B4-BE49-F238E27FC236}">
                <a16:creationId xmlns:a16="http://schemas.microsoft.com/office/drawing/2014/main" id="{8980DFEA-D7C8-A8D9-AD81-62EF03A64AD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09930" y="5925422"/>
            <a:ext cx="812800" cy="812800"/>
          </a:xfrm>
          <a:prstGeom prst="rect">
            <a:avLst/>
          </a:prstGeom>
        </p:spPr>
      </p:pic>
    </p:spTree>
    <p:extLst>
      <p:ext uri="{BB962C8B-B14F-4D97-AF65-F5344CB8AC3E}">
        <p14:creationId xmlns:p14="http://schemas.microsoft.com/office/powerpoint/2010/main" val="460941613"/>
      </p:ext>
    </p:extLst>
  </p:cSld>
  <p:clrMapOvr>
    <a:masterClrMapping/>
  </p:clrMapOvr>
  <p:transition spd="med" advTm="20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a:extLst>
            <a:ext uri="{FF2B5EF4-FFF2-40B4-BE49-F238E27FC236}">
              <a16:creationId xmlns:a16="http://schemas.microsoft.com/office/drawing/2014/main" id="{732A940D-6729-DB90-1575-C4CB5F438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53833-24CF-0200-8E64-C441B4A6CD28}"/>
              </a:ext>
            </a:extLst>
          </p:cNvPr>
          <p:cNvSpPr>
            <a:spLocks noGrp="1"/>
          </p:cNvSpPr>
          <p:nvPr>
            <p:ph type="title"/>
          </p:nvPr>
        </p:nvSpPr>
        <p:spPr>
          <a:xfrm>
            <a:off x="2662383" y="415200"/>
            <a:ext cx="7152988" cy="432000"/>
          </a:xfrm>
        </p:spPr>
        <p:txBody>
          <a:bodyPr anchor="t">
            <a:noAutofit/>
          </a:bodyPr>
          <a:lstStyle/>
          <a:p>
            <a:r>
              <a:rPr lang="en-US" sz="4500" b="1" dirty="0">
                <a:solidFill>
                  <a:schemeClr val="bg1"/>
                </a:solidFill>
              </a:rPr>
              <a:t>Common Eating Challenges</a:t>
            </a:r>
            <a:br>
              <a:rPr lang="en-US" sz="4500" b="1" dirty="0">
                <a:solidFill>
                  <a:schemeClr val="bg1"/>
                </a:solidFill>
              </a:rPr>
            </a:br>
            <a:br>
              <a:rPr lang="en-US" sz="4500" b="1" dirty="0">
                <a:solidFill>
                  <a:schemeClr val="bg1"/>
                </a:solidFill>
              </a:rPr>
            </a:br>
            <a:endParaRPr lang="en-US" sz="4500" b="1" dirty="0">
              <a:solidFill>
                <a:schemeClr val="bg1"/>
              </a:solidFill>
              <a:effectLst/>
            </a:endParaRPr>
          </a:p>
        </p:txBody>
      </p:sp>
      <p:sp>
        <p:nvSpPr>
          <p:cNvPr id="55" name="Text Placeholder 26">
            <a:extLst>
              <a:ext uri="{FF2B5EF4-FFF2-40B4-BE49-F238E27FC236}">
                <a16:creationId xmlns:a16="http://schemas.microsoft.com/office/drawing/2014/main" id="{759B08F6-457B-33AD-C7FB-59D731FCEEAB}"/>
              </a:ext>
            </a:extLst>
          </p:cNvPr>
          <p:cNvSpPr>
            <a:spLocks noGrp="1"/>
          </p:cNvSpPr>
          <p:nvPr>
            <p:ph idx="1"/>
          </p:nvPr>
        </p:nvSpPr>
        <p:spPr>
          <a:xfrm>
            <a:off x="243280" y="1368000"/>
            <a:ext cx="2697280" cy="720000"/>
          </a:xfrm>
        </p:spPr>
        <p:txBody>
          <a:bodyPr anchor="ctr">
            <a:normAutofit/>
          </a:bodyPr>
          <a:lstStyle/>
          <a:p>
            <a:r>
              <a:rPr lang="en-US" dirty="0"/>
              <a:t>Fatty food</a:t>
            </a:r>
          </a:p>
        </p:txBody>
      </p:sp>
      <p:sp>
        <p:nvSpPr>
          <p:cNvPr id="137" name="Slide Number Placeholder 6">
            <a:extLst>
              <a:ext uri="{FF2B5EF4-FFF2-40B4-BE49-F238E27FC236}">
                <a16:creationId xmlns:a16="http://schemas.microsoft.com/office/drawing/2014/main" id="{3F21DB3E-6182-69A2-FCDE-828B997499CF}"/>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12</a:t>
            </a:fld>
            <a:endParaRPr lang="en-US" noProof="0"/>
          </a:p>
        </p:txBody>
      </p:sp>
      <p:sp>
        <p:nvSpPr>
          <p:cNvPr id="61" name="Text Placeholder 26">
            <a:extLst>
              <a:ext uri="{FF2B5EF4-FFF2-40B4-BE49-F238E27FC236}">
                <a16:creationId xmlns:a16="http://schemas.microsoft.com/office/drawing/2014/main" id="{C635994A-218C-92C1-C756-EF753824DE33}"/>
              </a:ext>
            </a:extLst>
          </p:cNvPr>
          <p:cNvSpPr>
            <a:spLocks noGrp="1"/>
          </p:cNvSpPr>
          <p:nvPr>
            <p:ph idx="12"/>
          </p:nvPr>
        </p:nvSpPr>
        <p:spPr>
          <a:xfrm>
            <a:off x="6238877" y="1404988"/>
            <a:ext cx="2697280" cy="720000"/>
          </a:xfrm>
        </p:spPr>
        <p:txBody>
          <a:bodyPr anchor="ctr">
            <a:normAutofit/>
          </a:bodyPr>
          <a:lstStyle/>
          <a:p>
            <a:r>
              <a:rPr lang="en-US" dirty="0"/>
              <a:t>Breads</a:t>
            </a:r>
          </a:p>
        </p:txBody>
      </p:sp>
      <p:sp>
        <p:nvSpPr>
          <p:cNvPr id="27" name="Text Placeholder 26">
            <a:extLst>
              <a:ext uri="{FF2B5EF4-FFF2-40B4-BE49-F238E27FC236}">
                <a16:creationId xmlns:a16="http://schemas.microsoft.com/office/drawing/2014/main" id="{5DD7B9A4-77AB-8FE0-4928-7F19520282F1}"/>
              </a:ext>
            </a:extLst>
          </p:cNvPr>
          <p:cNvSpPr>
            <a:spLocks noGrp="1"/>
          </p:cNvSpPr>
          <p:nvPr>
            <p:ph idx="13"/>
          </p:nvPr>
        </p:nvSpPr>
        <p:spPr>
          <a:xfrm>
            <a:off x="9291200" y="1404988"/>
            <a:ext cx="2657520" cy="720000"/>
          </a:xfrm>
        </p:spPr>
        <p:txBody>
          <a:bodyPr anchor="ctr">
            <a:normAutofit/>
          </a:bodyPr>
          <a:lstStyle/>
          <a:p>
            <a:r>
              <a:rPr lang="en-US" dirty="0"/>
              <a:t>Portions</a:t>
            </a:r>
          </a:p>
        </p:txBody>
      </p:sp>
      <p:sp>
        <p:nvSpPr>
          <p:cNvPr id="10" name="Rectangle 9">
            <a:extLst>
              <a:ext uri="{FF2B5EF4-FFF2-40B4-BE49-F238E27FC236}">
                <a16:creationId xmlns:a16="http://schemas.microsoft.com/office/drawing/2014/main" id="{1C79E71D-6649-4FE9-2C71-1FF2871FCA3D}"/>
              </a:ext>
              <a:ext uri="{C183D7F6-B498-43B3-948B-1728B52AA6E4}">
                <adec:decorative xmlns:adec="http://schemas.microsoft.com/office/drawing/2017/decorative" val="1"/>
              </a:ext>
            </a:extLst>
          </p:cNvPr>
          <p:cNvSpPr/>
          <p:nvPr/>
        </p:nvSpPr>
        <p:spPr>
          <a:xfrm>
            <a:off x="0" y="6365363"/>
            <a:ext cx="12192000" cy="49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6">
            <a:extLst>
              <a:ext uri="{FF2B5EF4-FFF2-40B4-BE49-F238E27FC236}">
                <a16:creationId xmlns:a16="http://schemas.microsoft.com/office/drawing/2014/main" id="{DB550ABF-2FF4-074B-E6CC-A6C3F24BB837}"/>
              </a:ext>
            </a:extLst>
          </p:cNvPr>
          <p:cNvSpPr txBox="1">
            <a:spLocks/>
          </p:cNvSpPr>
          <p:nvPr/>
        </p:nvSpPr>
        <p:spPr>
          <a:xfrm>
            <a:off x="3186554" y="1404988"/>
            <a:ext cx="2697280" cy="720000"/>
          </a:xfrm>
          <a:prstGeom prst="rect">
            <a:avLst/>
          </a:prstGeom>
          <a:solidFill>
            <a:schemeClr val="tx1">
              <a:lumMod val="75000"/>
              <a:lumOff val="25000"/>
            </a:schemeClr>
          </a:solidFill>
          <a:ln w="28575">
            <a:solidFill>
              <a:schemeClr val="accent2"/>
            </a:solidFill>
          </a:ln>
        </p:spPr>
        <p:txBody>
          <a:bodyPr vert="horz" lIns="108000" tIns="36000" rIns="108000" bIns="36000" rtlCol="0" anchor="ctr">
            <a:norm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Sweets</a:t>
            </a:r>
          </a:p>
        </p:txBody>
      </p:sp>
      <p:pic>
        <p:nvPicPr>
          <p:cNvPr id="9" name="Picture 8" descr="A french fries in a red container&#10;&#10;AI-generated content may be incorrect.">
            <a:extLst>
              <a:ext uri="{FF2B5EF4-FFF2-40B4-BE49-F238E27FC236}">
                <a16:creationId xmlns:a16="http://schemas.microsoft.com/office/drawing/2014/main" id="{3B07815A-C203-55B7-DD2F-C7622241422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4489" y="2267800"/>
            <a:ext cx="2887137" cy="3413987"/>
          </a:xfrm>
          <a:prstGeom prst="rect">
            <a:avLst/>
          </a:prstGeom>
        </p:spPr>
      </p:pic>
      <p:pic>
        <p:nvPicPr>
          <p:cNvPr id="12" name="Picture 11" descr="A chocolate ice cream with a cookie on top&#10;&#10;AI-generated content may be incorrect.">
            <a:extLst>
              <a:ext uri="{FF2B5EF4-FFF2-40B4-BE49-F238E27FC236}">
                <a16:creationId xmlns:a16="http://schemas.microsoft.com/office/drawing/2014/main" id="{D5469B6C-BB66-3BF6-A5C1-F7648E874E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99707" y="2267800"/>
            <a:ext cx="2684127" cy="3413987"/>
          </a:xfrm>
          <a:prstGeom prst="rect">
            <a:avLst/>
          </a:prstGeom>
        </p:spPr>
      </p:pic>
      <p:pic>
        <p:nvPicPr>
          <p:cNvPr id="15" name="Picture 14" descr="A stack of tortillas&#10;&#10;AI-generated content may be incorrect.">
            <a:extLst>
              <a:ext uri="{FF2B5EF4-FFF2-40B4-BE49-F238E27FC236}">
                <a16:creationId xmlns:a16="http://schemas.microsoft.com/office/drawing/2014/main" id="{9A47EC5C-3E1B-EC7E-39C0-B4DD421AB94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238877" y="2267801"/>
            <a:ext cx="2711434" cy="3413987"/>
          </a:xfrm>
          <a:prstGeom prst="rect">
            <a:avLst/>
          </a:prstGeom>
        </p:spPr>
      </p:pic>
      <p:pic>
        <p:nvPicPr>
          <p:cNvPr id="18" name="Picture 17" descr="A tall burger with meatballs and cheese on top&#10;&#10;AI-generated content may be incorrect.">
            <a:extLst>
              <a:ext uri="{FF2B5EF4-FFF2-40B4-BE49-F238E27FC236}">
                <a16:creationId xmlns:a16="http://schemas.microsoft.com/office/drawing/2014/main" id="{4C980011-B4D2-EA83-366E-29F717FF6AB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91200" y="2267802"/>
            <a:ext cx="2637640" cy="3413987"/>
          </a:xfrm>
          <a:prstGeom prst="rect">
            <a:avLst/>
          </a:prstGeom>
        </p:spPr>
      </p:pic>
      <p:pic>
        <p:nvPicPr>
          <p:cNvPr id="28" name="Audio 27">
            <a:extLst>
              <a:ext uri="{FF2B5EF4-FFF2-40B4-BE49-F238E27FC236}">
                <a16:creationId xmlns:a16="http://schemas.microsoft.com/office/drawing/2014/main" id="{A7553B9A-D91A-5B8E-8C9B-F1D1FA48954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29459" y="6169563"/>
            <a:ext cx="812800" cy="812800"/>
          </a:xfrm>
          <a:prstGeom prst="rect">
            <a:avLst/>
          </a:prstGeom>
        </p:spPr>
      </p:pic>
    </p:spTree>
    <p:extLst>
      <p:ext uri="{BB962C8B-B14F-4D97-AF65-F5344CB8AC3E}">
        <p14:creationId xmlns:p14="http://schemas.microsoft.com/office/powerpoint/2010/main" val="629591560"/>
      </p:ext>
    </p:extLst>
  </p:cSld>
  <p:clrMapOvr>
    <a:masterClrMapping/>
  </p:clrMapOvr>
  <mc:AlternateContent xmlns:mc="http://schemas.openxmlformats.org/markup-compatibility/2006" xmlns:p14="http://schemas.microsoft.com/office/powerpoint/2010/main">
    <mc:Choice Requires="p14">
      <p:transition spd="slow" p14:dur="2000" advTm="18149"/>
    </mc:Choice>
    <mc:Fallback xmlns="">
      <p:transition spd="slow" advTm="1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434517-8492-641F-A0E1-DA102727B434}"/>
              </a:ext>
            </a:extLst>
          </p:cNvPr>
          <p:cNvSpPr/>
          <p:nvPr/>
        </p:nvSpPr>
        <p:spPr>
          <a:xfrm>
            <a:off x="0" y="0"/>
            <a:ext cx="12192000" cy="6858000"/>
          </a:xfrm>
          <a:prstGeom prst="rect">
            <a:avLst/>
          </a:prstGeom>
          <a:solidFill>
            <a:srgbClr val="EBC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2050" name="Picture 2" descr="Pharmacy, Health, Medicine, Medication">
            <a:extLst>
              <a:ext uri="{FF2B5EF4-FFF2-40B4-BE49-F238E27FC236}">
                <a16:creationId xmlns:a16="http://schemas.microsoft.com/office/drawing/2014/main" id="{17AD4D8C-B914-FA46-AEEB-83C6A2E3C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546" y="381000"/>
            <a:ext cx="9276454"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457199" y="0"/>
            <a:ext cx="5172635" cy="254597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4500" b="1" dirty="0">
              <a:solidFill>
                <a:srgbClr val="8D89A4">
                  <a:lumMod val="50000"/>
                </a:srgbClr>
              </a:solidFill>
            </a:endParaRPr>
          </a:p>
          <a:p>
            <a:pPr>
              <a:defRPr/>
            </a:pPr>
            <a:r>
              <a:rPr lang="en-US" sz="4500" b="1" dirty="0">
                <a:solidFill>
                  <a:srgbClr val="8D89A4">
                    <a:lumMod val="50000"/>
                  </a:srgbClr>
                </a:solidFill>
              </a:rPr>
              <a:t>Supplements</a:t>
            </a:r>
          </a:p>
        </p:txBody>
      </p:sp>
      <p:pic>
        <p:nvPicPr>
          <p:cNvPr id="26" name="Audio 25">
            <a:extLst>
              <a:ext uri="{FF2B5EF4-FFF2-40B4-BE49-F238E27FC236}">
                <a16:creationId xmlns:a16="http://schemas.microsoft.com/office/drawing/2014/main" id="{CCFAA9BA-F93C-0C68-A5AA-617423B6B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892800"/>
            <a:ext cx="812800" cy="812800"/>
          </a:xfrm>
          <a:prstGeom prst="rect">
            <a:avLst/>
          </a:prstGeom>
        </p:spPr>
      </p:pic>
    </p:spTree>
    <p:extLst>
      <p:ext uri="{BB962C8B-B14F-4D97-AF65-F5344CB8AC3E}">
        <p14:creationId xmlns:p14="http://schemas.microsoft.com/office/powerpoint/2010/main" val="3468083393"/>
      </p:ext>
    </p:extLst>
  </p:cSld>
  <p:clrMapOvr>
    <a:masterClrMapping/>
  </p:clrMapOvr>
  <p:transition spd="med" advTm="34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F8A4F-2763-53EB-3705-8108DDDF947A}"/>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B0EBF05C-4FC2-326E-F8DE-38CE64C3AAD5}"/>
              </a:ext>
            </a:extLst>
          </p:cNvPr>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cxnSp>
        <p:nvCxnSpPr>
          <p:cNvPr id="16" name="Straight Connector 15">
            <a:extLst>
              <a:ext uri="{FF2B5EF4-FFF2-40B4-BE49-F238E27FC236}">
                <a16:creationId xmlns:a16="http://schemas.microsoft.com/office/drawing/2014/main" id="{04D8B487-18D5-7D02-6F56-FCEC06C21711}"/>
              </a:ext>
            </a:extLst>
          </p:cNvPr>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A9D339-EEEB-19F7-D1D7-56015E3CD4C0}"/>
              </a:ext>
            </a:extLst>
          </p:cNvPr>
          <p:cNvSpPr>
            <a:spLocks noGrp="1"/>
          </p:cNvSpPr>
          <p:nvPr>
            <p:ph type="ctrTitle"/>
          </p:nvPr>
        </p:nvSpPr>
        <p:spPr bwMode="gray">
          <a:xfrm>
            <a:off x="3619500" y="2376488"/>
            <a:ext cx="2679700" cy="2387600"/>
          </a:xfrm>
        </p:spPr>
        <p:txBody>
          <a:bodyPr>
            <a:normAutofit/>
          </a:bodyPr>
          <a:lstStyle/>
          <a:p>
            <a:r>
              <a:rPr lang="en-US" dirty="0"/>
              <a:t>Making Changes</a:t>
            </a:r>
            <a:endParaRPr lang="en-US" dirty="0">
              <a:effectLst/>
            </a:endParaRPr>
          </a:p>
        </p:txBody>
      </p:sp>
      <p:pic>
        <p:nvPicPr>
          <p:cNvPr id="13" name="Picture Placeholder 12" descr="Football goal in the net">
            <a:extLst>
              <a:ext uri="{FF2B5EF4-FFF2-40B4-BE49-F238E27FC236}">
                <a16:creationId xmlns:a16="http://schemas.microsoft.com/office/drawing/2014/main" id="{F17A3D0F-CFFE-3213-A4DA-B9C59B17A08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8325" b="8325"/>
          <a:stretch>
            <a:fillRect/>
          </a:stretch>
        </p:blipFill>
        <p:spPr>
          <a:xfrm>
            <a:off x="0" y="2"/>
            <a:ext cx="12192000" cy="6857998"/>
          </a:xfrm>
        </p:spPr>
      </p:pic>
      <p:sp>
        <p:nvSpPr>
          <p:cNvPr id="14" name="TextBox 13">
            <a:extLst>
              <a:ext uri="{FF2B5EF4-FFF2-40B4-BE49-F238E27FC236}">
                <a16:creationId xmlns:a16="http://schemas.microsoft.com/office/drawing/2014/main" id="{D40A8D35-05B7-5F97-CFD3-59CA94066A84}"/>
              </a:ext>
            </a:extLst>
          </p:cNvPr>
          <p:cNvSpPr txBox="1"/>
          <p:nvPr/>
        </p:nvSpPr>
        <p:spPr>
          <a:xfrm>
            <a:off x="7125652" y="406400"/>
            <a:ext cx="4389120" cy="1477328"/>
          </a:xfrm>
          <a:prstGeom prst="rect">
            <a:avLst/>
          </a:prstGeom>
          <a:noFill/>
        </p:spPr>
        <p:txBody>
          <a:bodyPr wrap="square" rtlCol="0">
            <a:spAutoFit/>
          </a:bodyPr>
          <a:lstStyle/>
          <a:p>
            <a:r>
              <a:rPr lang="en-US" sz="4500" b="1" dirty="0">
                <a:solidFill>
                  <a:schemeClr val="bg1"/>
                </a:solidFill>
              </a:rPr>
              <a:t>Setting Goals for change</a:t>
            </a:r>
          </a:p>
        </p:txBody>
      </p:sp>
      <p:pic>
        <p:nvPicPr>
          <p:cNvPr id="22" name="Audio 21">
            <a:extLst>
              <a:ext uri="{FF2B5EF4-FFF2-40B4-BE49-F238E27FC236}">
                <a16:creationId xmlns:a16="http://schemas.microsoft.com/office/drawing/2014/main" id="{06B03AF4-6EAD-5B7E-6A43-9A92BA2013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45198"/>
            <a:ext cx="812800" cy="812800"/>
          </a:xfrm>
          <a:prstGeom prst="rect">
            <a:avLst/>
          </a:prstGeom>
        </p:spPr>
      </p:pic>
    </p:spTree>
    <p:extLst>
      <p:ext uri="{BB962C8B-B14F-4D97-AF65-F5344CB8AC3E}">
        <p14:creationId xmlns:p14="http://schemas.microsoft.com/office/powerpoint/2010/main" val="2826421886"/>
      </p:ext>
    </p:extLst>
  </p:cSld>
  <p:clrMapOvr>
    <a:masterClrMapping/>
  </p:clrMapOvr>
  <p:transition spd="med" advTm="29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a16="http://schemas.microsoft.com/office/drawing/2014/main" id="{3B49A77A-07B1-E743-B431-F232DEC68387}"/>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dirty="0"/>
              <a:t>Thank you for being with us!</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7" name="Audio 16">
            <a:extLst>
              <a:ext uri="{FF2B5EF4-FFF2-40B4-BE49-F238E27FC236}">
                <a16:creationId xmlns:a16="http://schemas.microsoft.com/office/drawing/2014/main" id="{EE9FFD26-4B4F-0154-59CD-5CA7ECB18E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09482"/>
            <a:ext cx="812800" cy="812800"/>
          </a:xfrm>
          <a:prstGeom prst="rect">
            <a:avLst/>
          </a:prstGeom>
        </p:spPr>
      </p:pic>
    </p:spTree>
    <p:extLst>
      <p:ext uri="{BB962C8B-B14F-4D97-AF65-F5344CB8AC3E}">
        <p14:creationId xmlns:p14="http://schemas.microsoft.com/office/powerpoint/2010/main" val="1357702511"/>
      </p:ext>
    </p:extLst>
  </p:cSld>
  <p:clrMapOvr>
    <a:masterClrMapping/>
  </p:clrMapOvr>
  <p:transition spd="med" advTm="183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16</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985980"/>
          </a:xfrm>
          <a:prstGeom prst="rect">
            <a:avLst/>
          </a:prstGeom>
          <a:noFill/>
        </p:spPr>
        <p:txBody>
          <a:bodyPr wrap="square" rtlCol="0">
            <a:spAutoFit/>
          </a:bodyPr>
          <a:lstStyle/>
          <a:p>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American Diabetes Association Professional Practice Committee. (2024). 6. Glycemic Goals and Hypoglycemia: Standards of Care in Diabetes—2024. </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Diabetes Care, 47</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(Supplement_1), S111-S125</a:t>
            </a:r>
          </a:p>
          <a:p>
            <a:pPr marL="285750" indent="-285750">
              <a:buFont typeface="Arial" panose="020B0604020202020204" pitchFamily="34" charset="0"/>
              <a:buChar char="•"/>
            </a:pP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Geng, Y., &amp; Qi, L. (2020). The Role of Nutrition in the Prevention and Intervention of Type 2 Diabetes. </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Frontiers in Bioengineering and Biotechnology, 8</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 575442 </a:t>
            </a:r>
          </a:p>
          <a:p>
            <a:pPr marL="285750" indent="-285750">
              <a:buFont typeface="Arial" panose="020B0604020202020204" pitchFamily="34" charset="0"/>
              <a:buChar char="•"/>
            </a:pP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600"/>
              </a:spcAft>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Lean, M. E. J., et al. (2023). Embracing complexity: making sense of diet, nutrition, obesity and type 2 diabetes. </a:t>
            </a:r>
            <a:r>
              <a:rPr lang="en-US" sz="1600" i="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Diabetologia</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 66</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(7), 1153-1165.</a:t>
            </a:r>
          </a:p>
          <a:p>
            <a:pPr marL="285750" marR="0" indent="-285750">
              <a:spcAft>
                <a:spcPts val="600"/>
              </a:spcAft>
              <a:buFont typeface="Arial" panose="020B0604020202020204" pitchFamily="34" charset="0"/>
              <a:buChar char="•"/>
            </a:pPr>
            <a:endPar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600"/>
              </a:spcAft>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Hamman, R. F., et al. (2024). The Role of Obesity in Type 2 Diabetes Mellitus—An Overview. </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International Journal of Molecular Sciences, 25</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(3), 1882.</a:t>
            </a:r>
          </a:p>
          <a:p>
            <a:pPr marL="285750" marR="0" indent="-285750">
              <a:spcAft>
                <a:spcPts val="600"/>
              </a:spcAft>
              <a:buFont typeface="Arial" panose="020B0604020202020204" pitchFamily="34" charset="0"/>
              <a:buChar char="•"/>
            </a:pPr>
            <a:endPar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600"/>
              </a:spcAft>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Cheng, R., et al. (2024). Managing Impending </a:t>
            </a:r>
            <a:r>
              <a:rPr lang="en-US" sz="16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Nonsevere</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 Hypoglycemia With Oral Carbohydrates in Type 1 Diabetes: The REVERSIBLE Trial. </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Diabetes Care, 47</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(3), 476-484.</a:t>
            </a:r>
          </a:p>
          <a:p>
            <a:pPr marL="285750" marR="0" indent="-285750">
              <a:spcAft>
                <a:spcPts val="600"/>
              </a:spcAft>
              <a:buFont typeface="Arial" panose="020B0604020202020204" pitchFamily="34" charset="0"/>
              <a:buChar char="•"/>
            </a:pPr>
            <a:endPar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600"/>
              </a:spcAft>
              <a:buFont typeface="Arial" panose="020B0604020202020204" pitchFamily="34" charset="0"/>
              <a:buChar char="•"/>
            </a:pP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Carvalho, J. V., et al. (2023). Nutritional Strategies for the Management of Type 2 Diabetes Mellitus: A Narrative Review. </a:t>
            </a:r>
            <a:r>
              <a:rPr lang="en-US" sz="160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Nutrients, 15</a:t>
            </a:r>
            <a:r>
              <a:rPr lang="en-US" sz="1600" dirty="0">
                <a:solidFill>
                  <a:schemeClr val="bg1"/>
                </a:solidFill>
                <a:effectLst/>
                <a:latin typeface="Tahoma" panose="020B0604030504040204" pitchFamily="34" charset="0"/>
                <a:ea typeface="Tahoma" panose="020B0604030504040204" pitchFamily="34" charset="0"/>
                <a:cs typeface="Tahoma" panose="020B0604030504040204" pitchFamily="34" charset="0"/>
              </a:rPr>
              <a:t>(24), 5096.</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2" name="Audio 11">
            <a:extLst>
              <a:ext uri="{FF2B5EF4-FFF2-40B4-BE49-F238E27FC236}">
                <a16:creationId xmlns:a16="http://schemas.microsoft.com/office/drawing/2014/main" id="{2B63E6E0-CD0D-3A36-8A29-127E7527E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5974390"/>
            <a:ext cx="812800" cy="812800"/>
          </a:xfrm>
          <a:prstGeom prst="rect">
            <a:avLst/>
          </a:prstGeom>
        </p:spPr>
      </p:pic>
    </p:spTree>
    <p:extLst>
      <p:ext uri="{BB962C8B-B14F-4D97-AF65-F5344CB8AC3E}">
        <p14:creationId xmlns:p14="http://schemas.microsoft.com/office/powerpoint/2010/main" val="533074513"/>
      </p:ext>
    </p:extLst>
  </p:cSld>
  <p:clrMapOvr>
    <a:masterClrMapping/>
  </p:clrMapOvr>
  <p:transition spd="med" advTm="7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vegetable, different, fresh&#10;&#10;Description automatically generated">
            <a:extLst>
              <a:ext uri="{FF2B5EF4-FFF2-40B4-BE49-F238E27FC236}">
                <a16:creationId xmlns:a16="http://schemas.microsoft.com/office/drawing/2014/main" id="{CDC0C31A-49BD-464F-AACB-BEC2FFF3FF0B}"/>
              </a:ext>
            </a:extLst>
          </p:cNvPr>
          <p:cNvPicPr>
            <a:picLocks noChangeAspect="1"/>
          </p:cNvPicPr>
          <p:nvPr/>
        </p:nvPicPr>
        <p:blipFill>
          <a:blip r:embed="rId5" cstate="screen">
            <a:extLst>
              <a:ext uri="{28A0092B-C50C-407E-A947-70E740481C1C}">
                <a14:useLocalDpi xmlns:a14="http://schemas.microsoft.com/office/drawing/2010/main"/>
              </a:ext>
            </a:extLst>
          </a:blip>
          <a:srcRect t="6055" b="1129"/>
          <a:stretch>
            <a:fillRect/>
          </a:stretch>
        </p:blipFill>
        <p:spPr>
          <a:xfrm>
            <a:off x="20" y="2"/>
            <a:ext cx="12191980" cy="6365363"/>
          </a:xfrm>
          <a:prstGeom prst="rect">
            <a:avLst/>
          </a:prstGeom>
          <a:noFill/>
        </p:spPr>
      </p:pic>
      <p:sp>
        <p:nvSpPr>
          <p:cNvPr id="8" name="Rectangle 7"/>
          <p:cNvSpPr/>
          <p:nvPr/>
        </p:nvSpPr>
        <p:spPr bwMode="gray">
          <a:xfrm>
            <a:off x="680728" y="2377000"/>
            <a:ext cx="7262001" cy="238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a:bodyPr>
          <a:lstStyle/>
          <a:p>
            <a:pPr defTabSz="457200" fontAlgn="base">
              <a:spcBef>
                <a:spcPct val="0"/>
              </a:spcBef>
              <a:spcAft>
                <a:spcPts val="600"/>
              </a:spcAft>
            </a:pPr>
            <a:r>
              <a:rPr kumimoji="0" lang="en-US" sz="4200" b="1" kern="1200" spc="-300" dirty="0">
                <a:solidFill>
                  <a:schemeClr val="bg1"/>
                </a:solidFill>
                <a:latin typeface="+mj-lt"/>
                <a:ea typeface="+mj-ea"/>
                <a:cs typeface="+mj-cs"/>
              </a:rPr>
              <a:t>LET'S TAKE CARE OF WHAT WE EAT!</a:t>
            </a:r>
          </a:p>
          <a:p>
            <a:pPr defTabSz="457200" fontAlgn="base">
              <a:spcBef>
                <a:spcPct val="0"/>
              </a:spcBef>
              <a:spcAft>
                <a:spcPts val="600"/>
              </a:spcAft>
            </a:pPr>
            <a:r>
              <a:rPr kumimoji="0" lang="en-US" sz="4200" b="1" kern="1200" spc="-300" dirty="0">
                <a:solidFill>
                  <a:schemeClr val="bg1"/>
                </a:solidFill>
                <a:latin typeface="+mj-lt"/>
                <a:ea typeface="+mj-ea"/>
                <a:cs typeface="+mj-cs"/>
              </a:rPr>
              <a:t>IT IS IMPORTANT!</a:t>
            </a:r>
          </a:p>
        </p:txBody>
      </p:sp>
      <p:sp>
        <p:nvSpPr>
          <p:cNvPr id="13" name="Subtitle 3">
            <a:extLst>
              <a:ext uri="{FF2B5EF4-FFF2-40B4-BE49-F238E27FC236}">
                <a16:creationId xmlns:a16="http://schemas.microsoft.com/office/drawing/2014/main" id="{E6614949-5DF2-1412-A55C-6E0C8B94AB53}"/>
              </a:ext>
            </a:extLst>
          </p:cNvPr>
          <p:cNvSpPr>
            <a:spLocks noGrp="1"/>
          </p:cNvSpPr>
          <p:nvPr>
            <p:ph type="subTitle" idx="1"/>
          </p:nvPr>
        </p:nvSpPr>
        <p:spPr>
          <a:xfrm>
            <a:off x="680728" y="4962525"/>
            <a:ext cx="6299683" cy="1219200"/>
          </a:xfrm>
        </p:spPr>
        <p:txBody>
          <a:bodyPr/>
          <a:lstStyle/>
          <a:p>
            <a:endParaRPr lang="en-US" dirty="0"/>
          </a:p>
          <a:p>
            <a:endParaRPr lang="en-US" dirty="0"/>
          </a:p>
        </p:txBody>
      </p:sp>
      <p:pic>
        <p:nvPicPr>
          <p:cNvPr id="37" name="Audio 36">
            <a:extLst>
              <a:ext uri="{FF2B5EF4-FFF2-40B4-BE49-F238E27FC236}">
                <a16:creationId xmlns:a16="http://schemas.microsoft.com/office/drawing/2014/main" id="{4FBE68F1-B453-F2B3-CB56-29B4F41850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1980" y="5788772"/>
            <a:ext cx="812800" cy="812800"/>
          </a:xfrm>
          <a:prstGeom prst="rect">
            <a:avLst/>
          </a:prstGeom>
        </p:spPr>
      </p:pic>
    </p:spTree>
    <p:extLst>
      <p:ext uri="{BB962C8B-B14F-4D97-AF65-F5344CB8AC3E}">
        <p14:creationId xmlns:p14="http://schemas.microsoft.com/office/powerpoint/2010/main" val="3556017910"/>
      </p:ext>
    </p:extLst>
  </p:cSld>
  <p:clrMapOvr>
    <a:masterClrMapping/>
  </p:clrMapOvr>
  <p:transition spd="med" advTm="108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apple on blue weighing scale">
            <a:extLst>
              <a:ext uri="{FF2B5EF4-FFF2-40B4-BE49-F238E27FC236}">
                <a16:creationId xmlns:a16="http://schemas.microsoft.com/office/drawing/2014/main" id="{E0D1FDAB-38EF-6C49-98A1-65A3790834EC}"/>
              </a:ext>
            </a:extLst>
          </p:cNvPr>
          <p:cNvPicPr>
            <a:picLocks noChangeAspect="1"/>
          </p:cNvPicPr>
          <p:nvPr/>
        </p:nvPicPr>
        <p:blipFill>
          <a:blip r:embed="rId5"/>
          <a:stretch>
            <a:fillRect/>
          </a:stretch>
        </p:blipFill>
        <p:spPr>
          <a:xfrm>
            <a:off x="0" y="20869"/>
            <a:ext cx="12191999" cy="6837131"/>
          </a:xfrm>
          <a:prstGeom prst="rect">
            <a:avLst/>
          </a:prstGeom>
        </p:spPr>
      </p:pic>
      <p:sp>
        <p:nvSpPr>
          <p:cNvPr id="27650" name="Title 1"/>
          <p:cNvSpPr>
            <a:spLocks noGrp="1"/>
          </p:cNvSpPr>
          <p:nvPr>
            <p:ph type="title"/>
          </p:nvPr>
        </p:nvSpPr>
        <p:spPr/>
        <p:txBody>
          <a:bodyPr/>
          <a:lstStyle/>
          <a:p>
            <a:pPr eaLnBrk="1" hangingPunct="1"/>
            <a:r>
              <a:rPr lang="es-MX">
                <a:ea typeface="ＭＳ Ｐゴシック" pitchFamily="34" charset="-128"/>
              </a:rPr>
              <a:t> </a:t>
            </a:r>
          </a:p>
        </p:txBody>
      </p:sp>
      <p:sp>
        <p:nvSpPr>
          <p:cNvPr id="7" name="Rectangle 6"/>
          <p:cNvSpPr/>
          <p:nvPr/>
        </p:nvSpPr>
        <p:spPr bwMode="gray">
          <a:xfrm>
            <a:off x="-1" y="5486400"/>
            <a:ext cx="12192001" cy="1371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Eating healthy is important</a:t>
            </a:r>
          </a:p>
        </p:txBody>
      </p:sp>
      <p:pic>
        <p:nvPicPr>
          <p:cNvPr id="39" name="Audio 38">
            <a:extLst>
              <a:ext uri="{FF2B5EF4-FFF2-40B4-BE49-F238E27FC236}">
                <a16:creationId xmlns:a16="http://schemas.microsoft.com/office/drawing/2014/main" id="{F13BB061-0533-6984-1DB6-377E348F1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1999" y="5865905"/>
            <a:ext cx="812800" cy="812800"/>
          </a:xfrm>
          <a:prstGeom prst="rect">
            <a:avLst/>
          </a:prstGeom>
        </p:spPr>
      </p:pic>
    </p:spTree>
    <p:extLst>
      <p:ext uri="{BB962C8B-B14F-4D97-AF65-F5344CB8AC3E}">
        <p14:creationId xmlns:p14="http://schemas.microsoft.com/office/powerpoint/2010/main" val="509868415"/>
      </p:ext>
    </p:extLst>
  </p:cSld>
  <p:clrMapOvr>
    <a:masterClrMapping/>
  </p:clrMapOvr>
  <p:transition spd="med" advTm="28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gray">
          <a:xfrm>
            <a:off x="381000" y="228600"/>
            <a:ext cx="11506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Body mass index</a:t>
            </a:r>
          </a:p>
        </p:txBody>
      </p:sp>
      <p:sp>
        <p:nvSpPr>
          <p:cNvPr id="3" name="Rectangle 2">
            <a:extLst>
              <a:ext uri="{FF2B5EF4-FFF2-40B4-BE49-F238E27FC236}">
                <a16:creationId xmlns:a16="http://schemas.microsoft.com/office/drawing/2014/main" id="{A3E4D588-7649-7DB5-D163-114F70FDA58C}"/>
              </a:ext>
            </a:extLst>
          </p:cNvPr>
          <p:cNvSpPr/>
          <p:nvPr/>
        </p:nvSpPr>
        <p:spPr>
          <a:xfrm>
            <a:off x="2362200"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Rectangle 9">
            <a:extLst>
              <a:ext uri="{FF2B5EF4-FFF2-40B4-BE49-F238E27FC236}">
                <a16:creationId xmlns:a16="http://schemas.microsoft.com/office/drawing/2014/main" id="{A2F5A021-7BA0-FA26-6DF9-4EEE22BB237C}"/>
              </a:ext>
            </a:extLst>
          </p:cNvPr>
          <p:cNvSpPr/>
          <p:nvPr/>
        </p:nvSpPr>
        <p:spPr>
          <a:xfrm>
            <a:off x="6226965"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1" name="Rectangle 10">
            <a:extLst>
              <a:ext uri="{FF2B5EF4-FFF2-40B4-BE49-F238E27FC236}">
                <a16:creationId xmlns:a16="http://schemas.microsoft.com/office/drawing/2014/main" id="{5DA1009C-7E0F-6C91-77DA-66D0040EF0FB}"/>
              </a:ext>
            </a:extLst>
          </p:cNvPr>
          <p:cNvSpPr/>
          <p:nvPr/>
        </p:nvSpPr>
        <p:spPr>
          <a:xfrm>
            <a:off x="5053264" y="2247900"/>
            <a:ext cx="4547935"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2" name="Rectangle 11">
            <a:extLst>
              <a:ext uri="{FF2B5EF4-FFF2-40B4-BE49-F238E27FC236}">
                <a16:creationId xmlns:a16="http://schemas.microsoft.com/office/drawing/2014/main" id="{9B3ACBB7-52B1-F81F-A553-FF8AE3C26751}"/>
              </a:ext>
            </a:extLst>
          </p:cNvPr>
          <p:cNvSpPr/>
          <p:nvPr/>
        </p:nvSpPr>
        <p:spPr>
          <a:xfrm>
            <a:off x="0" y="3848100"/>
            <a:ext cx="12192000" cy="30099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500" dirty="0">
                <a:solidFill>
                  <a:schemeClr val="bg1"/>
                </a:solidFill>
              </a:rPr>
              <a:t>BMI = Body Mass Index</a:t>
            </a:r>
          </a:p>
        </p:txBody>
      </p:sp>
      <p:sp>
        <p:nvSpPr>
          <p:cNvPr id="13" name="TextBox 12">
            <a:extLst>
              <a:ext uri="{FF2B5EF4-FFF2-40B4-BE49-F238E27FC236}">
                <a16:creationId xmlns:a16="http://schemas.microsoft.com/office/drawing/2014/main" id="{ECC9C76B-7E82-2CE6-18F1-6F51DC79EEBE}"/>
              </a:ext>
            </a:extLst>
          </p:cNvPr>
          <p:cNvSpPr txBox="1"/>
          <p:nvPr/>
        </p:nvSpPr>
        <p:spPr>
          <a:xfrm>
            <a:off x="5053264" y="1554879"/>
            <a:ext cx="4776536" cy="553998"/>
          </a:xfrm>
          <a:prstGeom prst="rect">
            <a:avLst/>
          </a:prstGeom>
          <a:noFill/>
        </p:spPr>
        <p:txBody>
          <a:bodyPr wrap="square" rtlCol="0">
            <a:spAutoFit/>
          </a:bodyPr>
          <a:lstStyle/>
          <a:p>
            <a:r>
              <a:rPr lang="en-US" sz="3000" b="1" dirty="0">
                <a:solidFill>
                  <a:srgbClr val="D4D2D0">
                    <a:lumMod val="50000"/>
                  </a:srgbClr>
                </a:solidFill>
              </a:rPr>
              <a:t>WEIGHT (pounds) X 703</a:t>
            </a:r>
          </a:p>
        </p:txBody>
      </p:sp>
      <p:sp>
        <p:nvSpPr>
          <p:cNvPr id="15" name="TextBox 14">
            <a:extLst>
              <a:ext uri="{FF2B5EF4-FFF2-40B4-BE49-F238E27FC236}">
                <a16:creationId xmlns:a16="http://schemas.microsoft.com/office/drawing/2014/main" id="{5C6C017D-B708-5CEC-F7BA-8E81B31881FE}"/>
              </a:ext>
            </a:extLst>
          </p:cNvPr>
          <p:cNvSpPr txBox="1"/>
          <p:nvPr/>
        </p:nvSpPr>
        <p:spPr>
          <a:xfrm>
            <a:off x="5053264" y="2291140"/>
            <a:ext cx="4776536" cy="553998"/>
          </a:xfrm>
          <a:prstGeom prst="rect">
            <a:avLst/>
          </a:prstGeom>
          <a:noFill/>
        </p:spPr>
        <p:txBody>
          <a:bodyPr wrap="square" rtlCol="0">
            <a:spAutoFit/>
          </a:bodyPr>
          <a:lstStyle/>
          <a:p>
            <a:r>
              <a:rPr lang="en-US" sz="3000" b="1" dirty="0">
                <a:solidFill>
                  <a:srgbClr val="D4D2D0">
                    <a:lumMod val="50000"/>
                  </a:srgbClr>
                </a:solidFill>
              </a:rPr>
              <a:t>[HEIGHT (inches)]</a:t>
            </a:r>
            <a:r>
              <a:rPr lang="en-US" sz="3000" b="1" baseline="30000" dirty="0">
                <a:solidFill>
                  <a:srgbClr val="D4D2D0">
                    <a:lumMod val="50000"/>
                  </a:srgbClr>
                </a:solidFill>
              </a:rPr>
              <a:t>2</a:t>
            </a:r>
          </a:p>
        </p:txBody>
      </p:sp>
      <p:pic>
        <p:nvPicPr>
          <p:cNvPr id="5" name="Picture 4" descr="A group of people with their weight&#10;&#10;AI-generated content may be incorrect.">
            <a:extLst>
              <a:ext uri="{FF2B5EF4-FFF2-40B4-BE49-F238E27FC236}">
                <a16:creationId xmlns:a16="http://schemas.microsoft.com/office/drawing/2014/main" id="{6817DBB5-E832-C118-E159-EB0A9E6C4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059"/>
            <a:ext cx="12192000" cy="4241611"/>
          </a:xfrm>
          <a:prstGeom prst="rect">
            <a:avLst/>
          </a:prstGeom>
        </p:spPr>
      </p:pic>
      <p:pic>
        <p:nvPicPr>
          <p:cNvPr id="30" name="Audio 29">
            <a:extLst>
              <a:ext uri="{FF2B5EF4-FFF2-40B4-BE49-F238E27FC236}">
                <a16:creationId xmlns:a16="http://schemas.microsoft.com/office/drawing/2014/main" id="{AE7563D6-C7A7-152D-2D05-4CE1BD1666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58330"/>
            <a:ext cx="812800" cy="812800"/>
          </a:xfrm>
          <a:prstGeom prst="rect">
            <a:avLst/>
          </a:prstGeom>
        </p:spPr>
      </p:pic>
    </p:spTree>
    <p:extLst>
      <p:ext uri="{BB962C8B-B14F-4D97-AF65-F5344CB8AC3E}">
        <p14:creationId xmlns:p14="http://schemas.microsoft.com/office/powerpoint/2010/main" val="1587252814"/>
      </p:ext>
    </p:extLst>
  </p:cSld>
  <p:clrMapOvr>
    <a:masterClrMapping/>
  </p:clrMapOvr>
  <mc:AlternateContent xmlns:mc="http://schemas.openxmlformats.org/markup-compatibility/2006" xmlns:p14="http://schemas.microsoft.com/office/powerpoint/2010/main">
    <mc:Choice Requires="p14">
      <p:transition spd="med" p14:dur="700" advTm="33069">
        <p:fade/>
      </p:transition>
    </mc:Choice>
    <mc:Fallback xmlns="">
      <p:transition spd="med" advTm="33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ustrated, Annoyed, Person, Woman">
            <a:extLst>
              <a:ext uri="{FF2B5EF4-FFF2-40B4-BE49-F238E27FC236}">
                <a16:creationId xmlns:a16="http://schemas.microsoft.com/office/drawing/2014/main" id="{D7825C27-F0C6-6C45-8B55-812D93E2CB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4" r="4513" b="-1"/>
          <a:stretch/>
        </p:blipFill>
        <p:spPr bwMode="auto">
          <a:xfrm>
            <a:off x="609600" y="2133600"/>
            <a:ext cx="5386917" cy="3941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u mit dickem bauch, maßband, waage, dunkle kleidung">
            <a:extLst>
              <a:ext uri="{FF2B5EF4-FFF2-40B4-BE49-F238E27FC236}">
                <a16:creationId xmlns:a16="http://schemas.microsoft.com/office/drawing/2014/main" id="{BA7E7B07-D990-5F4D-8EAD-8213EF90ED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741" b="-1"/>
          <a:stretch/>
        </p:blipFill>
        <p:spPr bwMode="auto">
          <a:xfrm>
            <a:off x="6193368" y="2133600"/>
            <a:ext cx="5389033" cy="3941763"/>
          </a:xfrm>
          <a:prstGeom prst="rect">
            <a:avLst/>
          </a:prstGeom>
          <a:solidFill>
            <a:srgbClr val="FFFFFF"/>
          </a:solidFill>
        </p:spPr>
      </p:pic>
      <p:sp>
        <p:nvSpPr>
          <p:cNvPr id="6" name="TextBox 5">
            <a:extLst>
              <a:ext uri="{FF2B5EF4-FFF2-40B4-BE49-F238E27FC236}">
                <a16:creationId xmlns:a16="http://schemas.microsoft.com/office/drawing/2014/main" id="{7B0DA14A-3071-6F00-636B-F0229A2C5F4F}"/>
              </a:ext>
            </a:extLst>
          </p:cNvPr>
          <p:cNvSpPr txBox="1"/>
          <p:nvPr/>
        </p:nvSpPr>
        <p:spPr>
          <a:xfrm>
            <a:off x="76200" y="304800"/>
            <a:ext cx="12039600" cy="1554272"/>
          </a:xfrm>
          <a:prstGeom prst="rect">
            <a:avLst/>
          </a:prstGeom>
          <a:solidFill>
            <a:schemeClr val="tx1"/>
          </a:solidFill>
        </p:spPr>
        <p:txBody>
          <a:bodyPr wrap="square">
            <a:spAutoFit/>
          </a:bodyPr>
          <a:lstStyle/>
          <a:p>
            <a:pPr algn="ctr">
              <a:defRPr/>
            </a:pPr>
            <a:r>
              <a:rPr lang="en-US" sz="5500" b="1" dirty="0">
                <a:solidFill>
                  <a:srgbClr val="8D89A4">
                    <a:lumMod val="50000"/>
                  </a:srgbClr>
                </a:solidFill>
              </a:rPr>
              <a:t>We know it’s frustrating!</a:t>
            </a:r>
          </a:p>
          <a:p>
            <a:pPr algn="ctr">
              <a:defRPr/>
            </a:pPr>
            <a:r>
              <a:rPr lang="en-US" sz="4000" b="1" dirty="0">
                <a:solidFill>
                  <a:srgbClr val="8D89A4">
                    <a:lumMod val="50000"/>
                  </a:srgbClr>
                </a:solidFill>
              </a:rPr>
              <a:t>(but don’t get discouraged)</a:t>
            </a:r>
          </a:p>
        </p:txBody>
      </p:sp>
      <p:pic>
        <p:nvPicPr>
          <p:cNvPr id="19" name="Audio 18">
            <a:extLst>
              <a:ext uri="{FF2B5EF4-FFF2-40B4-BE49-F238E27FC236}">
                <a16:creationId xmlns:a16="http://schemas.microsoft.com/office/drawing/2014/main" id="{7A968C72-C8BC-E387-6481-5480CBE2D5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015598"/>
            <a:ext cx="812800" cy="812800"/>
          </a:xfrm>
          <a:prstGeom prst="rect">
            <a:avLst/>
          </a:prstGeom>
        </p:spPr>
      </p:pic>
    </p:spTree>
    <p:extLst>
      <p:ext uri="{BB962C8B-B14F-4D97-AF65-F5344CB8AC3E}">
        <p14:creationId xmlns:p14="http://schemas.microsoft.com/office/powerpoint/2010/main" val="3683814996"/>
      </p:ext>
    </p:extLst>
  </p:cSld>
  <p:clrMapOvr>
    <a:masterClrMapping/>
  </p:clrMapOvr>
  <mc:AlternateContent xmlns:mc="http://schemas.openxmlformats.org/markup-compatibility/2006" xmlns:p14="http://schemas.microsoft.com/office/powerpoint/2010/main">
    <mc:Choice Requires="p14">
      <p:transition spd="med" p14:dur="700" advTm="19259">
        <p:fade/>
      </p:transition>
    </mc:Choice>
    <mc:Fallback xmlns="">
      <p:transition spd="med" advTm="192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DED0AE-942A-BEB4-8783-2D736475E9C7}"/>
              </a:ext>
            </a:extLst>
          </p:cNvPr>
          <p:cNvSpPr/>
          <p:nvPr/>
        </p:nvSpPr>
        <p:spPr>
          <a:xfrm>
            <a:off x="-43213" y="-228600"/>
            <a:ext cx="2286000" cy="708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9" name="Rectangle 8">
            <a:extLst>
              <a:ext uri="{FF2B5EF4-FFF2-40B4-BE49-F238E27FC236}">
                <a16:creationId xmlns:a16="http://schemas.microsoft.com/office/drawing/2014/main" id="{62DD3670-5F3F-B3CB-3F54-FC89E2FFBB0C}"/>
              </a:ext>
            </a:extLst>
          </p:cNvPr>
          <p:cNvSpPr/>
          <p:nvPr/>
        </p:nvSpPr>
        <p:spPr>
          <a:xfrm>
            <a:off x="10210800" y="-76200"/>
            <a:ext cx="2286000"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Title 1">
            <a:extLst>
              <a:ext uri="{FF2B5EF4-FFF2-40B4-BE49-F238E27FC236}">
                <a16:creationId xmlns:a16="http://schemas.microsoft.com/office/drawing/2014/main" id="{287A88BA-C98C-983E-6A79-D622FABFA226}"/>
              </a:ext>
            </a:extLst>
          </p:cNvPr>
          <p:cNvSpPr>
            <a:spLocks noGrp="1"/>
          </p:cNvSpPr>
          <p:nvPr>
            <p:ph type="title"/>
          </p:nvPr>
        </p:nvSpPr>
        <p:spPr>
          <a:xfrm>
            <a:off x="-383178" y="-4403384"/>
            <a:ext cx="5413367" cy="604587"/>
          </a:xfrm>
        </p:spPr>
        <p:txBody>
          <a:bodyPr>
            <a:normAutofit fontScale="90000"/>
          </a:bodyPr>
          <a:lstStyle/>
          <a:p>
            <a:pPr eaLnBrk="1" hangingPunct="1"/>
            <a:r>
              <a:rPr lang="es-MX">
                <a:ea typeface="ＭＳ Ｐゴシック" pitchFamily="34" charset="-128"/>
              </a:rPr>
              <a:t> </a:t>
            </a:r>
          </a:p>
        </p:txBody>
      </p:sp>
      <p:pic>
        <p:nvPicPr>
          <p:cNvPr id="11" name="Picture 4" descr="Related image">
            <a:extLst>
              <a:ext uri="{FF2B5EF4-FFF2-40B4-BE49-F238E27FC236}">
                <a16:creationId xmlns:a16="http://schemas.microsoft.com/office/drawing/2014/main" id="{12FF862F-F9D0-9FF6-38AC-AC766568EA51}"/>
              </a:ext>
            </a:extLst>
          </p:cNvPr>
          <p:cNvPicPr>
            <a:picLocks noChangeAspect="1" noChangeArrowheads="1"/>
          </p:cNvPicPr>
          <p:nvPr/>
        </p:nvPicPr>
        <p:blipFill>
          <a:blip r:embed="rId5" cstate="print"/>
          <a:srcRect/>
          <a:stretch>
            <a:fillRect/>
          </a:stretch>
        </p:blipFill>
        <p:spPr bwMode="auto">
          <a:xfrm>
            <a:off x="1864456" y="-609600"/>
            <a:ext cx="8687889" cy="7697519"/>
          </a:xfrm>
          <a:prstGeom prst="rect">
            <a:avLst/>
          </a:prstGeom>
          <a:noFill/>
        </p:spPr>
      </p:pic>
      <p:sp>
        <p:nvSpPr>
          <p:cNvPr id="12" name="Rectangle 11">
            <a:extLst>
              <a:ext uri="{FF2B5EF4-FFF2-40B4-BE49-F238E27FC236}">
                <a16:creationId xmlns:a16="http://schemas.microsoft.com/office/drawing/2014/main" id="{8FDAE687-D7AE-E56C-FD76-A44DF98834B7}"/>
              </a:ext>
            </a:extLst>
          </p:cNvPr>
          <p:cNvSpPr/>
          <p:nvPr/>
        </p:nvSpPr>
        <p:spPr bwMode="gray">
          <a:xfrm>
            <a:off x="-43213" y="4876800"/>
            <a:ext cx="12387614" cy="173692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We must be realistic when </a:t>
            </a:r>
          </a:p>
          <a:p>
            <a:pPr algn="ctr">
              <a:defRPr/>
            </a:pPr>
            <a:r>
              <a:rPr lang="en-US" sz="5500" b="1" dirty="0">
                <a:solidFill>
                  <a:srgbClr val="8D89A4">
                    <a:lumMod val="50000"/>
                  </a:srgbClr>
                </a:solidFill>
              </a:rPr>
              <a:t>evaluating what we eat</a:t>
            </a:r>
          </a:p>
        </p:txBody>
      </p:sp>
      <p:pic>
        <p:nvPicPr>
          <p:cNvPr id="22" name="Audio 21">
            <a:extLst>
              <a:ext uri="{FF2B5EF4-FFF2-40B4-BE49-F238E27FC236}">
                <a16:creationId xmlns:a16="http://schemas.microsoft.com/office/drawing/2014/main" id="{CA7AE49D-1C15-BC9D-4F93-6AD3F8B03C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3828" y="6160160"/>
            <a:ext cx="812800" cy="812800"/>
          </a:xfrm>
          <a:prstGeom prst="rect">
            <a:avLst/>
          </a:prstGeom>
        </p:spPr>
      </p:pic>
    </p:spTree>
    <p:extLst>
      <p:ext uri="{BB962C8B-B14F-4D97-AF65-F5344CB8AC3E}">
        <p14:creationId xmlns:p14="http://schemas.microsoft.com/office/powerpoint/2010/main" val="3363950131"/>
      </p:ext>
    </p:extLst>
  </p:cSld>
  <p:clrMapOvr>
    <a:masterClrMapping/>
  </p:clrMapOvr>
  <p:transition spd="med" advTm="231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36000">
              <a:schemeClr val="tx1">
                <a:alpha val="40000"/>
              </a:schemeClr>
            </a:gs>
            <a:gs pos="100000">
              <a:schemeClr val="tx1"/>
            </a:gs>
          </a:gsLst>
          <a:lin ang="3600000" scaled="0"/>
        </a:gradFill>
        <a:effectLst/>
      </p:bgPr>
    </p:bg>
    <p:spTree>
      <p:nvGrpSpPr>
        <p:cNvPr id="1" name="">
          <a:extLst>
            <a:ext uri="{FF2B5EF4-FFF2-40B4-BE49-F238E27FC236}">
              <a16:creationId xmlns:a16="http://schemas.microsoft.com/office/drawing/2014/main" id="{CF549449-6FFB-26E9-4575-E7BAE361F67D}"/>
            </a:ext>
          </a:extLst>
        </p:cNvPr>
        <p:cNvGrpSpPr/>
        <p:nvPr/>
      </p:nvGrpSpPr>
      <p:grpSpPr>
        <a:xfrm>
          <a:off x="0" y="0"/>
          <a:ext cx="0" cy="0"/>
          <a:chOff x="0" y="0"/>
          <a:chExt cx="0" cy="0"/>
        </a:xfrm>
      </p:grpSpPr>
      <p:sp>
        <p:nvSpPr>
          <p:cNvPr id="30722" name="Title 1">
            <a:extLst>
              <a:ext uri="{FF2B5EF4-FFF2-40B4-BE49-F238E27FC236}">
                <a16:creationId xmlns:a16="http://schemas.microsoft.com/office/drawing/2014/main" id="{71BFC28B-7ED9-E8AD-B265-6EE1371585F2}"/>
              </a:ext>
            </a:extLst>
          </p:cNvPr>
          <p:cNvSpPr>
            <a:spLocks noGrp="1"/>
          </p:cNvSpPr>
          <p:nvPr>
            <p:ph type="title"/>
          </p:nvPr>
        </p:nvSpPr>
        <p:spPr/>
        <p:txBody>
          <a:bodyPr/>
          <a:lstStyle/>
          <a:p>
            <a:pPr eaLnBrk="1" hangingPunct="1"/>
            <a:r>
              <a:rPr lang="en-US">
                <a:ea typeface="ＭＳ Ｐゴシック" pitchFamily="34" charset="-128"/>
              </a:rPr>
              <a:t> </a:t>
            </a:r>
          </a:p>
        </p:txBody>
      </p:sp>
      <p:sp>
        <p:nvSpPr>
          <p:cNvPr id="8" name="Freeform 7">
            <a:extLst>
              <a:ext uri="{FF2B5EF4-FFF2-40B4-BE49-F238E27FC236}">
                <a16:creationId xmlns:a16="http://schemas.microsoft.com/office/drawing/2014/main" id="{A4A27D05-8FF2-FE96-68C8-A0473A4ADA6E}"/>
              </a:ext>
            </a:extLst>
          </p:cNvPr>
          <p:cNvSpPr/>
          <p:nvPr/>
        </p:nvSpPr>
        <p:spPr>
          <a:xfrm>
            <a:off x="2002117" y="564964"/>
            <a:ext cx="3044005" cy="5315883"/>
          </a:xfrm>
          <a:custGeom>
            <a:avLst/>
            <a:gdLst>
              <a:gd name="connsiteX0" fmla="*/ 0 w 3044005"/>
              <a:gd name="connsiteY0" fmla="*/ 3102057 h 3198190"/>
              <a:gd name="connsiteX1" fmla="*/ 842683 w 3044005"/>
              <a:gd name="connsiteY1" fmla="*/ 269 h 3198190"/>
              <a:gd name="connsiteX2" fmla="*/ 2850777 w 3044005"/>
              <a:gd name="connsiteY2" fmla="*/ 2922763 h 3198190"/>
              <a:gd name="connsiteX3" fmla="*/ 2850777 w 3044005"/>
              <a:gd name="connsiteY3" fmla="*/ 2904833 h 3198190"/>
            </a:gdLst>
            <a:ahLst/>
            <a:cxnLst>
              <a:cxn ang="0">
                <a:pos x="connsiteX0" y="connsiteY0"/>
              </a:cxn>
              <a:cxn ang="0">
                <a:pos x="connsiteX1" y="connsiteY1"/>
              </a:cxn>
              <a:cxn ang="0">
                <a:pos x="connsiteX2" y="connsiteY2"/>
              </a:cxn>
              <a:cxn ang="0">
                <a:pos x="connsiteX3" y="connsiteY3"/>
              </a:cxn>
            </a:cxnLst>
            <a:rect l="l" t="t" r="r" b="b"/>
            <a:pathLst>
              <a:path w="3044005" h="3198190">
                <a:moveTo>
                  <a:pt x="0" y="3102057"/>
                </a:moveTo>
                <a:cubicBezTo>
                  <a:pt x="183777" y="1566104"/>
                  <a:pt x="367554" y="30151"/>
                  <a:pt x="842683" y="269"/>
                </a:cubicBezTo>
                <a:cubicBezTo>
                  <a:pt x="1317812" y="-29613"/>
                  <a:pt x="2516095" y="2438669"/>
                  <a:pt x="2850777" y="2922763"/>
                </a:cubicBezTo>
                <a:cubicBezTo>
                  <a:pt x="3185459" y="3406857"/>
                  <a:pt x="3018118" y="3155845"/>
                  <a:pt x="2850777" y="2904833"/>
                </a:cubicBezTo>
              </a:path>
            </a:pathLst>
          </a:custGeom>
          <a:noFill/>
          <a:ln w="177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292ABFFD-6DCD-CEE5-5F14-748E410F3423}"/>
              </a:ext>
            </a:extLst>
          </p:cNvPr>
          <p:cNvSpPr/>
          <p:nvPr/>
        </p:nvSpPr>
        <p:spPr>
          <a:xfrm>
            <a:off x="1661458" y="2357905"/>
            <a:ext cx="10154025" cy="2142190"/>
          </a:xfrm>
          <a:custGeom>
            <a:avLst/>
            <a:gdLst>
              <a:gd name="connsiteX0" fmla="*/ 0 w 3044005"/>
              <a:gd name="connsiteY0" fmla="*/ 3102057 h 3198190"/>
              <a:gd name="connsiteX1" fmla="*/ 842683 w 3044005"/>
              <a:gd name="connsiteY1" fmla="*/ 269 h 3198190"/>
              <a:gd name="connsiteX2" fmla="*/ 2850777 w 3044005"/>
              <a:gd name="connsiteY2" fmla="*/ 2922763 h 3198190"/>
              <a:gd name="connsiteX3" fmla="*/ 2850777 w 3044005"/>
              <a:gd name="connsiteY3" fmla="*/ 2904833 h 3198190"/>
            </a:gdLst>
            <a:ahLst/>
            <a:cxnLst>
              <a:cxn ang="0">
                <a:pos x="connsiteX0" y="connsiteY0"/>
              </a:cxn>
              <a:cxn ang="0">
                <a:pos x="connsiteX1" y="connsiteY1"/>
              </a:cxn>
              <a:cxn ang="0">
                <a:pos x="connsiteX2" y="connsiteY2"/>
              </a:cxn>
              <a:cxn ang="0">
                <a:pos x="connsiteX3" y="connsiteY3"/>
              </a:cxn>
            </a:cxnLst>
            <a:rect l="l" t="t" r="r" b="b"/>
            <a:pathLst>
              <a:path w="3044005" h="3198190">
                <a:moveTo>
                  <a:pt x="0" y="3102057"/>
                </a:moveTo>
                <a:cubicBezTo>
                  <a:pt x="183777" y="1566104"/>
                  <a:pt x="367554" y="30151"/>
                  <a:pt x="842683" y="269"/>
                </a:cubicBezTo>
                <a:cubicBezTo>
                  <a:pt x="1317812" y="-29613"/>
                  <a:pt x="2516095" y="2438669"/>
                  <a:pt x="2850777" y="2922763"/>
                </a:cubicBezTo>
                <a:cubicBezTo>
                  <a:pt x="3185459" y="3406857"/>
                  <a:pt x="3018118" y="3155845"/>
                  <a:pt x="2850777" y="2904833"/>
                </a:cubicBezTo>
              </a:path>
            </a:pathLst>
          </a:custGeom>
          <a:noFill/>
          <a:ln w="1238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liced bread at three stages of toasting">
            <a:extLst>
              <a:ext uri="{FF2B5EF4-FFF2-40B4-BE49-F238E27FC236}">
                <a16:creationId xmlns:a16="http://schemas.microsoft.com/office/drawing/2014/main" id="{00AC791B-461D-886B-C2FD-6DCC02FB9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160" y="1250"/>
            <a:ext cx="3978695" cy="1564072"/>
          </a:xfrm>
          <a:prstGeom prst="rect">
            <a:avLst/>
          </a:prstGeom>
        </p:spPr>
      </p:pic>
      <p:pic>
        <p:nvPicPr>
          <p:cNvPr id="21" name="Picture 20" descr="Plated turkey legs wrapped in bacon">
            <a:extLst>
              <a:ext uri="{FF2B5EF4-FFF2-40B4-BE49-F238E27FC236}">
                <a16:creationId xmlns:a16="http://schemas.microsoft.com/office/drawing/2014/main" id="{1536B87B-F235-D7C9-4D20-7FCD3A6DD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0637" y="5343863"/>
            <a:ext cx="3212871" cy="2142190"/>
          </a:xfrm>
          <a:prstGeom prst="rect">
            <a:avLst/>
          </a:prstGeom>
        </p:spPr>
      </p:pic>
      <p:sp>
        <p:nvSpPr>
          <p:cNvPr id="22" name="TextBox 21">
            <a:extLst>
              <a:ext uri="{FF2B5EF4-FFF2-40B4-BE49-F238E27FC236}">
                <a16:creationId xmlns:a16="http://schemas.microsoft.com/office/drawing/2014/main" id="{B1F35FDD-17BA-1C1A-6972-30B25EE8DF9D}"/>
              </a:ext>
            </a:extLst>
          </p:cNvPr>
          <p:cNvSpPr txBox="1"/>
          <p:nvPr/>
        </p:nvSpPr>
        <p:spPr>
          <a:xfrm>
            <a:off x="119527" y="2105561"/>
            <a:ext cx="2049931" cy="1323439"/>
          </a:xfrm>
          <a:prstGeom prst="rect">
            <a:avLst/>
          </a:prstGeom>
          <a:solidFill>
            <a:schemeClr val="tx1">
              <a:lumMod val="75000"/>
              <a:lumOff val="25000"/>
            </a:schemeClr>
          </a:solidFill>
        </p:spPr>
        <p:txBody>
          <a:bodyPr wrap="square" rtlCol="0">
            <a:spAutoFit/>
          </a:bodyPr>
          <a:lstStyle/>
          <a:p>
            <a:r>
              <a:rPr lang="en-US" sz="4000" b="1" dirty="0">
                <a:solidFill>
                  <a:schemeClr val="bg1"/>
                </a:solidFill>
              </a:rPr>
              <a:t>Energy</a:t>
            </a:r>
          </a:p>
          <a:p>
            <a:endParaRPr lang="en-US" sz="4000" b="1" dirty="0">
              <a:solidFill>
                <a:schemeClr val="bg1"/>
              </a:solidFill>
            </a:endParaRPr>
          </a:p>
        </p:txBody>
      </p:sp>
      <p:pic>
        <p:nvPicPr>
          <p:cNvPr id="50" name="Audio 49">
            <a:extLst>
              <a:ext uri="{FF2B5EF4-FFF2-40B4-BE49-F238E27FC236}">
                <a16:creationId xmlns:a16="http://schemas.microsoft.com/office/drawing/2014/main" id="{E3586661-9FA7-6506-3BA2-64A9EB8F3B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55649" y="4341091"/>
            <a:ext cx="812800" cy="812800"/>
          </a:xfrm>
          <a:prstGeom prst="rect">
            <a:avLst/>
          </a:prstGeom>
        </p:spPr>
      </p:pic>
    </p:spTree>
    <p:extLst>
      <p:ext uri="{BB962C8B-B14F-4D97-AF65-F5344CB8AC3E}">
        <p14:creationId xmlns:p14="http://schemas.microsoft.com/office/powerpoint/2010/main" val="1383927924"/>
      </p:ext>
    </p:extLst>
  </p:cSld>
  <p:clrMapOvr>
    <a:masterClrMapping/>
  </p:clrMapOvr>
  <p:transition spd="med" advTm="751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diagram of a plate&#10;&#10;AI-generated content may be incorrect.">
            <a:extLst>
              <a:ext uri="{FF2B5EF4-FFF2-40B4-BE49-F238E27FC236}">
                <a16:creationId xmlns:a16="http://schemas.microsoft.com/office/drawing/2014/main" id="{2EAC02E7-FDA5-FD88-07DE-8E2F0FA29239}"/>
              </a:ext>
            </a:extLst>
          </p:cNvPr>
          <p:cNvPicPr>
            <a:picLocks noChangeAspect="1"/>
          </p:cNvPicPr>
          <p:nvPr/>
        </p:nvPicPr>
        <p:blipFill>
          <a:blip r:embed="rId5">
            <a:extLst>
              <a:ext uri="{28A0092B-C50C-407E-A947-70E740481C1C}">
                <a14:useLocalDpi xmlns:a14="http://schemas.microsoft.com/office/drawing/2010/main" val="0"/>
              </a:ext>
            </a:extLst>
          </a:blip>
          <a:srcRect b="154"/>
          <a:stretch>
            <a:fillRect/>
          </a:stretch>
        </p:blipFill>
        <p:spPr>
          <a:xfrm>
            <a:off x="20" y="1"/>
            <a:ext cx="12191980" cy="6857999"/>
          </a:xfrm>
          <a:prstGeom prst="rect">
            <a:avLst/>
          </a:prstGeom>
          <a:noFill/>
        </p:spPr>
      </p:pic>
      <p:sp>
        <p:nvSpPr>
          <p:cNvPr id="19" name="Subtitle 3">
            <a:extLst>
              <a:ext uri="{FF2B5EF4-FFF2-40B4-BE49-F238E27FC236}">
                <a16:creationId xmlns:a16="http://schemas.microsoft.com/office/drawing/2014/main" id="{850E7AD4-C885-4949-2197-FD8D36CF0500}"/>
              </a:ext>
            </a:extLst>
          </p:cNvPr>
          <p:cNvSpPr>
            <a:spLocks noGrp="1"/>
          </p:cNvSpPr>
          <p:nvPr>
            <p:ph type="subTitle" idx="1"/>
          </p:nvPr>
        </p:nvSpPr>
        <p:spPr>
          <a:xfrm>
            <a:off x="6905624" y="5057775"/>
            <a:ext cx="3206053" cy="247650"/>
          </a:xfrm>
        </p:spPr>
        <p:txBody>
          <a:bodyPr>
            <a:normAutofit fontScale="85000" lnSpcReduction="20000"/>
          </a:bodyPr>
          <a:lstStyle/>
          <a:p>
            <a:r>
              <a:rPr lang="en-US" dirty="0"/>
              <a:t> </a:t>
            </a:r>
          </a:p>
        </p:txBody>
      </p:sp>
      <p:sp>
        <p:nvSpPr>
          <p:cNvPr id="21" name="Text Placeholder 4">
            <a:extLst>
              <a:ext uri="{FF2B5EF4-FFF2-40B4-BE49-F238E27FC236}">
                <a16:creationId xmlns:a16="http://schemas.microsoft.com/office/drawing/2014/main" id="{363F17F5-6E3A-C22B-88CE-6C85AAC34A01}"/>
              </a:ext>
            </a:extLst>
          </p:cNvPr>
          <p:cNvSpPr>
            <a:spLocks noGrp="1"/>
          </p:cNvSpPr>
          <p:nvPr>
            <p:ph type="body" sz="quarter" idx="12"/>
          </p:nvPr>
        </p:nvSpPr>
        <p:spPr>
          <a:xfrm>
            <a:off x="6905626" y="5400675"/>
            <a:ext cx="3206751" cy="247650"/>
          </a:xfrm>
        </p:spPr>
        <p:txBody>
          <a:bodyPr/>
          <a:lstStyle/>
          <a:p>
            <a:r>
              <a:rPr lang="en-US" dirty="0"/>
              <a:t> </a:t>
            </a:r>
          </a:p>
        </p:txBody>
      </p:sp>
      <p:sp>
        <p:nvSpPr>
          <p:cNvPr id="23" name="Text Placeholder 5">
            <a:extLst>
              <a:ext uri="{FF2B5EF4-FFF2-40B4-BE49-F238E27FC236}">
                <a16:creationId xmlns:a16="http://schemas.microsoft.com/office/drawing/2014/main" id="{888B8083-604E-E9BE-E024-B9C094E0EFD7}"/>
              </a:ext>
            </a:extLst>
          </p:cNvPr>
          <p:cNvSpPr>
            <a:spLocks noGrp="1"/>
          </p:cNvSpPr>
          <p:nvPr>
            <p:ph type="body" sz="quarter" idx="13"/>
          </p:nvPr>
        </p:nvSpPr>
        <p:spPr>
          <a:xfrm>
            <a:off x="6905626" y="5751513"/>
            <a:ext cx="3206751" cy="247650"/>
          </a:xfrm>
        </p:spPr>
        <p:txBody>
          <a:bodyPr/>
          <a:lstStyle/>
          <a:p>
            <a:r>
              <a:rPr lang="en-US" dirty="0"/>
              <a:t> </a:t>
            </a:r>
          </a:p>
        </p:txBody>
      </p:sp>
      <p:sp>
        <p:nvSpPr>
          <p:cNvPr id="16" name="Title 15">
            <a:extLst>
              <a:ext uri="{FF2B5EF4-FFF2-40B4-BE49-F238E27FC236}">
                <a16:creationId xmlns:a16="http://schemas.microsoft.com/office/drawing/2014/main" id="{37011AE8-4A37-77DF-7C87-6DD758B81401}"/>
              </a:ext>
            </a:extLst>
          </p:cNvPr>
          <p:cNvSpPr>
            <a:spLocks noGrp="1"/>
          </p:cNvSpPr>
          <p:nvPr>
            <p:ph type="ctrTitle"/>
          </p:nvPr>
        </p:nvSpPr>
        <p:spPr/>
        <p:txBody>
          <a:bodyPr/>
          <a:lstStyle/>
          <a:p>
            <a:br>
              <a:rPr lang="en-US" dirty="0"/>
            </a:br>
            <a:endParaRPr lang="en-US" dirty="0"/>
          </a:p>
        </p:txBody>
      </p:sp>
      <p:pic>
        <p:nvPicPr>
          <p:cNvPr id="36" name="Audio 35">
            <a:extLst>
              <a:ext uri="{FF2B5EF4-FFF2-40B4-BE49-F238E27FC236}">
                <a16:creationId xmlns:a16="http://schemas.microsoft.com/office/drawing/2014/main" id="{FFA59C78-E637-C650-37C3-960CBFDB94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51513"/>
            <a:ext cx="812800" cy="812800"/>
          </a:xfrm>
          <a:prstGeom prst="rect">
            <a:avLst/>
          </a:prstGeom>
        </p:spPr>
      </p:pic>
    </p:spTree>
    <p:extLst>
      <p:ext uri="{BB962C8B-B14F-4D97-AF65-F5344CB8AC3E}">
        <p14:creationId xmlns:p14="http://schemas.microsoft.com/office/powerpoint/2010/main" val="820952740"/>
      </p:ext>
    </p:extLst>
  </p:cSld>
  <p:clrMapOvr>
    <a:masterClrMapping/>
  </p:clrMapOvr>
  <mc:AlternateContent xmlns:mc="http://schemas.openxmlformats.org/markup-compatibility/2006" xmlns:p14="http://schemas.microsoft.com/office/powerpoint/2010/main">
    <mc:Choice Requires="p14">
      <p:transition spd="med" p14:dur="700" advTm="76839">
        <p:fade/>
      </p:transition>
    </mc:Choice>
    <mc:Fallback xmlns="">
      <p:transition spd="med" advTm="768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sh Fruits, Bowls, Fruit Bowls, Heart Shape">
            <a:extLst>
              <a:ext uri="{FF2B5EF4-FFF2-40B4-BE49-F238E27FC236}">
                <a16:creationId xmlns:a16="http://schemas.microsoft.com/office/drawing/2014/main" id="{2FCCD571-0768-2F47-86BE-0700D26DA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266700" y="5638800"/>
            <a:ext cx="116586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500" b="1">
                <a:solidFill>
                  <a:srgbClr val="8D89A4">
                    <a:lumMod val="50000"/>
                  </a:srgbClr>
                </a:solidFill>
              </a:rPr>
              <a:t>What color is your plate?</a:t>
            </a:r>
            <a:endParaRPr lang="en-US" sz="4500" b="1" dirty="0">
              <a:solidFill>
                <a:srgbClr val="8D89A4">
                  <a:lumMod val="50000"/>
                </a:srgbClr>
              </a:solidFill>
            </a:endParaRPr>
          </a:p>
        </p:txBody>
      </p:sp>
      <p:pic>
        <p:nvPicPr>
          <p:cNvPr id="18" name="Audio 17">
            <a:extLst>
              <a:ext uri="{FF2B5EF4-FFF2-40B4-BE49-F238E27FC236}">
                <a16:creationId xmlns:a16="http://schemas.microsoft.com/office/drawing/2014/main" id="{F5CEEC0C-499D-46AA-FA9B-6CAFA8ED1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38850"/>
            <a:ext cx="812800" cy="812800"/>
          </a:xfrm>
          <a:prstGeom prst="rect">
            <a:avLst/>
          </a:prstGeom>
        </p:spPr>
      </p:pic>
    </p:spTree>
    <p:extLst>
      <p:ext uri="{BB962C8B-B14F-4D97-AF65-F5344CB8AC3E}">
        <p14:creationId xmlns:p14="http://schemas.microsoft.com/office/powerpoint/2010/main" val="806532024"/>
      </p:ext>
    </p:extLst>
  </p:cSld>
  <p:clrMapOvr>
    <a:masterClrMapping/>
  </p:clrMapOvr>
  <p:transition spd="med" advTm="147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C9C0BFDF-D948-4F4A-854E-477525F57792}">
  <ds:schemaRefs>
    <ds:schemaRef ds:uri="http://schemas.microsoft.com/office/2006/metadata/properties"/>
    <ds:schemaRef ds:uri="http://purl.org/dc/terms/"/>
    <ds:schemaRef ds:uri="c0b14a7a-ce08-47f2-9104-3c9f91612485"/>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1519</Words>
  <Application>Microsoft Office PowerPoint</Application>
  <PresentationFormat>Widescreen</PresentationFormat>
  <Paragraphs>158</Paragraphs>
  <Slides>16</Slides>
  <Notes>16</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ＭＳ Ｐゴシック</vt:lpstr>
      <vt:lpstr>Arial</vt:lpstr>
      <vt:lpstr>Calibri</vt:lpstr>
      <vt:lpstr>Calisto MT</vt:lpstr>
      <vt:lpstr>Century Gothic</vt:lpstr>
      <vt:lpstr>Franklin Gothic Book</vt:lpstr>
      <vt:lpstr>Tahoma</vt:lpstr>
      <vt:lpstr>Times New Roman</vt:lpstr>
      <vt:lpstr>-webkit-standard</vt:lpstr>
      <vt:lpstr>Wingdings</vt:lpstr>
      <vt:lpstr>Wingdings 2</vt:lpstr>
      <vt:lpstr>1_Technic</vt:lpstr>
      <vt:lpstr>Healthy food  Healthy you </vt:lpstr>
      <vt:lpstr>PowerPoint Presentation</vt:lpstr>
      <vt:lpstr> </vt:lpstr>
      <vt:lpstr>PowerPoint Presentation</vt:lpstr>
      <vt:lpstr>PowerPoint Presentation</vt:lpstr>
      <vt:lpstr> </vt:lpstr>
      <vt:lpstr> </vt:lpstr>
      <vt:lpstr> </vt:lpstr>
      <vt:lpstr>PowerPoint Presentation</vt:lpstr>
      <vt:lpstr>PowerPoint Presentation</vt:lpstr>
      <vt:lpstr>Tips for snacking</vt:lpstr>
      <vt:lpstr>Common Eating Challenges  </vt:lpstr>
      <vt:lpstr>PowerPoint Presentation</vt:lpstr>
      <vt:lpstr>Making Changes</vt:lpstr>
      <vt:lpstr>Thank you for being with us!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lastModifiedBy/>
  <cp:revision>45</cp:revision>
  <dcterms:created xsi:type="dcterms:W3CDTF">2019-09-20T19:57:21Z</dcterms:created>
  <dcterms:modified xsi:type="dcterms:W3CDTF">2026-04-23T21:26:32Z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