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21"/>
  </p:notesMasterIdLst>
  <p:handoutMasterIdLst>
    <p:handoutMasterId r:id="rId22"/>
  </p:handoutMasterIdLst>
  <p:sldIdLst>
    <p:sldId id="333" r:id="rId5"/>
    <p:sldId id="309" r:id="rId6"/>
    <p:sldId id="340" r:id="rId7"/>
    <p:sldId id="343" r:id="rId8"/>
    <p:sldId id="344" r:id="rId9"/>
    <p:sldId id="345" r:id="rId10"/>
    <p:sldId id="500" r:id="rId11"/>
    <p:sldId id="349" r:id="rId12"/>
    <p:sldId id="350" r:id="rId13"/>
    <p:sldId id="351" r:id="rId14"/>
    <p:sldId id="502" r:id="rId15"/>
    <p:sldId id="504" r:id="rId16"/>
    <p:sldId id="347" r:id="rId17"/>
    <p:sldId id="495" r:id="rId18"/>
    <p:sldId id="355" r:id="rId19"/>
    <p:sldId id="3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630"/>
    <a:srgbClr val="3B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4E553-7130-41B0-ACAF-E4C0D65C6727}" v="15" dt="2026-01-11T03:54:32.040"/>
  </p1510:revLst>
</p1510:revInfo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854" autoAdjust="0"/>
    <p:restoredTop sz="76355" autoAdjust="0"/>
  </p:normalViewPr>
  <p:slideViewPr>
    <p:cSldViewPr snapToGrid="0">
      <p:cViewPr varScale="1">
        <p:scale>
          <a:sx n="62" d="100"/>
          <a:sy n="62" d="100"/>
        </p:scale>
        <p:origin x="41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4ECE3-93E9-CC40-9D0C-DD18BD3ACB02}" type="doc">
      <dgm:prSet loTypeId="urn:microsoft.com/office/officeart/2005/8/layout/vList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83FA05-F0FD-D04B-87CA-B95FEE9DD811}">
      <dgm:prSet phldrT="[Text]"/>
      <dgm:spPr/>
      <dgm:t>
        <a:bodyPr/>
        <a:lstStyle/>
        <a:p>
          <a:pPr>
            <a:buNone/>
          </a:pPr>
          <a:r>
            <a:rPr lang="es-ES_tradnl" b="0" i="0" u="none" noProof="0" dirty="0"/>
            <a:t>Lleve consigo aperitivos saludables cuando salga de casa.</a:t>
          </a:r>
          <a:endParaRPr lang="es-ES_tradnl" noProof="0" dirty="0"/>
        </a:p>
      </dgm:t>
    </dgm:pt>
    <dgm:pt modelId="{27E8E14E-DED3-504F-BA10-6F322BAC8977}" type="parTrans" cxnId="{C947F4FB-465E-824C-A575-8FA0933DC1B3}">
      <dgm:prSet/>
      <dgm:spPr/>
      <dgm:t>
        <a:bodyPr/>
        <a:lstStyle/>
        <a:p>
          <a:endParaRPr lang="en-US"/>
        </a:p>
      </dgm:t>
    </dgm:pt>
    <dgm:pt modelId="{BDA052BC-ABF1-2F48-A245-EDE51EC1952A}" type="sibTrans" cxnId="{C947F4FB-465E-824C-A575-8FA0933DC1B3}">
      <dgm:prSet/>
      <dgm:spPr/>
      <dgm:t>
        <a:bodyPr/>
        <a:lstStyle/>
        <a:p>
          <a:endParaRPr lang="en-US"/>
        </a:p>
      </dgm:t>
    </dgm:pt>
    <dgm:pt modelId="{B5585171-3E8D-2E49-8773-EC6AF87A9463}">
      <dgm:prSet/>
      <dgm:spPr/>
      <dgm:t>
        <a:bodyPr/>
        <a:lstStyle/>
        <a:p>
          <a:r>
            <a:rPr lang="es-ES_tradnl" b="0" i="0" u="none" strike="noStrike" noProof="0" dirty="0">
              <a:solidFill>
                <a:schemeClr val="tx1"/>
              </a:solidFill>
              <a:effectLst/>
            </a:rPr>
            <a:t>Camine después de las comidas</a:t>
          </a:r>
        </a:p>
      </dgm:t>
    </dgm:pt>
    <dgm:pt modelId="{20BE05BF-D221-B244-B41A-952A34CDD706}" type="parTrans" cxnId="{BF24E0E5-FC4C-6C41-BD4B-6BC60D4FB207}">
      <dgm:prSet/>
      <dgm:spPr/>
      <dgm:t>
        <a:bodyPr/>
        <a:lstStyle/>
        <a:p>
          <a:endParaRPr lang="en-US"/>
        </a:p>
      </dgm:t>
    </dgm:pt>
    <dgm:pt modelId="{63CADC8E-A357-6E47-9E47-BC41C4B81B44}" type="sibTrans" cxnId="{BF24E0E5-FC4C-6C41-BD4B-6BC60D4FB207}">
      <dgm:prSet/>
      <dgm:spPr/>
      <dgm:t>
        <a:bodyPr/>
        <a:lstStyle/>
        <a:p>
          <a:endParaRPr lang="en-US"/>
        </a:p>
      </dgm:t>
    </dgm:pt>
    <dgm:pt modelId="{86FB7B74-0E4F-6F49-A4D1-8BC8D7CDE0A4}">
      <dgm:prSet phldrT="[Text]"/>
      <dgm:spPr/>
      <dgm:t>
        <a:bodyPr/>
        <a:lstStyle/>
        <a:p>
          <a:r>
            <a:rPr lang="es-ES_tradnl" b="0" i="0" u="none" noProof="0" dirty="0"/>
            <a:t>Coma fruta, verdura o proteínas mientras cocina</a:t>
          </a:r>
          <a:endParaRPr lang="es-ES_tradnl" noProof="0" dirty="0"/>
        </a:p>
      </dgm:t>
    </dgm:pt>
    <dgm:pt modelId="{82293C11-97B3-214E-8C24-0F752789245F}" type="parTrans" cxnId="{23826E67-8F28-C94D-9880-2FA78D619B09}">
      <dgm:prSet/>
      <dgm:spPr/>
      <dgm:t>
        <a:bodyPr/>
        <a:lstStyle/>
        <a:p>
          <a:endParaRPr lang="en-US"/>
        </a:p>
      </dgm:t>
    </dgm:pt>
    <dgm:pt modelId="{AC49CF01-427D-1F4E-B2BE-3E1A4F66C8E2}" type="sibTrans" cxnId="{23826E67-8F28-C94D-9880-2FA78D619B09}">
      <dgm:prSet/>
      <dgm:spPr/>
      <dgm:t>
        <a:bodyPr/>
        <a:lstStyle/>
        <a:p>
          <a:endParaRPr lang="en-US"/>
        </a:p>
      </dgm:t>
    </dgm:pt>
    <dgm:pt modelId="{8B97BC54-C264-D640-BF6E-82F36AF6DB09}">
      <dgm:prSet/>
      <dgm:spPr/>
      <dgm:t>
        <a:bodyPr/>
        <a:lstStyle/>
        <a:p>
          <a:r>
            <a:rPr lang="es-ES_tradnl" noProof="0" dirty="0"/>
            <a:t>Coma hasta que te sientas satisfecho, no hasta que esté lleno</a:t>
          </a:r>
        </a:p>
      </dgm:t>
    </dgm:pt>
    <dgm:pt modelId="{89D4DE38-C645-C94D-BC45-49ADC49D6145}" type="parTrans" cxnId="{B5830D70-C3B8-674E-A11F-F5B5AC8696E4}">
      <dgm:prSet/>
      <dgm:spPr/>
      <dgm:t>
        <a:bodyPr/>
        <a:lstStyle/>
        <a:p>
          <a:endParaRPr lang="en-US"/>
        </a:p>
      </dgm:t>
    </dgm:pt>
    <dgm:pt modelId="{C0DE17DC-135B-8346-B773-779E1BC8BA80}" type="sibTrans" cxnId="{B5830D70-C3B8-674E-A11F-F5B5AC8696E4}">
      <dgm:prSet/>
      <dgm:spPr/>
      <dgm:t>
        <a:bodyPr/>
        <a:lstStyle/>
        <a:p>
          <a:endParaRPr lang="en-US"/>
        </a:p>
      </dgm:t>
    </dgm:pt>
    <dgm:pt modelId="{F55A1B6E-ADDA-D341-B8D1-D13FFF2F7F71}">
      <dgm:prSet/>
      <dgm:spPr/>
      <dgm:t>
        <a:bodyPr/>
        <a:lstStyle/>
        <a:p>
          <a:r>
            <a:rPr lang="es-ES_tradnl" noProof="0" dirty="0"/>
            <a:t>Tenga alimentos saludables a la vista en casa</a:t>
          </a:r>
        </a:p>
      </dgm:t>
    </dgm:pt>
    <dgm:pt modelId="{FFC0E776-A401-3E45-B082-ACE95CC9B246}" type="parTrans" cxnId="{F7DE351D-9305-1D4B-8C2C-CFCBBABCF596}">
      <dgm:prSet/>
      <dgm:spPr/>
      <dgm:t>
        <a:bodyPr/>
        <a:lstStyle/>
        <a:p>
          <a:endParaRPr lang="en-US"/>
        </a:p>
      </dgm:t>
    </dgm:pt>
    <dgm:pt modelId="{CCCB10BE-D652-BA42-8A14-D6C83D31B941}" type="sibTrans" cxnId="{F7DE351D-9305-1D4B-8C2C-CFCBBABCF596}">
      <dgm:prSet/>
      <dgm:spPr/>
      <dgm:t>
        <a:bodyPr/>
        <a:lstStyle/>
        <a:p>
          <a:endParaRPr lang="en-US"/>
        </a:p>
      </dgm:t>
    </dgm:pt>
    <dgm:pt modelId="{071FD4CE-B257-884D-8FD2-F85F8B8A0091}" type="pres">
      <dgm:prSet presAssocID="{78D4ECE3-93E9-CC40-9D0C-DD18BD3ACB02}" presName="linearFlow" presStyleCnt="0">
        <dgm:presLayoutVars>
          <dgm:dir/>
          <dgm:resizeHandles val="exact"/>
        </dgm:presLayoutVars>
      </dgm:prSet>
      <dgm:spPr/>
    </dgm:pt>
    <dgm:pt modelId="{BA0973D8-A7B1-854A-9628-01529DC56750}" type="pres">
      <dgm:prSet presAssocID="{7583FA05-F0FD-D04B-87CA-B95FEE9DD811}" presName="composite" presStyleCnt="0"/>
      <dgm:spPr/>
    </dgm:pt>
    <dgm:pt modelId="{D44DC769-525A-2843-B01D-EFBC328290CC}" type="pres">
      <dgm:prSet presAssocID="{7583FA05-F0FD-D04B-87CA-B95FEE9DD811}" presName="imgShp" presStyleLbl="fgImgPlace1" presStyleIdx="0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3DEA089-0A28-5440-8F95-66A9ABB0C517}" type="pres">
      <dgm:prSet presAssocID="{7583FA05-F0FD-D04B-87CA-B95FEE9DD811}" presName="txShp" presStyleLbl="node1" presStyleIdx="0" presStyleCnt="5" custLinFactNeighborX="-555" custLinFactNeighborY="459">
        <dgm:presLayoutVars>
          <dgm:bulletEnabled val="1"/>
        </dgm:presLayoutVars>
      </dgm:prSet>
      <dgm:spPr/>
    </dgm:pt>
    <dgm:pt modelId="{273BE36E-EEB9-3640-89AC-CEDD58F5256A}" type="pres">
      <dgm:prSet presAssocID="{BDA052BC-ABF1-2F48-A245-EDE51EC1952A}" presName="spacing" presStyleCnt="0"/>
      <dgm:spPr/>
    </dgm:pt>
    <dgm:pt modelId="{8A68C5F6-B75C-E742-82DB-21E3306A0D36}" type="pres">
      <dgm:prSet presAssocID="{86FB7B74-0E4F-6F49-A4D1-8BC8D7CDE0A4}" presName="composite" presStyleCnt="0"/>
      <dgm:spPr/>
    </dgm:pt>
    <dgm:pt modelId="{4FF99864-B303-444D-8B1C-1B39D6884B71}" type="pres">
      <dgm:prSet presAssocID="{86FB7B74-0E4F-6F49-A4D1-8BC8D7CDE0A4}" presName="imgShp" presStyleLbl="fgImgPlace1" presStyleIdx="1" presStyleCnt="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1682857-D95B-CB4F-90E4-409CB2123528}" type="pres">
      <dgm:prSet presAssocID="{86FB7B74-0E4F-6F49-A4D1-8BC8D7CDE0A4}" presName="txShp" presStyleLbl="node1" presStyleIdx="1" presStyleCnt="5">
        <dgm:presLayoutVars>
          <dgm:bulletEnabled val="1"/>
        </dgm:presLayoutVars>
      </dgm:prSet>
      <dgm:spPr/>
    </dgm:pt>
    <dgm:pt modelId="{A5E7552D-1DD8-E44C-BD48-C6A52009DD47}" type="pres">
      <dgm:prSet presAssocID="{AC49CF01-427D-1F4E-B2BE-3E1A4F66C8E2}" presName="spacing" presStyleCnt="0"/>
      <dgm:spPr/>
    </dgm:pt>
    <dgm:pt modelId="{4D9D3A6C-E2CA-824C-AF02-979971ED32CB}" type="pres">
      <dgm:prSet presAssocID="{F55A1B6E-ADDA-D341-B8D1-D13FFF2F7F71}" presName="composite" presStyleCnt="0"/>
      <dgm:spPr/>
    </dgm:pt>
    <dgm:pt modelId="{DB9BCCBF-EDBC-5C43-A57A-021E8E59FAB3}" type="pres">
      <dgm:prSet presAssocID="{F55A1B6E-ADDA-D341-B8D1-D13FFF2F7F71}" presName="imgShp" presStyleLbl="fgImgPlace1" presStyleIdx="2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01615E2-20E2-844D-BCC3-668B99AA64CF}" type="pres">
      <dgm:prSet presAssocID="{F55A1B6E-ADDA-D341-B8D1-D13FFF2F7F71}" presName="txShp" presStyleLbl="node1" presStyleIdx="2" presStyleCnt="5">
        <dgm:presLayoutVars>
          <dgm:bulletEnabled val="1"/>
        </dgm:presLayoutVars>
      </dgm:prSet>
      <dgm:spPr/>
    </dgm:pt>
    <dgm:pt modelId="{5F4C3FBE-9618-2347-AA4F-FA7D9FEE4D57}" type="pres">
      <dgm:prSet presAssocID="{CCCB10BE-D652-BA42-8A14-D6C83D31B941}" presName="spacing" presStyleCnt="0"/>
      <dgm:spPr/>
    </dgm:pt>
    <dgm:pt modelId="{026B15C0-C3C7-2845-B3B9-3C42DE3D604C}" type="pres">
      <dgm:prSet presAssocID="{B5585171-3E8D-2E49-8773-EC6AF87A9463}" presName="composite" presStyleCnt="0"/>
      <dgm:spPr/>
    </dgm:pt>
    <dgm:pt modelId="{E20D79B0-1E29-FA42-9BEA-1C798C020984}" type="pres">
      <dgm:prSet presAssocID="{B5585171-3E8D-2E49-8773-EC6AF87A9463}" presName="imgShp" presStyleLbl="fgImgPlace1" presStyleIdx="3" presStyleCnt="5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9EC1EB4-28D3-DA4D-AE65-B944F12A8BA5}" type="pres">
      <dgm:prSet presAssocID="{B5585171-3E8D-2E49-8773-EC6AF87A9463}" presName="txShp" presStyleLbl="node1" presStyleIdx="3" presStyleCnt="5">
        <dgm:presLayoutVars>
          <dgm:bulletEnabled val="1"/>
        </dgm:presLayoutVars>
      </dgm:prSet>
      <dgm:spPr/>
    </dgm:pt>
    <dgm:pt modelId="{0CB7DB24-8413-C74B-8C1C-28FA164FA691}" type="pres">
      <dgm:prSet presAssocID="{63CADC8E-A357-6E47-9E47-BC41C4B81B44}" presName="spacing" presStyleCnt="0"/>
      <dgm:spPr/>
    </dgm:pt>
    <dgm:pt modelId="{6A411B7F-9072-1443-93D9-3B9FD026AF9F}" type="pres">
      <dgm:prSet presAssocID="{8B97BC54-C264-D640-BF6E-82F36AF6DB09}" presName="composite" presStyleCnt="0"/>
      <dgm:spPr/>
    </dgm:pt>
    <dgm:pt modelId="{CFD673FB-7FA2-1141-A487-547107671551}" type="pres">
      <dgm:prSet presAssocID="{8B97BC54-C264-D640-BF6E-82F36AF6DB09}" presName="imgShp" presStyleLbl="fgImgPlace1" presStyleIdx="4" presStyleCnt="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B5918BF-8757-534C-A7E6-8D6FD84F4FE3}" type="pres">
      <dgm:prSet presAssocID="{8B97BC54-C264-D640-BF6E-82F36AF6DB09}" presName="txShp" presStyleLbl="node1" presStyleIdx="4" presStyleCnt="5">
        <dgm:presLayoutVars>
          <dgm:bulletEnabled val="1"/>
        </dgm:presLayoutVars>
      </dgm:prSet>
      <dgm:spPr/>
    </dgm:pt>
  </dgm:ptLst>
  <dgm:cxnLst>
    <dgm:cxn modelId="{D15CF601-EFFB-F443-BDA5-09E83B377C0C}" type="presOf" srcId="{7583FA05-F0FD-D04B-87CA-B95FEE9DD811}" destId="{D3DEA089-0A28-5440-8F95-66A9ABB0C517}" srcOrd="0" destOrd="0" presId="urn:microsoft.com/office/officeart/2005/8/layout/vList3"/>
    <dgm:cxn modelId="{F7DE351D-9305-1D4B-8C2C-CFCBBABCF596}" srcId="{78D4ECE3-93E9-CC40-9D0C-DD18BD3ACB02}" destId="{F55A1B6E-ADDA-D341-B8D1-D13FFF2F7F71}" srcOrd="2" destOrd="0" parTransId="{FFC0E776-A401-3E45-B082-ACE95CC9B246}" sibTransId="{CCCB10BE-D652-BA42-8A14-D6C83D31B941}"/>
    <dgm:cxn modelId="{38D6475B-0499-2546-858F-4611CC92A9F0}" type="presOf" srcId="{86FB7B74-0E4F-6F49-A4D1-8BC8D7CDE0A4}" destId="{F1682857-D95B-CB4F-90E4-409CB2123528}" srcOrd="0" destOrd="0" presId="urn:microsoft.com/office/officeart/2005/8/layout/vList3"/>
    <dgm:cxn modelId="{23826E67-8F28-C94D-9880-2FA78D619B09}" srcId="{78D4ECE3-93E9-CC40-9D0C-DD18BD3ACB02}" destId="{86FB7B74-0E4F-6F49-A4D1-8BC8D7CDE0A4}" srcOrd="1" destOrd="0" parTransId="{82293C11-97B3-214E-8C24-0F752789245F}" sibTransId="{AC49CF01-427D-1F4E-B2BE-3E1A4F66C8E2}"/>
    <dgm:cxn modelId="{B5830D70-C3B8-674E-A11F-F5B5AC8696E4}" srcId="{78D4ECE3-93E9-CC40-9D0C-DD18BD3ACB02}" destId="{8B97BC54-C264-D640-BF6E-82F36AF6DB09}" srcOrd="4" destOrd="0" parTransId="{89D4DE38-C645-C94D-BC45-49ADC49D6145}" sibTransId="{C0DE17DC-135B-8346-B773-779E1BC8BA80}"/>
    <dgm:cxn modelId="{DDB7A583-700E-254A-9E7D-B83C61C8B7CD}" type="presOf" srcId="{B5585171-3E8D-2E49-8773-EC6AF87A9463}" destId="{99EC1EB4-28D3-DA4D-AE65-B944F12A8BA5}" srcOrd="0" destOrd="0" presId="urn:microsoft.com/office/officeart/2005/8/layout/vList3"/>
    <dgm:cxn modelId="{4A3AA5A1-E4BA-0F4D-A67D-73CFA289E960}" type="presOf" srcId="{8B97BC54-C264-D640-BF6E-82F36AF6DB09}" destId="{4B5918BF-8757-534C-A7E6-8D6FD84F4FE3}" srcOrd="0" destOrd="0" presId="urn:microsoft.com/office/officeart/2005/8/layout/vList3"/>
    <dgm:cxn modelId="{513BDDAA-5F74-DD47-A523-074B4FCDD3A2}" type="presOf" srcId="{78D4ECE3-93E9-CC40-9D0C-DD18BD3ACB02}" destId="{071FD4CE-B257-884D-8FD2-F85F8B8A0091}" srcOrd="0" destOrd="0" presId="urn:microsoft.com/office/officeart/2005/8/layout/vList3"/>
    <dgm:cxn modelId="{213A63D0-95A7-F041-B721-FB1DD354CAD2}" type="presOf" srcId="{F55A1B6E-ADDA-D341-B8D1-D13FFF2F7F71}" destId="{101615E2-20E2-844D-BCC3-668B99AA64CF}" srcOrd="0" destOrd="0" presId="urn:microsoft.com/office/officeart/2005/8/layout/vList3"/>
    <dgm:cxn modelId="{BF24E0E5-FC4C-6C41-BD4B-6BC60D4FB207}" srcId="{78D4ECE3-93E9-CC40-9D0C-DD18BD3ACB02}" destId="{B5585171-3E8D-2E49-8773-EC6AF87A9463}" srcOrd="3" destOrd="0" parTransId="{20BE05BF-D221-B244-B41A-952A34CDD706}" sibTransId="{63CADC8E-A357-6E47-9E47-BC41C4B81B44}"/>
    <dgm:cxn modelId="{C947F4FB-465E-824C-A575-8FA0933DC1B3}" srcId="{78D4ECE3-93E9-CC40-9D0C-DD18BD3ACB02}" destId="{7583FA05-F0FD-D04B-87CA-B95FEE9DD811}" srcOrd="0" destOrd="0" parTransId="{27E8E14E-DED3-504F-BA10-6F322BAC8977}" sibTransId="{BDA052BC-ABF1-2F48-A245-EDE51EC1952A}"/>
    <dgm:cxn modelId="{B452A24B-5251-994A-95C9-EF002BB99529}" type="presParOf" srcId="{071FD4CE-B257-884D-8FD2-F85F8B8A0091}" destId="{BA0973D8-A7B1-854A-9628-01529DC56750}" srcOrd="0" destOrd="0" presId="urn:microsoft.com/office/officeart/2005/8/layout/vList3"/>
    <dgm:cxn modelId="{2F2D7117-27BF-A240-AE8D-C526FA7413F5}" type="presParOf" srcId="{BA0973D8-A7B1-854A-9628-01529DC56750}" destId="{D44DC769-525A-2843-B01D-EFBC328290CC}" srcOrd="0" destOrd="0" presId="urn:microsoft.com/office/officeart/2005/8/layout/vList3"/>
    <dgm:cxn modelId="{68C12800-1EEC-9242-ADDE-A15D4E4C6348}" type="presParOf" srcId="{BA0973D8-A7B1-854A-9628-01529DC56750}" destId="{D3DEA089-0A28-5440-8F95-66A9ABB0C517}" srcOrd="1" destOrd="0" presId="urn:microsoft.com/office/officeart/2005/8/layout/vList3"/>
    <dgm:cxn modelId="{DE337112-529D-D040-AE07-09731E4252E7}" type="presParOf" srcId="{071FD4CE-B257-884D-8FD2-F85F8B8A0091}" destId="{273BE36E-EEB9-3640-89AC-CEDD58F5256A}" srcOrd="1" destOrd="0" presId="urn:microsoft.com/office/officeart/2005/8/layout/vList3"/>
    <dgm:cxn modelId="{E9EAD594-BEF6-9A46-B8D9-F0682E1E316B}" type="presParOf" srcId="{071FD4CE-B257-884D-8FD2-F85F8B8A0091}" destId="{8A68C5F6-B75C-E742-82DB-21E3306A0D36}" srcOrd="2" destOrd="0" presId="urn:microsoft.com/office/officeart/2005/8/layout/vList3"/>
    <dgm:cxn modelId="{E0206BCF-8F9E-F842-805F-F9153972AA07}" type="presParOf" srcId="{8A68C5F6-B75C-E742-82DB-21E3306A0D36}" destId="{4FF99864-B303-444D-8B1C-1B39D6884B71}" srcOrd="0" destOrd="0" presId="urn:microsoft.com/office/officeart/2005/8/layout/vList3"/>
    <dgm:cxn modelId="{B06AE4EC-EBBA-5F47-9CCB-4F74E45EFAF2}" type="presParOf" srcId="{8A68C5F6-B75C-E742-82DB-21E3306A0D36}" destId="{F1682857-D95B-CB4F-90E4-409CB2123528}" srcOrd="1" destOrd="0" presId="urn:microsoft.com/office/officeart/2005/8/layout/vList3"/>
    <dgm:cxn modelId="{366298B4-0C12-CE41-8433-3FD3CEA48F3E}" type="presParOf" srcId="{071FD4CE-B257-884D-8FD2-F85F8B8A0091}" destId="{A5E7552D-1DD8-E44C-BD48-C6A52009DD47}" srcOrd="3" destOrd="0" presId="urn:microsoft.com/office/officeart/2005/8/layout/vList3"/>
    <dgm:cxn modelId="{AC03A0DE-DC34-844E-AA1B-C20D1C1C18DD}" type="presParOf" srcId="{071FD4CE-B257-884D-8FD2-F85F8B8A0091}" destId="{4D9D3A6C-E2CA-824C-AF02-979971ED32CB}" srcOrd="4" destOrd="0" presId="urn:microsoft.com/office/officeart/2005/8/layout/vList3"/>
    <dgm:cxn modelId="{D5EA54E3-7845-CD4E-8F78-FDBB3FBC923D}" type="presParOf" srcId="{4D9D3A6C-E2CA-824C-AF02-979971ED32CB}" destId="{DB9BCCBF-EDBC-5C43-A57A-021E8E59FAB3}" srcOrd="0" destOrd="0" presId="urn:microsoft.com/office/officeart/2005/8/layout/vList3"/>
    <dgm:cxn modelId="{99E65A8D-379B-4842-AB2E-D3C7CAD19FB6}" type="presParOf" srcId="{4D9D3A6C-E2CA-824C-AF02-979971ED32CB}" destId="{101615E2-20E2-844D-BCC3-668B99AA64CF}" srcOrd="1" destOrd="0" presId="urn:microsoft.com/office/officeart/2005/8/layout/vList3"/>
    <dgm:cxn modelId="{FF3128C8-FB7F-CF4A-A2FA-A284A1EA5B97}" type="presParOf" srcId="{071FD4CE-B257-884D-8FD2-F85F8B8A0091}" destId="{5F4C3FBE-9618-2347-AA4F-FA7D9FEE4D57}" srcOrd="5" destOrd="0" presId="urn:microsoft.com/office/officeart/2005/8/layout/vList3"/>
    <dgm:cxn modelId="{FD6BB540-14BA-E649-8B78-CDD87B9C8868}" type="presParOf" srcId="{071FD4CE-B257-884D-8FD2-F85F8B8A0091}" destId="{026B15C0-C3C7-2845-B3B9-3C42DE3D604C}" srcOrd="6" destOrd="0" presId="urn:microsoft.com/office/officeart/2005/8/layout/vList3"/>
    <dgm:cxn modelId="{AC212DC4-B53A-BF42-AC0F-46C3390ECCCD}" type="presParOf" srcId="{026B15C0-C3C7-2845-B3B9-3C42DE3D604C}" destId="{E20D79B0-1E29-FA42-9BEA-1C798C020984}" srcOrd="0" destOrd="0" presId="urn:microsoft.com/office/officeart/2005/8/layout/vList3"/>
    <dgm:cxn modelId="{B887202E-28D4-134E-915A-2BEA0AD65EFD}" type="presParOf" srcId="{026B15C0-C3C7-2845-B3B9-3C42DE3D604C}" destId="{99EC1EB4-28D3-DA4D-AE65-B944F12A8BA5}" srcOrd="1" destOrd="0" presId="urn:microsoft.com/office/officeart/2005/8/layout/vList3"/>
    <dgm:cxn modelId="{7A2FD134-D46E-DF45-B238-58A6B3BE9A8B}" type="presParOf" srcId="{071FD4CE-B257-884D-8FD2-F85F8B8A0091}" destId="{0CB7DB24-8413-C74B-8C1C-28FA164FA691}" srcOrd="7" destOrd="0" presId="urn:microsoft.com/office/officeart/2005/8/layout/vList3"/>
    <dgm:cxn modelId="{8892C163-2EB3-0941-ACF9-CE3A0FB94D7B}" type="presParOf" srcId="{071FD4CE-B257-884D-8FD2-F85F8B8A0091}" destId="{6A411B7F-9072-1443-93D9-3B9FD026AF9F}" srcOrd="8" destOrd="0" presId="urn:microsoft.com/office/officeart/2005/8/layout/vList3"/>
    <dgm:cxn modelId="{6B40763E-76A3-4A40-AD8A-4A24DC7A0948}" type="presParOf" srcId="{6A411B7F-9072-1443-93D9-3B9FD026AF9F}" destId="{CFD673FB-7FA2-1141-A487-547107671551}" srcOrd="0" destOrd="0" presId="urn:microsoft.com/office/officeart/2005/8/layout/vList3"/>
    <dgm:cxn modelId="{1D010C8C-3B07-8C48-B276-25588A63AC94}" type="presParOf" srcId="{6A411B7F-9072-1443-93D9-3B9FD026AF9F}" destId="{4B5918BF-8757-534C-A7E6-8D6FD84F4F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EA089-0A28-5440-8F95-66A9ABB0C517}">
      <dsp:nvSpPr>
        <dsp:cNvPr id="0" name=""/>
        <dsp:cNvSpPr/>
      </dsp:nvSpPr>
      <dsp:spPr>
        <a:xfrm rot="10800000">
          <a:off x="1786720" y="6812"/>
          <a:ext cx="6263580" cy="975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62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b="0" i="0" u="none" kern="1200" noProof="0" dirty="0"/>
            <a:t>Lleve consigo aperitivos saludables cuando salga de casa.</a:t>
          </a:r>
          <a:endParaRPr lang="es-ES_tradnl" sz="2700" kern="1200" noProof="0" dirty="0"/>
        </a:p>
      </dsp:txBody>
      <dsp:txXfrm rot="10800000">
        <a:off x="2030534" y="6812"/>
        <a:ext cx="6019766" cy="975258"/>
      </dsp:txXfrm>
    </dsp:sp>
    <dsp:sp modelId="{D44DC769-525A-2843-B01D-EFBC328290CC}">
      <dsp:nvSpPr>
        <dsp:cNvPr id="0" name=""/>
        <dsp:cNvSpPr/>
      </dsp:nvSpPr>
      <dsp:spPr>
        <a:xfrm>
          <a:off x="1333854" y="2336"/>
          <a:ext cx="975258" cy="97525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82857-D95B-CB4F-90E4-409CB2123528}">
      <dsp:nvSpPr>
        <dsp:cNvPr id="0" name=""/>
        <dsp:cNvSpPr/>
      </dsp:nvSpPr>
      <dsp:spPr>
        <a:xfrm rot="10800000">
          <a:off x="1821483" y="1268715"/>
          <a:ext cx="6263580" cy="975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62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b="0" i="0" u="none" kern="1200" noProof="0" dirty="0"/>
            <a:t>Coma fruta, verdura o proteínas mientras cocina</a:t>
          </a:r>
          <a:endParaRPr lang="es-ES_tradnl" sz="2700" kern="1200" noProof="0" dirty="0"/>
        </a:p>
      </dsp:txBody>
      <dsp:txXfrm rot="10800000">
        <a:off x="2065297" y="1268715"/>
        <a:ext cx="6019766" cy="975258"/>
      </dsp:txXfrm>
    </dsp:sp>
    <dsp:sp modelId="{4FF99864-B303-444D-8B1C-1B39D6884B71}">
      <dsp:nvSpPr>
        <dsp:cNvPr id="0" name=""/>
        <dsp:cNvSpPr/>
      </dsp:nvSpPr>
      <dsp:spPr>
        <a:xfrm>
          <a:off x="1333854" y="1268715"/>
          <a:ext cx="975258" cy="975258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615E2-20E2-844D-BCC3-668B99AA64CF}">
      <dsp:nvSpPr>
        <dsp:cNvPr id="0" name=""/>
        <dsp:cNvSpPr/>
      </dsp:nvSpPr>
      <dsp:spPr>
        <a:xfrm rot="10800000">
          <a:off x="1821483" y="2535095"/>
          <a:ext cx="6263580" cy="975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62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kern="1200" noProof="0" dirty="0"/>
            <a:t>Tenga alimentos saludables a la vista en casa</a:t>
          </a:r>
        </a:p>
      </dsp:txBody>
      <dsp:txXfrm rot="10800000">
        <a:off x="2065297" y="2535095"/>
        <a:ext cx="6019766" cy="975258"/>
      </dsp:txXfrm>
    </dsp:sp>
    <dsp:sp modelId="{DB9BCCBF-EDBC-5C43-A57A-021E8E59FAB3}">
      <dsp:nvSpPr>
        <dsp:cNvPr id="0" name=""/>
        <dsp:cNvSpPr/>
      </dsp:nvSpPr>
      <dsp:spPr>
        <a:xfrm>
          <a:off x="1333854" y="2535095"/>
          <a:ext cx="975258" cy="975258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C1EB4-28D3-DA4D-AE65-B944F12A8BA5}">
      <dsp:nvSpPr>
        <dsp:cNvPr id="0" name=""/>
        <dsp:cNvSpPr/>
      </dsp:nvSpPr>
      <dsp:spPr>
        <a:xfrm rot="10800000">
          <a:off x="1821483" y="3801475"/>
          <a:ext cx="6263580" cy="975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62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b="0" i="0" u="none" strike="noStrike" kern="1200" noProof="0" dirty="0">
              <a:solidFill>
                <a:schemeClr val="tx1"/>
              </a:solidFill>
              <a:effectLst/>
            </a:rPr>
            <a:t>Camine después de las comidas</a:t>
          </a:r>
        </a:p>
      </dsp:txBody>
      <dsp:txXfrm rot="10800000">
        <a:off x="2065297" y="3801475"/>
        <a:ext cx="6019766" cy="975258"/>
      </dsp:txXfrm>
    </dsp:sp>
    <dsp:sp modelId="{E20D79B0-1E29-FA42-9BEA-1C798C020984}">
      <dsp:nvSpPr>
        <dsp:cNvPr id="0" name=""/>
        <dsp:cNvSpPr/>
      </dsp:nvSpPr>
      <dsp:spPr>
        <a:xfrm>
          <a:off x="1333854" y="3801475"/>
          <a:ext cx="975258" cy="975258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918BF-8757-534C-A7E6-8D6FD84F4FE3}">
      <dsp:nvSpPr>
        <dsp:cNvPr id="0" name=""/>
        <dsp:cNvSpPr/>
      </dsp:nvSpPr>
      <dsp:spPr>
        <a:xfrm rot="10800000">
          <a:off x="1821483" y="5067855"/>
          <a:ext cx="6263580" cy="9752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62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700" kern="1200" noProof="0" dirty="0"/>
            <a:t>Coma hasta que te sientas satisfecho, no hasta que esté lleno</a:t>
          </a:r>
        </a:p>
      </dsp:txBody>
      <dsp:txXfrm rot="10800000">
        <a:off x="2065297" y="5067855"/>
        <a:ext cx="6019766" cy="975258"/>
      </dsp:txXfrm>
    </dsp:sp>
    <dsp:sp modelId="{CFD673FB-7FA2-1141-A487-547107671551}">
      <dsp:nvSpPr>
        <dsp:cNvPr id="0" name=""/>
        <dsp:cNvSpPr/>
      </dsp:nvSpPr>
      <dsp:spPr>
        <a:xfrm>
          <a:off x="1333854" y="5067855"/>
          <a:ext cx="975258" cy="975258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4F2345-EC98-4DA1-BEDE-E955624755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3E638-B8D4-466B-AD53-47551EDA16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51EFA-6533-45C3-8394-23FFC04F750D}" type="datetimeFigureOut">
              <a:rPr lang="en-US" smtClean="0"/>
              <a:pPr/>
              <a:t>4/23/2026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89FA8-6777-4B9D-A1A9-C7DBF5FEA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C72C3-43D9-4379-9293-03F53C8488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E2DD4-2E30-4434-A427-2EC5049107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73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180-10CF-422C-B717-65F1B78C7EB7}" type="datetimeFigureOut">
              <a:rPr lang="en-US" noProof="0" smtClean="0"/>
              <a:t>4/23/2026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Editar estilos de texto maestros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375C1-7C5C-42A2-80F2-05631BB3764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¡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Bienvenido a la tercera clase!</a:t>
            </a:r>
          </a:p>
          <a:p>
            <a:endParaRPr lang="es-ES_tradnl" b="0" i="0" u="none" strike="noStrike" noProof="0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Si no han visto los dos primeros vídeos, pidan los enlaces a su promotor. </a:t>
            </a:r>
          </a:p>
          <a:p>
            <a:br>
              <a:rPr lang="es-ES_tradnl" sz="1300" noProof="0" dirty="0"/>
            </a:br>
            <a:endParaRPr lang="es-ES_tradnl" noProof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1</a:t>
            </a:fld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4982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¡Evite las tentaciones! Como...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Los bufés libres: hacen que sea fácil comer en exceso.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Los batidos, jugos y los zumos tienen muchas calorías y pueden provocar aumento de peso.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Coma alimentos y bebe agua en lugar de “beber alimentos” (como los jugos).</a:t>
            </a:r>
            <a:br>
              <a:rPr lang="es-ES_tradnl" sz="1300" noProof="0" dirty="0"/>
            </a:br>
            <a:endParaRPr lang="es-ES_tradnl" noProof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10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7793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6030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0D169-EA5B-EC26-522D-E6E28B3EA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AC017-C4BD-41F9-EFB3-415676A6D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73190B-FBD7-6CF1-8AD6-05AD8CE3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Estos son algunos retos comunes relacionados con la alimentación. No es necesario que cambie todo, solo elija uno para empezar.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Ejemplos: comer demasiados alimentos fritos, dulces, bebidas azucaradas, pan o raciones grandes.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Enfóquese en lo que es más importante para usted.</a:t>
            </a:r>
          </a:p>
          <a:p>
            <a:endParaRPr lang="es-ES_tradnl" noProof="0" dirty="0">
              <a:ea typeface="ＭＳ Ｐゴシック" pitchFamily="34" charset="-128"/>
            </a:endParaRPr>
          </a:p>
          <a:p>
            <a:endParaRPr lang="es-ES_tradnl" noProof="0" dirty="0">
              <a:ea typeface="ＭＳ Ｐゴシック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4A28A-D8DA-32F6-F158-F26CA3F28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1384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Una pregunta habitual es sobre los suplementos, como las vitaminas y los minerales.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La mayoría de las personas solo necesitan un multivitamínico, a menos que su médico indique lo contrario. Hay muchas personas que intentarán venderle más, lo que puede suponer un gasto innecesario y, en ocasiones, resultar perjudicial.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Consulte con su médico si debe tomar algo más que un multivitamínico. Por ejemplo, algunas personas pueden necesitar suplementos como vitamina B12, calcio y vitamina D.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Lleve todas las vitaminas, tés o suplementos líquidos a su médico y dígale lo que toma.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13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880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271CA-1980-7B08-01BD-CA398175A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933BB5F7-F970-3780-3F4F-F07B29DC86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6CEE8DA1-646D-0991-BFE2-43B4B55CB8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¿Ha estado haciendo cambios? ¿Qué ha mejorado y qué sigue siendo difícil de cambiar? 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Es importante fijarse objetivos que se puedan medir.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Por ejemplo, en lugar de simplemente la meta de bajar de peso, fije una meta como “comer 5 porciones de frutas/verduras al día” y “caminar 15 minutos al día”. </a:t>
            </a:r>
          </a:p>
          <a:p>
            <a:pPr algn="l"/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Anote su meta y pida a su promotor que le ayude a hacerlo medible. Esto le ayudará a mantenerse centrado y a convertir los cambios en un estilo de vida saludable.</a:t>
            </a:r>
          </a:p>
          <a:p>
            <a:br>
              <a:rPr lang="es-ES_tradnl" sz="1300" noProof="0" dirty="0"/>
            </a:br>
            <a:endParaRPr lang="es-ES_tradnl" noProof="0" dirty="0">
              <a:effectLst/>
            </a:endParaRPr>
          </a:p>
          <a:p>
            <a:endParaRPr lang="es-ES_tradnl" noProof="0" dirty="0">
              <a:ea typeface="ＭＳ Ｐゴシック" pitchFamily="34" charset="-128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06F3E2C7-4653-BBCF-6CA9-1B3B5A325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1FCF15-A3CD-4066-B34B-7A40F22F4878}" type="slidenum">
              <a:rPr lang="en-US" smtClean="0">
                <a:solidFill>
                  <a:prstClr val="black"/>
                </a:solidFill>
              </a:r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s-ES_tradnl" sz="1300" noProof="0" dirty="0"/>
              <a:t>Gracias por seguir participando con nosotros en este programa de prevención y control de la diabetes. Estamos muy contentos de haber compartido estos tres meses de clases con ustedes y les invitamos a seguir viendo nuestros vídeos, respondiendo a nuestras llamadas y permitiéndonos ayudarle.</a:t>
            </a:r>
            <a:endParaRPr lang="es-ES_trad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smtClean="0">
                <a:solidFill>
                  <a:prstClr val="black"/>
                </a:solidFill>
                <a:latin typeface="Century Gothic"/>
              </a:rPr>
              <a:t>15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2673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¡Gracias!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1DC4A-2BD5-4C91-8ED6-40C10FBE64EC}" type="slidenum">
              <a:rPr lang="en-US" smtClean="0">
                <a:solidFill>
                  <a:prstClr val="black"/>
                </a:solidFill>
                <a:latin typeface="Century Gothic"/>
              </a:rPr>
              <a:t>16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4322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En esta clase aprenderemos a comer alimentos saludables y menos azúcar, grasas y alimentos procesados. </a:t>
            </a:r>
          </a:p>
          <a:p>
            <a:endParaRPr lang="es-ES_tradnl" b="0" i="0" u="none" strike="noStrike" noProof="0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A comer más verduras y porciones más pequeñas. </a:t>
            </a:r>
          </a:p>
          <a:p>
            <a:endParaRPr lang="es-ES_tradnl" b="0" i="0" u="none" strike="noStrike" noProof="0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Esto le ayudará a controlar su peso. </a:t>
            </a:r>
            <a:endParaRPr lang="es-ES_tradnl" noProof="0" dirty="0">
              <a:effectLst/>
            </a:endParaRPr>
          </a:p>
          <a:p>
            <a:endParaRPr lang="es-ES_tradnl" noProof="0" dirty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450B98-9D78-49B7-8A5D-840948073549}" type="slidenum">
              <a:rPr lang="en-US" smtClean="0">
                <a:solidFill>
                  <a:prstClr val="black"/>
                </a:solidFill>
              </a:r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8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Comer sano es importante porque ayuda a prevenir el exceso de grasa corporal. 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El exceso de grasa puede impedir que la insulina transporte el azúcar a las células, lo que dificulta el control de la diabetes y aumenta las probabilidades de padecerla.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Todos los alimentos se convierten en azúcar. El azúcar proporciona energía, pero cuando permanece en la sangre, puede dañar los ojos, el corazón y los vasos sanguíneos. Incluso una pequeña pérdida de peso ayuda a que el cuerpo funcione mejor.</a:t>
            </a:r>
          </a:p>
          <a:p>
            <a:pPr algn="l">
              <a:buNone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noProof="0" dirty="0">
              <a:ea typeface="ＭＳ Ｐゴシック" pitchFamily="34" charset="-128"/>
            </a:endParaRPr>
          </a:p>
          <a:p>
            <a:endParaRPr lang="es-MX" baseline="0" noProof="0" dirty="0"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AC0AFF-0027-4CBD-8D14-6156BDBC30A2}" type="slidenum">
              <a:rPr lang="en-US" smtClean="0">
                <a:solidFill>
                  <a:prstClr val="black"/>
                </a:solidFill>
                <a:latin typeface="Century Gothic"/>
              </a:rPr>
              <a:t>3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143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Los médicos utilizan un cálculo denominado IMC o Índice de Masa Corporal para determinar la categoría de su peso. Por ejemplo, si su IMC es 30, usted se encuentra en la categoría de obesidad. 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Cuanto más alto sea su IMC, mayores serán las probabilidades de padecer enfermedades como diabetes e hipertensión arterial, así como complicaciones derivadas de ellas, como problemas cardíacos y renales.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¿Conoce su IMC? Existen fórmulas para calcularlo. Solo necesita saber su altura y su peso. Su promotor puede mostrarle una fórmula. https://</a:t>
            </a:r>
            <a:r>
              <a:rPr lang="es-ES_tradnl" b="0" i="0" u="none" strike="noStrike" noProof="0" dirty="0" err="1">
                <a:solidFill>
                  <a:srgbClr val="000000"/>
                </a:solidFill>
                <a:effectLst/>
              </a:rPr>
              <a:t>www.nhlbi.nih.gov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/</a:t>
            </a:r>
            <a:r>
              <a:rPr lang="es-ES_tradnl" b="0" i="0" u="none" strike="noStrike" noProof="0" dirty="0" err="1">
                <a:solidFill>
                  <a:srgbClr val="000000"/>
                </a:solidFill>
                <a:effectLst/>
              </a:rPr>
              <a:t>calculate-your-bmi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4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527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Si su IMC es demasiado alto (y el de la mayoría de la gente 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  <a:sym typeface="Wingdings" pitchFamily="2" charset="2"/>
              </a:rPr>
              <a:t>lo es), ¡no se desanime!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  <a:sym typeface="Wingdings" pitchFamily="2" charset="2"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Empiece con un objetivo pequeño y realista, como perder 5 libras. Escriba su objetivo y decida cuánto tiempo le llevará alcanzarlo. Cuando lo consiga, fije un nuevo objetivo. La clave está en hacer pequeños cambios a lo largo del tiempo.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5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148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Perder peso es difícil porque a menudo pensamos que somos diferentes de lo que realmente somos.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Lo que creemos que comemos no siempre es lo mismo que lo que realmente comemos, por lo que debemos ser sinceros con respecto a nuestros hábitos. </a:t>
            </a:r>
          </a:p>
          <a:p>
            <a:pPr algn="l"/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Observe lo que come... incluso mida cuánto come, los aperitivos, las bebidas, el sueño y el ejercicio y acepte que es posible que necesite ayuda. 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AC0AFF-0027-4CBD-8D14-6156BDBC30A2}" type="slidenum">
              <a:rPr lang="en-US" smtClean="0">
                <a:solidFill>
                  <a:prstClr val="black"/>
                </a:solidFill>
                <a:latin typeface="Century Gothic"/>
              </a:rPr>
              <a:t>6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332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BDFE9-A01B-1550-E6C7-C44374C47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1FB4B8C2-8806-1D53-827C-86869D09A4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11EA8282-6B03-D395-89BA-9578B4DD74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Hablemos de cómo los alimentos proporcionan energía al cuerpo. Aquí le explicamos por qué al comer algunos alimentos le vuelve a dar hambre muy rápido.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Línea roja: los carbohidratos simples 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(azúcar, dulces, pan blanco, arroz blanco, jugos) proporcionan energía muy rápidamente, pero esta dura poco tiempo. Después de unos 30 minutos, vuelve a sentir hambre. Esto puede elevar el nivel de azúcar en sangre y provocar aumento de peso.  La energía aumenta rápido, pero disminuye rápido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Línea azul: los carbohidratos complejos 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(verduras, cereales integrales, arroz integral, fruta entera) proporcionan energía más lentamente y duran más tiempo. Le ayudan a sentirse saciado durante más tiempo.  Le dan energía un poco mas lentamente, pero mas duradera.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Las proteínas 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(pollo, pescado, huevos, legumbres, lácteos bajos en grasa) proporcionan energía durante más horas y ayudan a controlar el hambre.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Cuando se </a:t>
            </a: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combinan proteínas + carbohidratos complejos + fibra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, el cuerpo obtiene energía constante durante 3 horas o más. Por eso todas las comidas deben ser equilibradas. Las comidas equilibradas ayudan a controlar el hambre, el azúcar en sangre y los niveles de energía.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6E741133-4635-2803-DFE3-7A240FA0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4B4757-EB71-4E2D-B781-7B2AEF97E6A2}" type="slidenum">
              <a:rPr lang="en-US" smtClean="0">
                <a:solidFill>
                  <a:prstClr val="black"/>
                </a:solidFill>
                <a:latin typeface="Century Gothic"/>
              </a:rPr>
              <a:t>7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1821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noProof="0" dirty="0"/>
              <a:t>La ayuda comienza por aprender qué hacer. NO se trata de seguir una dieta, como muchos piensan. Se trata de realizar cambios duraderos, como comer “platos saludables”.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Un plato saludable contiene todos los grupos de alimentos: proteínas, cereales, frutas, verduras y lácteos. 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Todos los grupos son importantes cuando se consumen en las cantidades adecuadas.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La fruta es buena para las personas con diabetes. La fruta tiene azúcar, pero sigue siendo más saludable que los alimentos procesados, como las galletas o la comida rápida. Come fruta entera, no zumo o jugos. Los zumos y batidos tienen demasiado azúcar porque utilizan mucha fruta a la vez.</a:t>
            </a:r>
          </a:p>
          <a:p>
            <a:pPr algn="l">
              <a:buNone/>
            </a:pPr>
            <a:endParaRPr lang="es-ES_tradnl" b="0" i="0" u="none" strike="noStrike" noProof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Utilice un </a:t>
            </a: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plato de 9 pulgadas o 23 cm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Proteínas: aproximadamente </a:t>
            </a: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¼ del plato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, del tamaño de la palma de la mano.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Frutas y verduras: </a:t>
            </a: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la mitad del plato 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(la parte más importante).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Granos o cereales: el </a:t>
            </a: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¼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 restante </a:t>
            </a: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del plato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_tradnl" b="1" i="0" u="none" strike="noStrike" noProof="0" dirty="0">
                <a:solidFill>
                  <a:srgbClr val="000000"/>
                </a:solidFill>
                <a:effectLst/>
              </a:rPr>
              <a:t>Lácteos: </a:t>
            </a:r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como un vaso de leche descremada o ½ taza de yogur como acompañamiento.</a:t>
            </a:r>
          </a:p>
          <a:p>
            <a:pPr algn="l"/>
            <a:r>
              <a:rPr lang="es-ES_tradnl" b="0" i="0" u="none" strike="noStrike" noProof="0" dirty="0">
                <a:solidFill>
                  <a:srgbClr val="000000"/>
                </a:solidFill>
                <a:effectLst/>
              </a:rPr>
              <a:t>Beba agua. Coma su comida, no la beba. Si tiene preguntas sobre los alimentos o las porciones, hable con su promotor. Estamos aquí para ayudarle.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8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749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Consejo adicional: Busque mucho color en su plato. </a:t>
            </a:r>
          </a:p>
          <a:p>
            <a:endParaRPr lang="es-ES_tradnl" b="0" i="0" u="none" strike="noStrike" noProof="0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Los diferentes colores de las frutas y verduras aportan diferentes nutrientes a su cuerpo. </a:t>
            </a:r>
          </a:p>
          <a:p>
            <a:endParaRPr lang="es-ES_tradnl" b="0" i="0" u="none" strike="noStrike" noProof="0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s-ES_tradnl" b="0" i="0" u="none" strike="noStrike" noProof="0" dirty="0">
                <a:solidFill>
                  <a:srgbClr val="000000"/>
                </a:solidFill>
                <a:effectLst/>
                <a:latin typeface="-webkit-standard"/>
              </a:rPr>
              <a:t>Comer muchos colores le ayuda a comer mejor y a no aburrirse. Más color significa una comida más saludable.</a:t>
            </a:r>
            <a:br>
              <a:rPr lang="es-ES_tradnl" noProof="0" dirty="0">
                <a:effectLst/>
              </a:rPr>
            </a:br>
            <a:endParaRPr lang="es-ES_tradnl" noProof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>
                <a:solidFill>
                  <a:prstClr val="black"/>
                </a:solidFill>
                <a:latin typeface="Century Gothic"/>
              </a:rPr>
              <a:t>9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5063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9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3947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2270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32000" y="1"/>
            <a:ext cx="11760000" cy="6365362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6786564"/>
            <a:ext cx="11772900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772901" y="6786564"/>
            <a:ext cx="4191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365363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>
            <a:normAutofit/>
          </a:bodyPr>
          <a:lstStyle>
            <a:lvl1pPr marL="0" indent="0" algn="ctr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728" y="2377000"/>
            <a:ext cx="6299683" cy="2387600"/>
          </a:xfrm>
        </p:spPr>
        <p:txBody>
          <a:bodyPr anchor="b"/>
          <a:lstStyle>
            <a:lvl1pPr algn="l">
              <a:defRPr sz="42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3" cy="1219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67B9F-3162-473C-954F-03DE3E9B5D7F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944725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335185" y="1"/>
            <a:ext cx="3981449" cy="67865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6786564"/>
            <a:ext cx="11772900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72901" y="6786564"/>
            <a:ext cx="4191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335185" y="0"/>
            <a:ext cx="398144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786563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>
            <a:normAutofit/>
          </a:bodyPr>
          <a:lstStyle>
            <a:lvl1pPr marL="0" indent="0" algn="l">
              <a:buNone/>
              <a:defRPr sz="11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97" y="2377000"/>
            <a:ext cx="3571783" cy="2387600"/>
          </a:xfrm>
        </p:spPr>
        <p:txBody>
          <a:bodyPr anchor="b"/>
          <a:lstStyle>
            <a:lvl1pPr algn="l">
              <a:defRPr sz="5400" spc="-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5624" y="5057775"/>
            <a:ext cx="3206053" cy="2476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905626" y="5400675"/>
            <a:ext cx="3206751" cy="2476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ZA" sz="16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905626" y="5751513"/>
            <a:ext cx="3206751" cy="2476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ZA"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290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72000" y="1728000"/>
            <a:ext cx="3600000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9339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980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85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5666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390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2644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5" name="Picture 4" descr="Large ocean wave (semitransparent)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"/>
            <a:ext cx="12191999" cy="68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5281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1572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911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Haga clic para editar el estilo del título maestro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Haga clic para editar los estilos de texto maestros</a:t>
            </a:r>
          </a:p>
          <a:p>
            <a:pPr lvl="1" eaLnBrk="1" latinLnBrk="0" hangingPunct="1"/>
            <a:r>
              <a:rPr kumimoji="0" lang="en-US"/>
              <a:t>Segundo nivel</a:t>
            </a:r>
          </a:p>
          <a:p>
            <a:pPr lvl="2" eaLnBrk="1" latinLnBrk="0" hangingPunct="1"/>
            <a:r>
              <a:rPr kumimoji="0" lang="en-US"/>
              <a:t>Tercer nivel</a:t>
            </a:r>
          </a:p>
          <a:p>
            <a:pPr lvl="3" eaLnBrk="1" latinLnBrk="0" hangingPunct="1"/>
            <a:r>
              <a:rPr kumimoji="0" lang="en-US"/>
              <a:t>Cuarto nivel</a:t>
            </a:r>
          </a:p>
          <a:p>
            <a:pPr lvl="4" eaLnBrk="1" latinLnBrk="0" hangingPunct="1"/>
            <a:r>
              <a:rPr kumimoji="0" lang="en-US"/>
              <a:t>Quinto nivel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t>4/23/2026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00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819" r:id="rId14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eationsbykara.com/2011/04/chocolate-ice-cream-with-oreos.html/" TargetMode="Externa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jpg"/><Relationship Id="rId12" Type="http://schemas.openxmlformats.org/officeDocument/2006/relationships/hyperlink" Target="https://pxhere.com/en/photo/1375814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publicdomainpictures.net/view-image.php?image=43198&amp;picture=french-fries" TargetMode="External"/><Relationship Id="rId11" Type="http://schemas.openxmlformats.org/officeDocument/2006/relationships/image" Target="../media/image25.jpg!d"/><Relationship Id="rId5" Type="http://schemas.openxmlformats.org/officeDocument/2006/relationships/image" Target="../media/image22.jpg"/><Relationship Id="rId10" Type="http://schemas.openxmlformats.org/officeDocument/2006/relationships/hyperlink" Target="https://www.flickr.com/photos/ancientartpodcast/15276820566/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605160" y="5718175"/>
            <a:ext cx="3582829" cy="1597025"/>
          </a:xfrm>
        </p:spPr>
        <p:txBody>
          <a:bodyPr>
            <a:normAutofit/>
          </a:bodyPr>
          <a:lstStyle/>
          <a:p>
            <a:pPr marL="342900" indent="-346075" defTabSz="914400">
              <a:spcBef>
                <a:spcPts val="2000"/>
              </a:spcBef>
              <a:buClr>
                <a:srgbClr val="404040"/>
              </a:buClr>
            </a:pPr>
            <a:r>
              <a:rPr lang="es-ES_tradnl" sz="3000" b="1" noProof="0" dirty="0">
                <a:solidFill>
                  <a:schemeClr val="tx2">
                    <a:lumMod val="75000"/>
                  </a:schemeClr>
                </a:solidFill>
                <a:latin typeface="Calisto MT" pitchFamily="18" charset="0"/>
              </a:rPr>
              <a:t>Video #3</a:t>
            </a:r>
          </a:p>
          <a:p>
            <a:pPr marL="342900" indent="-346075" defTabSz="914400">
              <a:spcBef>
                <a:spcPts val="2000"/>
              </a:spcBef>
              <a:buClr>
                <a:srgbClr val="404040"/>
              </a:buClr>
            </a:pPr>
            <a:endParaRPr lang="es-ES_tradnl" sz="3000" b="1" noProof="0" dirty="0">
              <a:solidFill>
                <a:schemeClr val="tx2">
                  <a:lumMod val="75000"/>
                </a:schemeClr>
              </a:solidFill>
              <a:latin typeface="Calisto MT" pitchFamily="18" charset="0"/>
            </a:endParaRPr>
          </a:p>
        </p:txBody>
      </p:sp>
      <p:pic>
        <p:nvPicPr>
          <p:cNvPr id="5" name="Picture 4" descr="Hand holding tomatoes">
            <a:extLst>
              <a:ext uri="{FF2B5EF4-FFF2-40B4-BE49-F238E27FC236}">
                <a16:creationId xmlns:a16="http://schemas.microsoft.com/office/drawing/2014/main" id="{3F8EA70D-1268-C143-9738-EF9CD9CF6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3375" cy="6879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993375" y="703730"/>
            <a:ext cx="3970025" cy="2971800"/>
          </a:xfrm>
        </p:spPr>
        <p:txBody>
          <a:bodyPr>
            <a:normAutofit/>
          </a:bodyPr>
          <a:lstStyle/>
          <a:p>
            <a:r>
              <a:rPr lang="es-ES_tradnl" noProof="0" dirty="0"/>
              <a:t>COMIENDO SANO VIVIENDO SANO</a:t>
            </a:r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5AF61009-2889-74F0-4F33-7F21D2B61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1607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82">
        <p:fade/>
      </p:transition>
    </mc:Choice>
    <mc:Fallback xmlns="">
      <p:transition spd="med" advTm="4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epperoni pizza on blue background">
            <a:extLst>
              <a:ext uri="{FF2B5EF4-FFF2-40B4-BE49-F238E27FC236}">
                <a16:creationId xmlns:a16="http://schemas.microsoft.com/office/drawing/2014/main" id="{B100933B-4EDD-3273-6B46-258E2AE79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253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gray">
          <a:xfrm>
            <a:off x="260100" y="228836"/>
            <a:ext cx="3774018" cy="15641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anchor="b"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s-ES_tradnl" sz="5400" b="1" spc="-3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/>
              </a:rPr>
              <a:t>¡Evite las tentaciones!</a:t>
            </a:r>
          </a:p>
        </p:txBody>
      </p:sp>
      <p:pic>
        <p:nvPicPr>
          <p:cNvPr id="16" name="Picture 15" descr="Pink can with a straw">
            <a:extLst>
              <a:ext uri="{FF2B5EF4-FFF2-40B4-BE49-F238E27FC236}">
                <a16:creationId xmlns:a16="http://schemas.microsoft.com/office/drawing/2014/main" id="{072A914F-7331-9FC3-EB5D-2AF393252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5" y="4231465"/>
            <a:ext cx="2626535" cy="2626535"/>
          </a:xfrm>
          <a:prstGeom prst="rect">
            <a:avLst/>
          </a:prstGeom>
        </p:spPr>
      </p:pic>
      <p:pic>
        <p:nvPicPr>
          <p:cNvPr id="18" name="Picture 17" descr="Close-up of stack of pancakes with blackberries and blueberries on gray ceramic plate">
            <a:extLst>
              <a:ext uri="{FF2B5EF4-FFF2-40B4-BE49-F238E27FC236}">
                <a16:creationId xmlns:a16="http://schemas.microsoft.com/office/drawing/2014/main" id="{1818E845-54D1-E17F-28B0-B5467EFCD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46" y="121147"/>
            <a:ext cx="3321754" cy="2214284"/>
          </a:xfrm>
          <a:prstGeom prst="rect">
            <a:avLst/>
          </a:prstGeom>
        </p:spPr>
      </p:pic>
      <p:pic>
        <p:nvPicPr>
          <p:cNvPr id="25" name="Audio 24">
            <a:extLst>
              <a:ext uri="{FF2B5EF4-FFF2-40B4-BE49-F238E27FC236}">
                <a16:creationId xmlns:a16="http://schemas.microsoft.com/office/drawing/2014/main" id="{BFDD7AFA-067E-4723-373D-20B8092BF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2850" y="1980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77">
        <p:fade/>
      </p:transition>
    </mc:Choice>
    <mc:Fallback xmlns="">
      <p:transition spd="med" advTm="16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E4224-C282-64C2-F136-1CD33E6C9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85835F1-4459-9BFB-2F05-543F701604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90"/>
            <a:ext cx="12192000" cy="6858000"/>
          </a:xfrm>
        </p:spPr>
        <p:txBody>
          <a:bodyPr/>
          <a:lstStyle/>
          <a:p>
            <a:endParaRPr lang="es-ES_tradnl" noProof="0" dirty="0"/>
          </a:p>
          <a:p>
            <a:endParaRPr lang="es-ES_tradnl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841495-CE51-B510-AB12-4E635BCF6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799" y="3593228"/>
            <a:ext cx="4517651" cy="1757410"/>
          </a:xfrm>
        </p:spPr>
        <p:txBody>
          <a:bodyPr>
            <a:normAutofit fontScale="90000"/>
          </a:bodyPr>
          <a:lstStyle/>
          <a:p>
            <a:r>
              <a:rPr lang="es-ES_tradnl" b="1" noProof="0" dirty="0"/>
              <a:t>Consejos para pequeñas comidas entre horas de comida regular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811AA6B-B312-A71B-D390-5C3439771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921242"/>
              </p:ext>
            </p:extLst>
          </p:nvPr>
        </p:nvGraphicFramePr>
        <p:xfrm>
          <a:off x="3603812" y="570503"/>
          <a:ext cx="9418918" cy="604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Audio 17">
            <a:extLst>
              <a:ext uri="{FF2B5EF4-FFF2-40B4-BE49-F238E27FC236}">
                <a16:creationId xmlns:a16="http://schemas.microsoft.com/office/drawing/2014/main" id="{6B6C9694-653E-821C-81E9-08F3193B9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28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1613"/>
      </p:ext>
    </p:extLst>
  </p:cSld>
  <p:clrMapOvr>
    <a:masterClrMapping/>
  </p:clrMapOvr>
  <p:transition spd="med" advTm="273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A940D-6729-DB90-1575-C4CB5F438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3833-24CF-0200-8E64-C441B4A6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415199"/>
            <a:ext cx="10687050" cy="719999"/>
          </a:xfrm>
        </p:spPr>
        <p:txBody>
          <a:bodyPr anchor="t">
            <a:noAutofit/>
          </a:bodyPr>
          <a:lstStyle/>
          <a:p>
            <a:pPr algn="ctr"/>
            <a:r>
              <a:rPr lang="es-ES_tradnl" sz="4500" b="1" noProof="0" dirty="0"/>
              <a:t>Retos comunes a la hora de comer</a:t>
            </a:r>
            <a:br>
              <a:rPr lang="es-ES_tradnl" sz="4500" b="1" noProof="0" dirty="0"/>
            </a:br>
            <a:br>
              <a:rPr lang="es-ES_tradnl" sz="4500" b="1" noProof="0" dirty="0"/>
            </a:br>
            <a:endParaRPr lang="es-ES_tradnl" sz="4500" b="1" noProof="0" dirty="0">
              <a:effectLst/>
            </a:endParaRPr>
          </a:p>
        </p:txBody>
      </p:sp>
      <p:sp>
        <p:nvSpPr>
          <p:cNvPr id="55" name="Text Placeholder 26">
            <a:extLst>
              <a:ext uri="{FF2B5EF4-FFF2-40B4-BE49-F238E27FC236}">
                <a16:creationId xmlns:a16="http://schemas.microsoft.com/office/drawing/2014/main" id="{759B08F6-457B-33AD-C7FB-59D731FCE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0" y="1368000"/>
            <a:ext cx="2697280" cy="720000"/>
          </a:xfrm>
        </p:spPr>
        <p:txBody>
          <a:bodyPr anchor="ctr">
            <a:normAutofit fontScale="85000" lnSpcReduction="20000"/>
          </a:bodyPr>
          <a:lstStyle/>
          <a:p>
            <a:r>
              <a:rPr lang="es-ES_tradnl" noProof="0" dirty="0"/>
              <a:t>Alimentos grasos</a:t>
            </a:r>
          </a:p>
        </p:txBody>
      </p:sp>
      <p:sp>
        <p:nvSpPr>
          <p:cNvPr id="137" name="Slide Number Placeholder 6">
            <a:extLst>
              <a:ext uri="{FF2B5EF4-FFF2-40B4-BE49-F238E27FC236}">
                <a16:creationId xmlns:a16="http://schemas.microsoft.com/office/drawing/2014/main" id="{3F21DB3E-6182-69A2-FCDE-828B997499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72000" y="6365363"/>
            <a:ext cx="420000" cy="421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B73C415-D670-4716-A5EC-CC4D52CA2BAC}" type="slidenum">
              <a:rPr lang="es-ES_tradnl" noProof="0" smtClean="0"/>
              <a:t>12</a:t>
            </a:fld>
            <a:endParaRPr lang="es-ES_tradnl" noProof="0" dirty="0"/>
          </a:p>
        </p:txBody>
      </p:sp>
      <p:sp>
        <p:nvSpPr>
          <p:cNvPr id="61" name="Text Placeholder 26">
            <a:extLst>
              <a:ext uri="{FF2B5EF4-FFF2-40B4-BE49-F238E27FC236}">
                <a16:creationId xmlns:a16="http://schemas.microsoft.com/office/drawing/2014/main" id="{C635994A-218C-92C1-C756-EF753824DE3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8877" y="1404988"/>
            <a:ext cx="2697280" cy="720000"/>
          </a:xfrm>
        </p:spPr>
        <p:txBody>
          <a:bodyPr anchor="ctr">
            <a:normAutofit/>
          </a:bodyPr>
          <a:lstStyle/>
          <a:p>
            <a:r>
              <a:rPr lang="es-ES_tradnl" noProof="0" dirty="0"/>
              <a:t>Pan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DD7B9A4-77AB-8FE0-4928-7F19520282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291200" y="1404988"/>
            <a:ext cx="2657520" cy="720000"/>
          </a:xfrm>
        </p:spPr>
        <p:txBody>
          <a:bodyPr anchor="ctr">
            <a:normAutofit/>
          </a:bodyPr>
          <a:lstStyle/>
          <a:p>
            <a:r>
              <a:rPr lang="es-ES_tradnl" noProof="0" dirty="0"/>
              <a:t>Porciones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79E71D-6649-4FE9-2C71-1FF2871FC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65363"/>
            <a:ext cx="12192000" cy="492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3" name="Text Placeholder 26">
            <a:extLst>
              <a:ext uri="{FF2B5EF4-FFF2-40B4-BE49-F238E27FC236}">
                <a16:creationId xmlns:a16="http://schemas.microsoft.com/office/drawing/2014/main" id="{DB550ABF-2FF4-074B-E6CC-A6C3F24BB837}"/>
              </a:ext>
            </a:extLst>
          </p:cNvPr>
          <p:cNvSpPr txBox="1">
            <a:spLocks/>
          </p:cNvSpPr>
          <p:nvPr/>
        </p:nvSpPr>
        <p:spPr>
          <a:xfrm>
            <a:off x="3186554" y="1404988"/>
            <a:ext cx="2697280" cy="72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vert="horz" lIns="108000" tIns="36000" rIns="108000" bIns="3600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000" noProof="0" dirty="0"/>
              <a:t>Dulces</a:t>
            </a:r>
          </a:p>
        </p:txBody>
      </p:sp>
      <p:pic>
        <p:nvPicPr>
          <p:cNvPr id="9" name="Picture 8" descr="A french fries in a red container&#10;&#10;AI-generated content may be incorrect.">
            <a:extLst>
              <a:ext uri="{FF2B5EF4-FFF2-40B4-BE49-F238E27FC236}">
                <a16:creationId xmlns:a16="http://schemas.microsoft.com/office/drawing/2014/main" id="{3B07815A-C203-55B7-DD2F-C76222414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4489" y="2267800"/>
            <a:ext cx="2887137" cy="3413987"/>
          </a:xfrm>
          <a:prstGeom prst="rect">
            <a:avLst/>
          </a:prstGeom>
        </p:spPr>
      </p:pic>
      <p:pic>
        <p:nvPicPr>
          <p:cNvPr id="12" name="Picture 11" descr="A chocolate ice cream with a cookie on top&#10;&#10;AI-generated content may be incorrect.">
            <a:extLst>
              <a:ext uri="{FF2B5EF4-FFF2-40B4-BE49-F238E27FC236}">
                <a16:creationId xmlns:a16="http://schemas.microsoft.com/office/drawing/2014/main" id="{D5469B6C-BB66-3BF6-A5C1-F7648E874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99707" y="2267800"/>
            <a:ext cx="2684127" cy="3413987"/>
          </a:xfrm>
          <a:prstGeom prst="rect">
            <a:avLst/>
          </a:prstGeom>
        </p:spPr>
      </p:pic>
      <p:pic>
        <p:nvPicPr>
          <p:cNvPr id="15" name="Picture 14" descr="A stack of tortillas&#10;&#10;AI-generated content may be incorrect.">
            <a:extLst>
              <a:ext uri="{FF2B5EF4-FFF2-40B4-BE49-F238E27FC236}">
                <a16:creationId xmlns:a16="http://schemas.microsoft.com/office/drawing/2014/main" id="{9A47EC5C-3E1B-EC7E-39C0-B4DD421AB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238877" y="2267801"/>
            <a:ext cx="2711434" cy="3413987"/>
          </a:xfrm>
          <a:prstGeom prst="rect">
            <a:avLst/>
          </a:prstGeom>
        </p:spPr>
      </p:pic>
      <p:pic>
        <p:nvPicPr>
          <p:cNvPr id="18" name="Picture 17" descr="A tall burger with meatballs and cheese on top&#10;&#10;AI-generated content may be incorrect.">
            <a:extLst>
              <a:ext uri="{FF2B5EF4-FFF2-40B4-BE49-F238E27FC236}">
                <a16:creationId xmlns:a16="http://schemas.microsoft.com/office/drawing/2014/main" id="{4C980011-B4D2-EA83-366E-29F717FF6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291200" y="2267802"/>
            <a:ext cx="2637640" cy="3413987"/>
          </a:xfrm>
          <a:prstGeom prst="rect">
            <a:avLst/>
          </a:prstGeom>
        </p:spPr>
      </p:pic>
      <p:pic>
        <p:nvPicPr>
          <p:cNvPr id="29" name="Audio 28">
            <a:extLst>
              <a:ext uri="{FF2B5EF4-FFF2-40B4-BE49-F238E27FC236}">
                <a16:creationId xmlns:a16="http://schemas.microsoft.com/office/drawing/2014/main" id="{18C23788-33E7-1691-E081-B76C65290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3967" y="8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2"/>
    </mc:Choice>
    <mc:Fallback xmlns="">
      <p:transition spd="slow" advTm="18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434517-8492-641F-A0E1-DA102727B4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C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pic>
        <p:nvPicPr>
          <p:cNvPr id="2050" name="Picture 2" descr="Pharmacy, Health, Medicine, Medication">
            <a:extLst>
              <a:ext uri="{FF2B5EF4-FFF2-40B4-BE49-F238E27FC236}">
                <a16:creationId xmlns:a16="http://schemas.microsoft.com/office/drawing/2014/main" id="{17AD4D8C-B914-FA46-AEEB-83C6A2E3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46" y="342900"/>
            <a:ext cx="927645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gray">
          <a:xfrm>
            <a:off x="457199" y="0"/>
            <a:ext cx="5172635" cy="2098964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_tradnl" sz="4500" b="1" noProof="0" dirty="0">
              <a:solidFill>
                <a:srgbClr val="8D89A4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_tradnl" sz="4500" b="1" noProof="0" dirty="0">
                <a:solidFill>
                  <a:srgbClr val="8D89A4">
                    <a:lumMod val="50000"/>
                  </a:srgbClr>
                </a:solidFill>
              </a:rPr>
              <a:t>Suplementos</a:t>
            </a:r>
          </a:p>
        </p:txBody>
      </p:sp>
      <p:pic>
        <p:nvPicPr>
          <p:cNvPr id="22" name="Audio 21">
            <a:extLst>
              <a:ext uri="{FF2B5EF4-FFF2-40B4-BE49-F238E27FC236}">
                <a16:creationId xmlns:a16="http://schemas.microsoft.com/office/drawing/2014/main" id="{66B54D39-F30C-3E7B-4CCD-71CAD7693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2366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3393"/>
      </p:ext>
    </p:extLst>
  </p:cSld>
  <p:clrMapOvr>
    <a:masterClrMapping/>
  </p:clrMapOvr>
  <p:transition spd="med" advTm="380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F8A4F-2763-53EB-3705-8108DDDF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0EBF05C-4FC2-326E-F8DE-38CE64C3AAD5}"/>
              </a:ext>
            </a:extLst>
          </p:cNvPr>
          <p:cNvSpPr/>
          <p:nvPr/>
        </p:nvSpPr>
        <p:spPr>
          <a:xfrm>
            <a:off x="3463925" y="0"/>
            <a:ext cx="29845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sz="2400" noProof="0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D8B487-18D5-7D02-6F56-FCEC06C21711}"/>
              </a:ext>
            </a:extLst>
          </p:cNvPr>
          <p:cNvCxnSpPr>
            <a:cxnSpLocks/>
          </p:cNvCxnSpPr>
          <p:nvPr/>
        </p:nvCxnSpPr>
        <p:spPr>
          <a:xfrm>
            <a:off x="3619616" y="4913313"/>
            <a:ext cx="2678837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A9D339-EEEB-19F7-D1D7-56015E3CD4C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619500" y="2376488"/>
            <a:ext cx="2679700" cy="2387600"/>
          </a:xfrm>
        </p:spPr>
        <p:txBody>
          <a:bodyPr>
            <a:normAutofit/>
          </a:bodyPr>
          <a:lstStyle/>
          <a:p>
            <a:r>
              <a:rPr lang="es-ES_tradnl" noProof="0" dirty="0"/>
              <a:t>Realizar cambios</a:t>
            </a:r>
            <a:endParaRPr lang="es-ES_tradnl" noProof="0" dirty="0">
              <a:effectLst/>
            </a:endParaRPr>
          </a:p>
        </p:txBody>
      </p:sp>
      <p:pic>
        <p:nvPicPr>
          <p:cNvPr id="13" name="Picture Placeholder 12" descr="Football goal in the net">
            <a:extLst>
              <a:ext uri="{FF2B5EF4-FFF2-40B4-BE49-F238E27FC236}">
                <a16:creationId xmlns:a16="http://schemas.microsoft.com/office/drawing/2014/main" id="{F17A3D0F-CFFE-3213-A4DA-B9C59B17A0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" b="8325"/>
          <a:stretch>
            <a:fillRect/>
          </a:stretch>
        </p:blipFill>
        <p:spPr>
          <a:xfrm>
            <a:off x="0" y="2"/>
            <a:ext cx="12192000" cy="685799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0A8D35-05B7-5F97-CFD3-59CA94066A84}"/>
              </a:ext>
            </a:extLst>
          </p:cNvPr>
          <p:cNvSpPr txBox="1"/>
          <p:nvPr/>
        </p:nvSpPr>
        <p:spPr>
          <a:xfrm>
            <a:off x="7125652" y="406400"/>
            <a:ext cx="4389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500" b="1" noProof="0" dirty="0">
                <a:solidFill>
                  <a:schemeClr val="bg1"/>
                </a:solidFill>
              </a:rPr>
              <a:t>Establecer objetivos para el cambio</a:t>
            </a:r>
          </a:p>
        </p:txBody>
      </p:sp>
      <p:pic>
        <p:nvPicPr>
          <p:cNvPr id="22" name="Audio 21">
            <a:extLst>
              <a:ext uri="{FF2B5EF4-FFF2-40B4-BE49-F238E27FC236}">
                <a16:creationId xmlns:a16="http://schemas.microsoft.com/office/drawing/2014/main" id="{AAD21204-5FFF-A6B0-3107-ADA2CDB3B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21886"/>
      </p:ext>
    </p:extLst>
  </p:cSld>
  <p:clrMapOvr>
    <a:masterClrMapping/>
  </p:clrMapOvr>
  <p:transition spd="med" advTm="344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 descr="Row of seated people clapping hands at work event">
            <a:extLst>
              <a:ext uri="{FF2B5EF4-FFF2-40B4-BE49-F238E27FC236}">
                <a16:creationId xmlns:a16="http://schemas.microsoft.com/office/drawing/2014/main" id="{3B49A77A-07B1-E743-B431-F232DEC683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" b="8252"/>
          <a:stretch>
            <a:fillRect/>
          </a:stretch>
        </p:blipFill>
        <p:spPr/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51B3CA-790D-465D-9B97-AA9876E35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99500" y="0"/>
            <a:ext cx="397957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8F2B1-EF8F-4772-ADA1-4195B20EBA7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>
            <a:normAutofit fontScale="90000"/>
          </a:bodyPr>
          <a:lstStyle/>
          <a:p>
            <a:r>
              <a:rPr lang="es-ES_tradnl" noProof="0" dirty="0"/>
              <a:t>¡Gracias por estar con nosotros!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53AF9-461F-4049-BB9D-621E76A51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39896" y="4848225"/>
            <a:ext cx="3571782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extLst>
              <a:ext uri="{FF2B5EF4-FFF2-40B4-BE49-F238E27FC236}">
                <a16:creationId xmlns:a16="http://schemas.microsoft.com/office/drawing/2014/main" id="{F32A5C07-BA51-BC1D-E2A8-DF2C3CE33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9370" y="714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02511"/>
      </p:ext>
    </p:extLst>
  </p:cSld>
  <p:clrMapOvr>
    <a:masterClrMapping/>
  </p:clrMapOvr>
  <p:transition spd="med" advTm="13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5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s-ES_tradnl" sz="1500" noProof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fld>
            <a:endParaRPr lang="es-ES_tradnl" sz="1500" noProof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1637"/>
            <a:ext cx="12192001" cy="346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500" noProof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834" y="1104334"/>
            <a:ext cx="110705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600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American Diabetes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Association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Professional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(2024). 6.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Glycemic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Goals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Hypoglycemia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Standards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 in Diabetes—2024. 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Diabetes Care, 47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(Supplement_1), S111-S125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Geng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Y., &amp;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Qi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L. (2020).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Role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Nutrition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Diabetes.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Frontiers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Bioengineering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Biotechnology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8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575442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600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Lean, M. E. J., et al. (2023).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Embracing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complexity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diet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nutrition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obesity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diabetes.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Diabetologia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66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(7), 1153-1165.</a:t>
            </a: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_tradnl" sz="1600" noProof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Hamman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R. F., et al. (2024).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Role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Obesity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Diabetes Mellitus—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Molecular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Sciences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25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(3), 1882.</a:t>
            </a: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_tradnl" sz="1600" noProof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Cheng, R., et al. (2024).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Impending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Nonsevere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Hypoglycemia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Oral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Carbohydrates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Diabetes: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REVERSIBLE Trial. 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Diabetes Care, 47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(3), 476-484.</a:t>
            </a: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_tradnl" sz="1600" noProof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Carvalho, J. V., et al. (2023).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Nutritional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Management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Diabetes Mellitus: A Narrative </a:t>
            </a:r>
            <a:r>
              <a:rPr lang="es-ES_tradnl" sz="1600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_tradnl" sz="1600" i="1" noProof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Nutrients</a:t>
            </a:r>
            <a:r>
              <a:rPr lang="es-ES_tradnl" sz="1600" i="1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15</a:t>
            </a:r>
            <a:r>
              <a:rPr lang="es-ES_tradnl" sz="1600" noProof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(24), 5096.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11637"/>
            <a:ext cx="12192000" cy="34636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500" noProof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B65EBAFC-ECF1-90A4-963D-519EAE780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6122" y="330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4513"/>
      </p:ext>
    </p:extLst>
  </p:cSld>
  <p:clrMapOvr>
    <a:masterClrMapping/>
  </p:clrMapOvr>
  <p:transition spd="med" advTm="14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vegetable, different, fresh&#10;&#10;Description automatically generated">
            <a:extLst>
              <a:ext uri="{FF2B5EF4-FFF2-40B4-BE49-F238E27FC236}">
                <a16:creationId xmlns:a16="http://schemas.microsoft.com/office/drawing/2014/main" id="{CDC0C31A-49BD-464F-AACB-BEC2FFF3FF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5" b="1129"/>
          <a:stretch>
            <a:fillRect/>
          </a:stretch>
        </p:blipFill>
        <p:spPr>
          <a:xfrm>
            <a:off x="20" y="2"/>
            <a:ext cx="12191980" cy="636536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 bwMode="gray">
          <a:xfrm>
            <a:off x="199568" y="4566725"/>
            <a:ext cx="7262001" cy="16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rIns="45720" anchor="b"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kumimoji="0" lang="es-ES_tradnl" sz="4200" b="1" kern="1200" spc="-3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¡CUIDEMOS LO QUE COMEMOS!</a:t>
            </a:r>
          </a:p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kumimoji="0" lang="es-ES_tradnl" sz="4200" b="1" kern="1200" spc="-3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¡ES IMPORTANTE!</a:t>
            </a:r>
          </a:p>
        </p:txBody>
      </p:sp>
      <p:sp>
        <p:nvSpPr>
          <p:cNvPr id="13" name="Subtitle 3">
            <a:extLst>
              <a:ext uri="{FF2B5EF4-FFF2-40B4-BE49-F238E27FC236}">
                <a16:creationId xmlns:a16="http://schemas.microsoft.com/office/drawing/2014/main" id="{E6614949-5DF2-1412-A55C-6E0C8B94A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8" y="4962525"/>
            <a:ext cx="6299683" cy="1219200"/>
          </a:xfrm>
        </p:spPr>
        <p:txBody>
          <a:bodyPr/>
          <a:lstStyle/>
          <a:p>
            <a:endParaRPr lang="es-ES_tradnl" noProof="0" dirty="0"/>
          </a:p>
          <a:p>
            <a:endParaRPr lang="es-ES_tradnl" noProof="0" dirty="0"/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397DFB1E-9255-E678-4589-ED67AD1B6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063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17910"/>
      </p:ext>
    </p:extLst>
  </p:cSld>
  <p:clrMapOvr>
    <a:masterClrMapping/>
  </p:clrMapOvr>
  <p:transition spd="med" advTm="105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 apple on blue weighing scale">
            <a:extLst>
              <a:ext uri="{FF2B5EF4-FFF2-40B4-BE49-F238E27FC236}">
                <a16:creationId xmlns:a16="http://schemas.microsoft.com/office/drawing/2014/main" id="{E0D1FDAB-38EF-6C49-98A1-65A379083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69"/>
            <a:ext cx="12191999" cy="6837131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noProof="0" dirty="0">
                <a:ea typeface="ＭＳ Ｐゴシック" pitchFamily="34" charset="-128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 bwMode="gray">
          <a:xfrm>
            <a:off x="-1" y="5486400"/>
            <a:ext cx="12192001" cy="1371600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500" b="1" noProof="0" dirty="0">
                <a:solidFill>
                  <a:srgbClr val="8D89A4">
                    <a:lumMod val="50000"/>
                  </a:srgbClr>
                </a:solidFill>
              </a:rPr>
              <a:t>Comer sano es importante.</a:t>
            </a:r>
          </a:p>
        </p:txBody>
      </p:sp>
      <p:pic>
        <p:nvPicPr>
          <p:cNvPr id="22" name="Audio 21">
            <a:extLst>
              <a:ext uri="{FF2B5EF4-FFF2-40B4-BE49-F238E27FC236}">
                <a16:creationId xmlns:a16="http://schemas.microsoft.com/office/drawing/2014/main" id="{7F72D9F8-F448-BD8A-86C5-478D5BDA9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-84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8415"/>
      </p:ext>
    </p:extLst>
  </p:cSld>
  <p:clrMapOvr>
    <a:masterClrMapping/>
  </p:clrMapOvr>
  <p:transition spd="med" advTm="28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gray">
          <a:xfrm>
            <a:off x="381000" y="228600"/>
            <a:ext cx="115062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500" b="1" noProof="0" dirty="0">
                <a:solidFill>
                  <a:srgbClr val="8D89A4">
                    <a:lumMod val="50000"/>
                  </a:srgbClr>
                </a:solidFill>
              </a:rPr>
              <a:t>Índice de masa corporal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4D588-7649-7DB5-D163-114F70FDA58C}"/>
              </a:ext>
            </a:extLst>
          </p:cNvPr>
          <p:cNvSpPr/>
          <p:nvPr/>
        </p:nvSpPr>
        <p:spPr>
          <a:xfrm>
            <a:off x="2362200" y="1600200"/>
            <a:ext cx="2057400" cy="533400"/>
          </a:xfrm>
          <a:prstGeom prst="rect">
            <a:avLst/>
          </a:prstGeom>
          <a:solidFill>
            <a:srgbClr val="F5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5A021-7BA0-FA26-6DF9-4EEE22BB237C}"/>
              </a:ext>
            </a:extLst>
          </p:cNvPr>
          <p:cNvSpPr/>
          <p:nvPr/>
        </p:nvSpPr>
        <p:spPr>
          <a:xfrm>
            <a:off x="6226965" y="1600200"/>
            <a:ext cx="2057400" cy="533400"/>
          </a:xfrm>
          <a:prstGeom prst="rect">
            <a:avLst/>
          </a:prstGeom>
          <a:solidFill>
            <a:srgbClr val="F5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A1009C-7E0F-6C91-77DA-66D0040EF0FB}"/>
              </a:ext>
            </a:extLst>
          </p:cNvPr>
          <p:cNvSpPr/>
          <p:nvPr/>
        </p:nvSpPr>
        <p:spPr>
          <a:xfrm>
            <a:off x="5053264" y="2247900"/>
            <a:ext cx="4547935" cy="533400"/>
          </a:xfrm>
          <a:prstGeom prst="rect">
            <a:avLst/>
          </a:prstGeom>
          <a:solidFill>
            <a:srgbClr val="F5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3ACBB7-52B1-F81F-A553-FF8AE3C26751}"/>
              </a:ext>
            </a:extLst>
          </p:cNvPr>
          <p:cNvSpPr/>
          <p:nvPr/>
        </p:nvSpPr>
        <p:spPr>
          <a:xfrm>
            <a:off x="0" y="3848100"/>
            <a:ext cx="12192000" cy="3009900"/>
          </a:xfrm>
          <a:prstGeom prst="rect">
            <a:avLst/>
          </a:prstGeom>
          <a:solidFill>
            <a:srgbClr val="F5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500" noProof="0" dirty="0">
                <a:solidFill>
                  <a:schemeClr val="bg1"/>
                </a:solidFill>
              </a:rPr>
              <a:t>IMC = Índice de masa corporal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9C76B-7E82-2CE6-18F1-6F51DC79EEBE}"/>
              </a:ext>
            </a:extLst>
          </p:cNvPr>
          <p:cNvSpPr txBox="1"/>
          <p:nvPr/>
        </p:nvSpPr>
        <p:spPr>
          <a:xfrm>
            <a:off x="5053264" y="1554879"/>
            <a:ext cx="4776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00" b="1" noProof="0" dirty="0">
                <a:solidFill>
                  <a:srgbClr val="D4D2D0">
                    <a:lumMod val="50000"/>
                  </a:srgbClr>
                </a:solidFill>
              </a:rPr>
              <a:t>PESO (libras) X 703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C017D-B708-5CEC-F7BA-8E81B31881FE}"/>
              </a:ext>
            </a:extLst>
          </p:cNvPr>
          <p:cNvSpPr txBox="1"/>
          <p:nvPr/>
        </p:nvSpPr>
        <p:spPr>
          <a:xfrm>
            <a:off x="5053264" y="2291140"/>
            <a:ext cx="4776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000" b="1" noProof="0" dirty="0">
                <a:solidFill>
                  <a:srgbClr val="D4D2D0">
                    <a:lumMod val="50000"/>
                  </a:srgbClr>
                </a:solidFill>
              </a:rPr>
              <a:t>[ALTURA (pulgadas)]</a:t>
            </a:r>
            <a:r>
              <a:rPr lang="es-ES_tradnl" sz="3000" b="1" baseline="30000" noProof="0" dirty="0">
                <a:solidFill>
                  <a:srgbClr val="D4D2D0">
                    <a:lumMod val="50000"/>
                  </a:srgbClr>
                </a:solidFill>
              </a:rPr>
              <a:t>2</a:t>
            </a:r>
          </a:p>
        </p:txBody>
      </p:sp>
      <p:pic>
        <p:nvPicPr>
          <p:cNvPr id="5" name="Picture 4" descr="A group of people with their weight&#10;&#10;AI-generated content may be incorrect.">
            <a:extLst>
              <a:ext uri="{FF2B5EF4-FFF2-40B4-BE49-F238E27FC236}">
                <a16:creationId xmlns:a16="http://schemas.microsoft.com/office/drawing/2014/main" id="{6817DBB5-E832-C118-E159-EB0A9E6C4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59"/>
            <a:ext cx="12192000" cy="4241611"/>
          </a:xfrm>
          <a:prstGeom prst="rect">
            <a:avLst/>
          </a:prstGeom>
        </p:spPr>
      </p:pic>
      <p:pic>
        <p:nvPicPr>
          <p:cNvPr id="20" name="Audio 19">
            <a:extLst>
              <a:ext uri="{FF2B5EF4-FFF2-40B4-BE49-F238E27FC236}">
                <a16:creationId xmlns:a16="http://schemas.microsoft.com/office/drawing/2014/main" id="{A04EE5DF-AD59-D1DA-A9E6-87953ABCC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123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91">
        <p:fade/>
      </p:transition>
    </mc:Choice>
    <mc:Fallback xmlns="">
      <p:transition spd="med" advTm="39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ustrated, Annoyed, Person, Woman">
            <a:extLst>
              <a:ext uri="{FF2B5EF4-FFF2-40B4-BE49-F238E27FC236}">
                <a16:creationId xmlns:a16="http://schemas.microsoft.com/office/drawing/2014/main" id="{D7825C27-F0C6-6C45-8B55-812D93E2C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r="4513" b="-1"/>
          <a:stretch/>
        </p:blipFill>
        <p:spPr bwMode="auto">
          <a:xfrm>
            <a:off x="609600" y="2133600"/>
            <a:ext cx="5386917" cy="3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u mit dickem bauch, maßband, waage, dunkle kleidung">
            <a:extLst>
              <a:ext uri="{FF2B5EF4-FFF2-40B4-BE49-F238E27FC236}">
                <a16:creationId xmlns:a16="http://schemas.microsoft.com/office/drawing/2014/main" id="{BA7E7B07-D990-5F4D-8EAD-8213EF90E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1" b="-1"/>
          <a:stretch/>
        </p:blipFill>
        <p:spPr bwMode="auto">
          <a:xfrm>
            <a:off x="6193368" y="2133600"/>
            <a:ext cx="5389033" cy="39417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DA14A-3071-6F00-636B-F0229A2C5F4F}"/>
              </a:ext>
            </a:extLst>
          </p:cNvPr>
          <p:cNvSpPr txBox="1"/>
          <p:nvPr/>
        </p:nvSpPr>
        <p:spPr>
          <a:xfrm>
            <a:off x="76200" y="304800"/>
            <a:ext cx="12039600" cy="155427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5500" b="1" noProof="0" dirty="0">
                <a:solidFill>
                  <a:srgbClr val="8D89A4">
                    <a:lumMod val="50000"/>
                  </a:srgbClr>
                </a:solidFill>
              </a:rPr>
              <a:t>¡Sabemos que es frustrante!</a:t>
            </a:r>
          </a:p>
          <a:p>
            <a:pPr algn="ctr">
              <a:defRPr/>
            </a:pPr>
            <a:r>
              <a:rPr lang="es-ES_tradnl" sz="4000" b="1" noProof="0" dirty="0">
                <a:solidFill>
                  <a:srgbClr val="8D89A4">
                    <a:lumMod val="50000"/>
                  </a:srgbClr>
                </a:solidFill>
              </a:rPr>
              <a:t>(pero no se desanimes)</a:t>
            </a:r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50BC574A-A28B-DC0C-B050-5A627B470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1363" y="2691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69">
        <p:fade/>
      </p:transition>
    </mc:Choice>
    <mc:Fallback xmlns="">
      <p:transition spd="med" advTm="18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DED0AE-942A-BEB4-8783-2D736475E9C7}"/>
              </a:ext>
            </a:extLst>
          </p:cNvPr>
          <p:cNvSpPr/>
          <p:nvPr/>
        </p:nvSpPr>
        <p:spPr>
          <a:xfrm>
            <a:off x="-43213" y="-228600"/>
            <a:ext cx="2286000" cy="7086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DD3670-5F3F-B3CB-3F54-FC89E2FFBB0C}"/>
              </a:ext>
            </a:extLst>
          </p:cNvPr>
          <p:cNvSpPr/>
          <p:nvPr/>
        </p:nvSpPr>
        <p:spPr>
          <a:xfrm>
            <a:off x="10210800" y="-76200"/>
            <a:ext cx="2286000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>
              <a:solidFill>
                <a:prstClr val="white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7A88BA-C98C-983E-6A79-D622FABF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3178" y="-4403384"/>
            <a:ext cx="5413367" cy="6045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noProof="0" dirty="0">
                <a:ea typeface="ＭＳ Ｐゴシック" pitchFamily="34" charset="-128"/>
              </a:rPr>
              <a:t> </a:t>
            </a: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2FF862F-F9D0-9FF6-38AC-AC766568E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4456" y="-609600"/>
            <a:ext cx="8687889" cy="7697519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DAE687-D7AE-E56C-FD76-A44DF98834B7}"/>
              </a:ext>
            </a:extLst>
          </p:cNvPr>
          <p:cNvSpPr/>
          <p:nvPr/>
        </p:nvSpPr>
        <p:spPr bwMode="gray">
          <a:xfrm>
            <a:off x="-43213" y="4876800"/>
            <a:ext cx="12387614" cy="1736926"/>
          </a:xfrm>
          <a:prstGeom prst="rect">
            <a:avLst/>
          </a:prstGeom>
          <a:gradFill>
            <a:gsLst>
              <a:gs pos="36000">
                <a:schemeClr val="tx1">
                  <a:alpha val="4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5500" b="1" noProof="0" dirty="0">
                <a:solidFill>
                  <a:srgbClr val="8D89A4">
                    <a:lumMod val="50000"/>
                  </a:srgbClr>
                </a:solidFill>
              </a:rPr>
              <a:t>Debemos ser realistas a la hora de </a:t>
            </a:r>
          </a:p>
          <a:p>
            <a:pPr algn="ctr">
              <a:defRPr/>
            </a:pPr>
            <a:r>
              <a:rPr lang="es-ES_tradnl" sz="5500" b="1" noProof="0" dirty="0">
                <a:solidFill>
                  <a:srgbClr val="8D89A4">
                    <a:lumMod val="50000"/>
                  </a:srgbClr>
                </a:solidFill>
              </a:rPr>
              <a:t>evaluar lo que comemos.</a:t>
            </a:r>
          </a:p>
        </p:txBody>
      </p:sp>
      <p:pic>
        <p:nvPicPr>
          <p:cNvPr id="24" name="Audio 23">
            <a:extLst>
              <a:ext uri="{FF2B5EF4-FFF2-40B4-BE49-F238E27FC236}">
                <a16:creationId xmlns:a16="http://schemas.microsoft.com/office/drawing/2014/main" id="{DB793283-97DD-4B1F-E986-50A876539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601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50131"/>
      </p:ext>
    </p:extLst>
  </p:cSld>
  <p:clrMapOvr>
    <a:masterClrMapping/>
  </p:clrMapOvr>
  <p:transition spd="med" advTm="222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F549449-6FFB-26E9-4575-E7BAE361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71BFC28B-7ED9-E8AD-B265-6EE13715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noProof="0" dirty="0">
                <a:ea typeface="ＭＳ Ｐゴシック" pitchFamily="34" charset="-128"/>
              </a:rPr>
              <a:t>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4A27D05-8FF2-FE96-68C8-A0473A4ADA6E}"/>
              </a:ext>
            </a:extLst>
          </p:cNvPr>
          <p:cNvSpPr/>
          <p:nvPr/>
        </p:nvSpPr>
        <p:spPr>
          <a:xfrm>
            <a:off x="2002117" y="564964"/>
            <a:ext cx="3044005" cy="5315883"/>
          </a:xfrm>
          <a:custGeom>
            <a:avLst/>
            <a:gdLst>
              <a:gd name="connsiteX0" fmla="*/ 0 w 3044005"/>
              <a:gd name="connsiteY0" fmla="*/ 3102057 h 3198190"/>
              <a:gd name="connsiteX1" fmla="*/ 842683 w 3044005"/>
              <a:gd name="connsiteY1" fmla="*/ 269 h 3198190"/>
              <a:gd name="connsiteX2" fmla="*/ 2850777 w 3044005"/>
              <a:gd name="connsiteY2" fmla="*/ 2922763 h 3198190"/>
              <a:gd name="connsiteX3" fmla="*/ 2850777 w 3044005"/>
              <a:gd name="connsiteY3" fmla="*/ 2904833 h 319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005" h="3198190">
                <a:moveTo>
                  <a:pt x="0" y="3102057"/>
                </a:moveTo>
                <a:cubicBezTo>
                  <a:pt x="183777" y="1566104"/>
                  <a:pt x="367554" y="30151"/>
                  <a:pt x="842683" y="269"/>
                </a:cubicBezTo>
                <a:cubicBezTo>
                  <a:pt x="1317812" y="-29613"/>
                  <a:pt x="2516095" y="2438669"/>
                  <a:pt x="2850777" y="2922763"/>
                </a:cubicBezTo>
                <a:cubicBezTo>
                  <a:pt x="3185459" y="3406857"/>
                  <a:pt x="3018118" y="3155845"/>
                  <a:pt x="2850777" y="2904833"/>
                </a:cubicBezTo>
              </a:path>
            </a:pathLst>
          </a:custGeom>
          <a:noFill/>
          <a:ln w="177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92ABFFD-6DCD-CEE5-5F14-748E410F3423}"/>
              </a:ext>
            </a:extLst>
          </p:cNvPr>
          <p:cNvSpPr/>
          <p:nvPr/>
        </p:nvSpPr>
        <p:spPr>
          <a:xfrm>
            <a:off x="1661458" y="2357905"/>
            <a:ext cx="10154025" cy="2142190"/>
          </a:xfrm>
          <a:custGeom>
            <a:avLst/>
            <a:gdLst>
              <a:gd name="connsiteX0" fmla="*/ 0 w 3044005"/>
              <a:gd name="connsiteY0" fmla="*/ 3102057 h 3198190"/>
              <a:gd name="connsiteX1" fmla="*/ 842683 w 3044005"/>
              <a:gd name="connsiteY1" fmla="*/ 269 h 3198190"/>
              <a:gd name="connsiteX2" fmla="*/ 2850777 w 3044005"/>
              <a:gd name="connsiteY2" fmla="*/ 2922763 h 3198190"/>
              <a:gd name="connsiteX3" fmla="*/ 2850777 w 3044005"/>
              <a:gd name="connsiteY3" fmla="*/ 2904833 h 319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005" h="3198190">
                <a:moveTo>
                  <a:pt x="0" y="3102057"/>
                </a:moveTo>
                <a:cubicBezTo>
                  <a:pt x="183777" y="1566104"/>
                  <a:pt x="367554" y="30151"/>
                  <a:pt x="842683" y="269"/>
                </a:cubicBezTo>
                <a:cubicBezTo>
                  <a:pt x="1317812" y="-29613"/>
                  <a:pt x="2516095" y="2438669"/>
                  <a:pt x="2850777" y="2922763"/>
                </a:cubicBezTo>
                <a:cubicBezTo>
                  <a:pt x="3185459" y="3406857"/>
                  <a:pt x="3018118" y="3155845"/>
                  <a:pt x="2850777" y="2904833"/>
                </a:cubicBezTo>
              </a:path>
            </a:pathLst>
          </a:custGeom>
          <a:noFill/>
          <a:ln w="1238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pic>
        <p:nvPicPr>
          <p:cNvPr id="17" name="Picture 16" descr="Sliced bread at three stages of toasting">
            <a:extLst>
              <a:ext uri="{FF2B5EF4-FFF2-40B4-BE49-F238E27FC236}">
                <a16:creationId xmlns:a16="http://schemas.microsoft.com/office/drawing/2014/main" id="{00AC791B-461D-886B-C2FD-6DCC02FB9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60" y="1250"/>
            <a:ext cx="3978695" cy="1564072"/>
          </a:xfrm>
          <a:prstGeom prst="rect">
            <a:avLst/>
          </a:prstGeom>
        </p:spPr>
      </p:pic>
      <p:pic>
        <p:nvPicPr>
          <p:cNvPr id="21" name="Picture 20" descr="Plated turkey legs wrapped in bacon">
            <a:extLst>
              <a:ext uri="{FF2B5EF4-FFF2-40B4-BE49-F238E27FC236}">
                <a16:creationId xmlns:a16="http://schemas.microsoft.com/office/drawing/2014/main" id="{1536B87B-F235-D7C9-4D20-7FCD3A6DD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71" y="4752439"/>
            <a:ext cx="3567265" cy="21995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F35FDD-17BA-1C1A-6972-30B25EE8DF9D}"/>
              </a:ext>
            </a:extLst>
          </p:cNvPr>
          <p:cNvSpPr txBox="1"/>
          <p:nvPr/>
        </p:nvSpPr>
        <p:spPr>
          <a:xfrm>
            <a:off x="119527" y="2105561"/>
            <a:ext cx="2049931" cy="707886"/>
          </a:xfrm>
          <a:prstGeom prst="rect">
            <a:avLst/>
          </a:prstGeom>
          <a:solidFill>
            <a:srgbClr val="3B3B3B"/>
          </a:solidFill>
        </p:spPr>
        <p:txBody>
          <a:bodyPr wrap="square" rtlCol="0">
            <a:spAutoFit/>
          </a:bodyPr>
          <a:lstStyle/>
          <a:p>
            <a:r>
              <a:rPr lang="es-ES_tradnl" sz="4000" b="1" noProof="0" dirty="0">
                <a:solidFill>
                  <a:schemeClr val="tx1">
                    <a:lumMod val="95000"/>
                  </a:schemeClr>
                </a:solidFill>
              </a:rPr>
              <a:t>Energía</a:t>
            </a:r>
          </a:p>
        </p:txBody>
      </p:sp>
      <p:pic>
        <p:nvPicPr>
          <p:cNvPr id="30730" name="Audio 30729">
            <a:extLst>
              <a:ext uri="{FF2B5EF4-FFF2-40B4-BE49-F238E27FC236}">
                <a16:creationId xmlns:a16="http://schemas.microsoft.com/office/drawing/2014/main" id="{BB170BBF-36C8-45A2-F113-F00185AA4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2800" y="274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27924"/>
      </p:ext>
    </p:extLst>
  </p:cSld>
  <p:clrMapOvr>
    <a:masterClrMapping/>
  </p:clrMapOvr>
  <p:transition spd="med" advTm="828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3">
            <a:extLst>
              <a:ext uri="{FF2B5EF4-FFF2-40B4-BE49-F238E27FC236}">
                <a16:creationId xmlns:a16="http://schemas.microsoft.com/office/drawing/2014/main" id="{850E7AD4-C885-4949-2197-FD8D36CF0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4" y="5057775"/>
            <a:ext cx="3206053" cy="247650"/>
          </a:xfrm>
        </p:spPr>
        <p:txBody>
          <a:bodyPr>
            <a:normAutofit fontScale="85000" lnSpcReduction="20000"/>
          </a:bodyPr>
          <a:lstStyle/>
          <a:p>
            <a:r>
              <a:rPr lang="es-ES_tradnl" noProof="0" dirty="0"/>
              <a:t>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3F17F5-6E3A-C22B-88CE-6C85AAC34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05626" y="5400675"/>
            <a:ext cx="3206751" cy="247650"/>
          </a:xfrm>
        </p:spPr>
        <p:txBody>
          <a:bodyPr/>
          <a:lstStyle/>
          <a:p>
            <a:r>
              <a:rPr lang="es-ES_tradnl" noProof="0" dirty="0"/>
              <a:t> 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888B8083-604E-E9BE-E024-B9C094E0E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05626" y="5751513"/>
            <a:ext cx="3206751" cy="247650"/>
          </a:xfrm>
        </p:spPr>
        <p:txBody>
          <a:bodyPr/>
          <a:lstStyle/>
          <a:p>
            <a:r>
              <a:rPr lang="es-ES_tradnl" noProof="0" dirty="0"/>
              <a:t>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011AE8-4A37-77DF-7C87-6DD758B81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s-ES_tradnl" noProof="0" dirty="0"/>
            </a:br>
            <a:endParaRPr lang="es-ES_tradnl" noProof="0" dirty="0"/>
          </a:p>
        </p:txBody>
      </p:sp>
      <p:pic>
        <p:nvPicPr>
          <p:cNvPr id="1026" name="Picture 2" descr=" logo de MiPlato">
            <a:extLst>
              <a:ext uri="{FF2B5EF4-FFF2-40B4-BE49-F238E27FC236}">
                <a16:creationId xmlns:a16="http://schemas.microsoft.com/office/drawing/2014/main" id="{C72CEEE1-D01C-CF40-19B2-027C3CB96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88" y="-678201"/>
            <a:ext cx="8071109" cy="80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2BC3A5-294B-25F1-022C-AA72A9B65287}"/>
              </a:ext>
            </a:extLst>
          </p:cNvPr>
          <p:cNvSpPr/>
          <p:nvPr/>
        </p:nvSpPr>
        <p:spPr>
          <a:xfrm>
            <a:off x="1792941" y="-304800"/>
            <a:ext cx="753035" cy="7655859"/>
          </a:xfrm>
          <a:prstGeom prst="rect">
            <a:avLst/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36726-DBDD-35BD-C676-77708F7AC010}"/>
              </a:ext>
            </a:extLst>
          </p:cNvPr>
          <p:cNvSpPr/>
          <p:nvPr/>
        </p:nvSpPr>
        <p:spPr>
          <a:xfrm>
            <a:off x="10274367" y="-221387"/>
            <a:ext cx="753035" cy="7655859"/>
          </a:xfrm>
          <a:prstGeom prst="rect">
            <a:avLst/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417AF2-129D-BF6F-1EFA-F70B1BF0CAFE}"/>
              </a:ext>
            </a:extLst>
          </p:cNvPr>
          <p:cNvSpPr/>
          <p:nvPr/>
        </p:nvSpPr>
        <p:spPr>
          <a:xfrm>
            <a:off x="9619094" y="5755621"/>
            <a:ext cx="753035" cy="1331259"/>
          </a:xfrm>
          <a:prstGeom prst="rect">
            <a:avLst/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B54D0-3EF2-A591-67FE-CE1BCACAE601}"/>
              </a:ext>
            </a:extLst>
          </p:cNvPr>
          <p:cNvSpPr/>
          <p:nvPr/>
        </p:nvSpPr>
        <p:spPr>
          <a:xfrm>
            <a:off x="9826870" y="-304801"/>
            <a:ext cx="1031790" cy="675173"/>
          </a:xfrm>
          <a:prstGeom prst="rect">
            <a:avLst/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B6843F-3D3E-0AC6-A5FA-4367712220BB}"/>
              </a:ext>
            </a:extLst>
          </p:cNvPr>
          <p:cNvSpPr/>
          <p:nvPr/>
        </p:nvSpPr>
        <p:spPr>
          <a:xfrm>
            <a:off x="0" y="5794138"/>
            <a:ext cx="2992582" cy="1598770"/>
          </a:xfrm>
          <a:prstGeom prst="rect">
            <a:avLst/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F5E770-BBF1-9E9E-C18E-45549314A3F1}"/>
              </a:ext>
            </a:extLst>
          </p:cNvPr>
          <p:cNvSpPr/>
          <p:nvPr/>
        </p:nvSpPr>
        <p:spPr>
          <a:xfrm>
            <a:off x="9362369" y="5839961"/>
            <a:ext cx="2829631" cy="1598770"/>
          </a:xfrm>
          <a:prstGeom prst="rect">
            <a:avLst/>
          </a:prstGeom>
          <a:solidFill>
            <a:srgbClr val="BFD6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pic>
        <p:nvPicPr>
          <p:cNvPr id="32" name="Audio 31">
            <a:extLst>
              <a:ext uri="{FF2B5EF4-FFF2-40B4-BE49-F238E27FC236}">
                <a16:creationId xmlns:a16="http://schemas.microsoft.com/office/drawing/2014/main" id="{71598BBA-AABA-5348-CA6F-92467054F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32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162">
        <p:fade/>
      </p:transition>
    </mc:Choice>
    <mc:Fallback xmlns="">
      <p:transition spd="med" advTm="93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resh Fruits, Bowls, Fruit Bowls, Heart Shape">
            <a:extLst>
              <a:ext uri="{FF2B5EF4-FFF2-40B4-BE49-F238E27FC236}">
                <a16:creationId xmlns:a16="http://schemas.microsoft.com/office/drawing/2014/main" id="{2FCCD571-0768-2F47-86BE-0700D26D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gray">
          <a:xfrm>
            <a:off x="266700" y="5638800"/>
            <a:ext cx="116586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500" b="1" noProof="0" dirty="0">
                <a:solidFill>
                  <a:srgbClr val="8D89A4">
                    <a:lumMod val="50000"/>
                  </a:srgbClr>
                </a:solidFill>
              </a:rPr>
              <a:t>¿De qué color es su plato?</a:t>
            </a:r>
          </a:p>
        </p:txBody>
      </p:sp>
      <p:pic>
        <p:nvPicPr>
          <p:cNvPr id="21" name="Audio 20">
            <a:extLst>
              <a:ext uri="{FF2B5EF4-FFF2-40B4-BE49-F238E27FC236}">
                <a16:creationId xmlns:a16="http://schemas.microsoft.com/office/drawing/2014/main" id="{8632A498-EE17-DBD5-6CC3-7E393BB68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2800" y="-151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32024"/>
      </p:ext>
    </p:extLst>
  </p:cSld>
  <p:clrMapOvr>
    <a:masterClrMapping/>
  </p:clrMapOvr>
  <p:transition spd="med" advTm="151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D16DD57438F43A287BB85163B9D6D" ma:contentTypeVersion="2" ma:contentTypeDescription="Create a new document." ma:contentTypeScope="" ma:versionID="da500c395b2110fe844053287ba5b8a2">
  <xsd:schema xmlns:xsd="http://www.w3.org/2001/XMLSchema" xmlns:xs="http://www.w3.org/2001/XMLSchema" xmlns:p="http://schemas.microsoft.com/office/2006/metadata/properties" xmlns:ns2="c0b14a7a-ce08-47f2-9104-3c9f91612485" targetNamespace="http://schemas.microsoft.com/office/2006/metadata/properties" ma:root="true" ma:fieldsID="ff8d8aa1581c6a3dca24acb581ac482b" ns2:_="">
    <xsd:import namespace="c0b14a7a-ce08-47f2-9104-3c9f916124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14a7a-ce08-47f2-9104-3c9f91612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FD402F-48CD-4607-ADD3-E41042776F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b14a7a-ce08-47f2-9104-3c9f916124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E3E58C-5E8A-4781-9921-C2B23BC09E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C0BFDF-D948-4F4A-854E-477525F57792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c0b14a7a-ce08-47f2-9104-3c9f9161248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1635</Words>
  <Application>Microsoft Office PowerPoint</Application>
  <PresentationFormat>Widescreen</PresentationFormat>
  <Paragraphs>155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ＭＳ Ｐゴシック</vt:lpstr>
      <vt:lpstr>Arial</vt:lpstr>
      <vt:lpstr>Calibri</vt:lpstr>
      <vt:lpstr>Calisto MT</vt:lpstr>
      <vt:lpstr>Century Gothic</vt:lpstr>
      <vt:lpstr>Franklin Gothic Book</vt:lpstr>
      <vt:lpstr>Tahoma</vt:lpstr>
      <vt:lpstr>Times New Roman</vt:lpstr>
      <vt:lpstr>-webkit-standard</vt:lpstr>
      <vt:lpstr>Wingdings</vt:lpstr>
      <vt:lpstr>Wingdings 2</vt:lpstr>
      <vt:lpstr>1_Technic</vt:lpstr>
      <vt:lpstr>COMIENDO SANO VIVIENDO SANO</vt:lpstr>
      <vt:lpstr>PowerPoint Presentation</vt:lpstr>
      <vt:lpstr> 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Consejos para pequeñas comidas entre horas de comida regular</vt:lpstr>
      <vt:lpstr>Retos comunes a la hora de comer  </vt:lpstr>
      <vt:lpstr>PowerPoint Presentation</vt:lpstr>
      <vt:lpstr>Realizar cambios</vt:lpstr>
      <vt:lpstr>¡Gracias por estar con nosotros!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 and controlling diabetes</dc:title>
  <dc:creator/>
  <cp:keywords>, docId:F9596B2972889CBA947671952981769E</cp:keywords>
  <cp:lastModifiedBy>Betty Nava</cp:lastModifiedBy>
  <cp:revision>46</cp:revision>
  <cp:lastPrinted>2026-01-16T13:07:51Z</cp:lastPrinted>
  <dcterms:created xsi:type="dcterms:W3CDTF">2019-09-20T19:57:21Z</dcterms:created>
  <dcterms:modified xsi:type="dcterms:W3CDTF">2026-04-23T20:40:18Z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0x010100442D16DD57438F43A287BB85163B9D6D</vt:lpwstr>
  </property>
</Properties>
</file>