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Lst>
  <p:notesMasterIdLst>
    <p:notesMasterId r:id="rId18"/>
  </p:notesMasterIdLst>
  <p:handoutMasterIdLst>
    <p:handoutMasterId r:id="rId19"/>
  </p:handoutMasterIdLst>
  <p:sldIdLst>
    <p:sldId id="357" r:id="rId5"/>
    <p:sldId id="365" r:id="rId6"/>
    <p:sldId id="366" r:id="rId7"/>
    <p:sldId id="368" r:id="rId8"/>
    <p:sldId id="305" r:id="rId9"/>
    <p:sldId id="339" r:id="rId10"/>
    <p:sldId id="369" r:id="rId11"/>
    <p:sldId id="370" r:id="rId12"/>
    <p:sldId id="371" r:id="rId13"/>
    <p:sldId id="521" r:id="rId14"/>
    <p:sldId id="522" r:id="rId15"/>
    <p:sldId id="506" r:id="rId16"/>
    <p:sldId id="38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BFAD32-6BF1-47B5-A1B0-E3C6C2B06C6E}" v="1" dt="2026-03-18T17:59:37.080"/>
  </p1510:revLst>
</p1510:revInfo>
</file>

<file path=ppt/tableStyles.xml><?xml version="1.0" encoding="utf-8"?>
<a:tblStyleLst xmlns:a="http://schemas.openxmlformats.org/drawingml/2006/main" def="{0660B408-B3CF-4A94-85FC-2B1E0A45F4A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449" autoAdjust="0"/>
    <p:restoredTop sz="41236" autoAdjust="0"/>
  </p:normalViewPr>
  <p:slideViewPr>
    <p:cSldViewPr snapToGrid="0">
      <p:cViewPr varScale="1">
        <p:scale>
          <a:sx n="33" d="100"/>
          <a:sy n="33" d="100"/>
        </p:scale>
        <p:origin x="1482" y="36"/>
      </p:cViewPr>
      <p:guideLst>
        <p:guide orient="horz" pos="2160"/>
        <p:guide pos="3840"/>
      </p:guideLst>
    </p:cSldViewPr>
  </p:slideViewPr>
  <p:outlineViewPr>
    <p:cViewPr>
      <p:scale>
        <a:sx n="33" d="100"/>
        <a:sy n="33" d="100"/>
      </p:scale>
      <p:origin x="0" y="-21342"/>
    </p:cViewPr>
  </p:outlineViewPr>
  <p:notesTextViewPr>
    <p:cViewPr>
      <p:scale>
        <a:sx n="1" d="1"/>
        <a:sy n="1" d="1"/>
      </p:scale>
      <p:origin x="0" y="0"/>
    </p:cViewPr>
  </p:notesTextViewPr>
  <p:notesViewPr>
    <p:cSldViewPr snapToGrid="0">
      <p:cViewPr>
        <p:scale>
          <a:sx n="50" d="100"/>
          <a:sy n="50" d="100"/>
        </p:scale>
        <p:origin x="5320" y="152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tty Nava" userId="06bc8f31b07af6d4" providerId="LiveId" clId="{74AED96D-6BBB-49B5-B330-2DA0585F08BE}"/>
    <pc:docChg chg="mod modSld">
      <pc:chgData name="Betty Nava" userId="06bc8f31b07af6d4" providerId="LiveId" clId="{74AED96D-6BBB-49B5-B330-2DA0585F08BE}" dt="2026-03-18T18:05:20.399" v="3" actId="20577"/>
      <pc:docMkLst>
        <pc:docMk/>
      </pc:docMkLst>
      <pc:sldChg chg="modNotesTx">
        <pc:chgData name="Betty Nava" userId="06bc8f31b07af6d4" providerId="LiveId" clId="{74AED96D-6BBB-49B5-B330-2DA0585F08BE}" dt="2026-03-18T18:05:20.399" v="3" actId="20577"/>
        <pc:sldMkLst>
          <pc:docMk/>
          <pc:sldMk cId="3038463250" sldId="36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4F2345-EC98-4DA1-BEDE-E955624755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C33E638-B8D4-466B-AD53-47551EDA16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D51EFA-6533-45C3-8394-23FFC04F750D}" type="datetimeFigureOut">
              <a:rPr lang="en-US" smtClean="0"/>
              <a:pPr/>
              <a:t>4/23/2026</a:t>
            </a:fld>
            <a:endParaRPr lang="en-US" dirty="0"/>
          </a:p>
        </p:txBody>
      </p:sp>
      <p:sp>
        <p:nvSpPr>
          <p:cNvPr id="4" name="Footer Placeholder 3">
            <a:extLst>
              <a:ext uri="{FF2B5EF4-FFF2-40B4-BE49-F238E27FC236}">
                <a16:creationId xmlns:a16="http://schemas.microsoft.com/office/drawing/2014/main" id="{C2889FA8-6777-4B9D-A1A9-C7DBF5FEA9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04C72C3-43D9-4379-9293-03F53C8488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9E2DD4-2E30-4434-A427-2EC50491079F}" type="slidenum">
              <a:rPr lang="en-US" smtClean="0"/>
              <a:pPr/>
              <a:t>‹#›</a:t>
            </a:fld>
            <a:endParaRPr lang="en-US" dirty="0"/>
          </a:p>
        </p:txBody>
      </p:sp>
    </p:spTree>
    <p:extLst>
      <p:ext uri="{BB962C8B-B14F-4D97-AF65-F5344CB8AC3E}">
        <p14:creationId xmlns:p14="http://schemas.microsoft.com/office/powerpoint/2010/main" val="2410373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4C180-10CF-422C-B717-65F1B78C7EB7}" type="datetimeFigureOut">
              <a:rPr lang="en-US" noProof="0" smtClean="0"/>
              <a:pPr/>
              <a:t>4/23/2026</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375C1-7C5C-42A2-80F2-05631BB3764E}" type="slidenum">
              <a:rPr lang="en-US" noProof="0" smtClean="0"/>
              <a:pPr/>
              <a:t>‹#›</a:t>
            </a:fld>
            <a:endParaRPr lang="en-US" noProof="0" dirty="0"/>
          </a:p>
        </p:txBody>
      </p:sp>
    </p:spTree>
    <p:extLst>
      <p:ext uri="{BB962C8B-B14F-4D97-AF65-F5344CB8AC3E}">
        <p14:creationId xmlns:p14="http://schemas.microsoft.com/office/powerpoint/2010/main" val="3572554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dirty="0">
                <a:solidFill>
                  <a:srgbClr val="000000"/>
                </a:solidFill>
                <a:effectLst/>
              </a:rPr>
              <a:t>Thank you for being with us again!</a:t>
            </a:r>
          </a:p>
          <a:p>
            <a:pPr algn="l">
              <a:buNone/>
            </a:pPr>
            <a:r>
              <a:rPr lang="en-US" b="0" i="0" dirty="0">
                <a:solidFill>
                  <a:srgbClr val="000000"/>
                </a:solidFill>
                <a:effectLst/>
              </a:rPr>
              <a:t>In this class, we will be talking about prevention. Diabetes can cause problems, but you can prevent them.</a:t>
            </a:r>
          </a:p>
          <a:p>
            <a:pPr algn="l"/>
            <a:r>
              <a:rPr lang="en-US" b="0" i="0" dirty="0">
                <a:solidFill>
                  <a:srgbClr val="000000"/>
                </a:solidFill>
                <a:effectLst/>
              </a:rPr>
              <a:t>We want to help you make healthy choices every day and learn to recognize warning signs so you can act in time and stay healthy.</a:t>
            </a:r>
          </a:p>
        </p:txBody>
      </p:sp>
      <p:sp>
        <p:nvSpPr>
          <p:cNvPr id="4" name="Slide Number Placeholder 3"/>
          <p:cNvSpPr>
            <a:spLocks noGrp="1"/>
          </p:cNvSpPr>
          <p:nvPr>
            <p:ph type="sldNum" sz="quarter" idx="5"/>
          </p:nvPr>
        </p:nvSpPr>
        <p:spPr/>
        <p:txBody>
          <a:bodyPr/>
          <a:lstStyle/>
          <a:p>
            <a:fld id="{02818732-FA64-4F57-8EE6-57AA70E1F1E0}"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317488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70777-D21D-00EE-832E-E95719005D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450672-12F3-84D8-F2E9-7E5B88B219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1FC7CD-4D30-880D-ECC8-81C3C27F8EF5}"/>
              </a:ext>
            </a:extLst>
          </p:cNvPr>
          <p:cNvSpPr>
            <a:spLocks noGrp="1"/>
          </p:cNvSpPr>
          <p:nvPr>
            <p:ph type="body" idx="1"/>
          </p:nvPr>
        </p:nvSpPr>
        <p:spPr/>
        <p:txBody>
          <a:bodyPr>
            <a:normAutofit/>
          </a:bodyPr>
          <a:lstStyle/>
          <a:p>
            <a:pPr algn="l">
              <a:buNone/>
            </a:pPr>
            <a:r>
              <a:rPr lang="en-US" b="0" i="0" dirty="0">
                <a:solidFill>
                  <a:srgbClr val="000000"/>
                </a:solidFill>
                <a:effectLst/>
              </a:rPr>
              <a:t>What would you say to this man?</a:t>
            </a:r>
          </a:p>
          <a:p>
            <a:pPr algn="l">
              <a:buNone/>
            </a:pPr>
            <a:r>
              <a:rPr lang="en-US" b="0" i="0" dirty="0">
                <a:solidFill>
                  <a:srgbClr val="000000"/>
                </a:solidFill>
                <a:effectLst/>
              </a:rPr>
              <a:t>Some options could be:</a:t>
            </a:r>
          </a:p>
          <a:p>
            <a:pPr algn="l">
              <a:buFont typeface="Arial" panose="020B0604020202020204" pitchFamily="34" charset="0"/>
              <a:buChar char="•"/>
            </a:pPr>
            <a:r>
              <a:rPr lang="en-US" b="0" i="0" dirty="0">
                <a:solidFill>
                  <a:srgbClr val="000000"/>
                </a:solidFill>
                <a:effectLst/>
              </a:rPr>
              <a:t>Communicate with his wife and involve her in his medical care.</a:t>
            </a:r>
          </a:p>
          <a:p>
            <a:pPr algn="l">
              <a:buFont typeface="Arial" panose="020B0604020202020204" pitchFamily="34" charset="0"/>
              <a:buChar char="•"/>
            </a:pPr>
            <a:r>
              <a:rPr lang="en-US" b="0" i="0" dirty="0">
                <a:solidFill>
                  <a:srgbClr val="000000"/>
                </a:solidFill>
                <a:effectLst/>
              </a:rPr>
              <a:t>Understand why he is not taking his medications and talk about those issues.</a:t>
            </a:r>
          </a:p>
          <a:p>
            <a:pPr algn="l">
              <a:buFont typeface="Arial" panose="020B0604020202020204" pitchFamily="34" charset="0"/>
              <a:buChar char="•"/>
            </a:pPr>
            <a:r>
              <a:rPr lang="en-US" b="0" i="0" dirty="0">
                <a:solidFill>
                  <a:srgbClr val="000000"/>
                </a:solidFill>
                <a:effectLst/>
              </a:rPr>
              <a:t>Schedule an appointment with his doctor if his diabetes (or another condition) is not well controlled—usually every 1 to 3 months.</a:t>
            </a:r>
          </a:p>
          <a:p>
            <a:pPr algn="l">
              <a:buFont typeface="Arial" panose="020B0604020202020204" pitchFamily="34" charset="0"/>
              <a:buChar char="•"/>
            </a:pPr>
            <a:r>
              <a:rPr lang="en-US" b="0" i="0" dirty="0">
                <a:solidFill>
                  <a:srgbClr val="000000"/>
                </a:solidFill>
                <a:effectLst/>
              </a:rPr>
              <a:t>Or have other tests done, such as blood pressure, urine, and cholesterol.</a:t>
            </a:r>
          </a:p>
        </p:txBody>
      </p:sp>
      <p:sp>
        <p:nvSpPr>
          <p:cNvPr id="4" name="Slide Number Placeholder 3">
            <a:extLst>
              <a:ext uri="{FF2B5EF4-FFF2-40B4-BE49-F238E27FC236}">
                <a16:creationId xmlns:a16="http://schemas.microsoft.com/office/drawing/2014/main" id="{CF97F2CB-E492-2CAB-A0E6-E01909F23EB9}"/>
              </a:ext>
            </a:extLst>
          </p:cNvPr>
          <p:cNvSpPr>
            <a:spLocks noGrp="1"/>
          </p:cNvSpPr>
          <p:nvPr>
            <p:ph type="sldNum" sz="quarter" idx="10"/>
          </p:nvPr>
        </p:nvSpPr>
        <p:spPr/>
        <p:txBody>
          <a:bodyPr/>
          <a:lstStyle/>
          <a:p>
            <a:fld id="{02818732-FA64-4F57-8EE6-57AA70E1F1E0}"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093731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DC798-B937-9398-31BC-78B8AAF23CD6}"/>
            </a:ext>
          </a:extLst>
        </p:cNvPr>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E1B82C5C-90CD-055A-EB6F-360A29D765E8}"/>
              </a:ext>
            </a:extLst>
          </p:cNvPr>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53251" name="Notes Placeholder 2">
            <a:extLst>
              <a:ext uri="{FF2B5EF4-FFF2-40B4-BE49-F238E27FC236}">
                <a16:creationId xmlns:a16="http://schemas.microsoft.com/office/drawing/2014/main" id="{0D114198-A5DE-370E-105F-4F21CC67946C}"/>
              </a:ext>
            </a:extLst>
          </p:cNvPr>
          <p:cNvSpPr>
            <a:spLocks noGrp="1"/>
          </p:cNvSpPr>
          <p:nvPr>
            <p:ph type="body" idx="1"/>
          </p:nvPr>
        </p:nvSpPr>
        <p:spPr bwMode="auto">
          <a:noFill/>
        </p:spPr>
        <p:txBody>
          <a:bodyPr wrap="square" numCol="1" anchor="t" anchorCtr="0" compatLnSpc="1">
            <a:prstTxWarp prst="textNoShape">
              <a:avLst/>
            </a:prstTxWarp>
          </a:bodyPr>
          <a:lstStyle/>
          <a:p>
            <a:pPr algn="l">
              <a:buNone/>
            </a:pPr>
            <a:r>
              <a:rPr lang="en-US" b="0" i="0" dirty="0">
                <a:solidFill>
                  <a:srgbClr val="000000"/>
                </a:solidFill>
                <a:effectLst/>
              </a:rPr>
              <a:t>So, let’s talk about your goals:</a:t>
            </a:r>
          </a:p>
          <a:p>
            <a:pPr algn="l">
              <a:buNone/>
            </a:pPr>
            <a:r>
              <a:rPr lang="en-US" b="0" i="0" dirty="0">
                <a:solidFill>
                  <a:srgbClr val="000000"/>
                </a:solidFill>
                <a:effectLst/>
              </a:rPr>
              <a:t>How have you been feeling? What goals have you set and achieved? Have our tips been helpful to you?</a:t>
            </a:r>
          </a:p>
          <a:p>
            <a:pPr algn="l">
              <a:buNone/>
            </a:pPr>
            <a:r>
              <a:rPr lang="en-US" b="0" i="0" dirty="0">
                <a:solidFill>
                  <a:srgbClr val="000000"/>
                </a:solidFill>
                <a:effectLst/>
              </a:rPr>
              <a:t>We want to hear from you! You can talk with your community health worker, call us, send us a text, or use whichever method is easiest for you.</a:t>
            </a:r>
          </a:p>
          <a:p>
            <a:pPr algn="l"/>
            <a:r>
              <a:rPr lang="en-US" b="0" i="0" dirty="0">
                <a:solidFill>
                  <a:srgbClr val="000000"/>
                </a:solidFill>
                <a:effectLst/>
              </a:rPr>
              <a:t>If another time of day works better for you, let us know. We want to help you in the way that works best for you.</a:t>
            </a:r>
          </a:p>
        </p:txBody>
      </p:sp>
      <p:sp>
        <p:nvSpPr>
          <p:cNvPr id="53252" name="Slide Number Placeholder 3">
            <a:extLst>
              <a:ext uri="{FF2B5EF4-FFF2-40B4-BE49-F238E27FC236}">
                <a16:creationId xmlns:a16="http://schemas.microsoft.com/office/drawing/2014/main" id="{FC5EE2B2-C865-E379-9C51-DAC3424DEDFF}"/>
              </a:ext>
            </a:extLst>
          </p:cNvPr>
          <p:cNvSpPr>
            <a:spLocks noGrp="1"/>
          </p:cNvSpPr>
          <p:nvPr>
            <p:ph type="sldNum" sz="quarter" idx="5"/>
          </p:nvPr>
        </p:nvSpPr>
        <p:spPr bwMode="auto">
          <a:noFill/>
          <a:ln>
            <a:miter lim="800000"/>
            <a:headEnd/>
            <a:tailEnd/>
          </a:ln>
        </p:spPr>
        <p:txBody>
          <a:bodyPr/>
          <a:lstStyle/>
          <a:p>
            <a:fld id="{C81FCF15-A3CD-4066-B34B-7A40F22F4878}" type="slidenum">
              <a:rPr lang="en-US" smtClean="0">
                <a:solidFill>
                  <a:prstClr val="black"/>
                </a:solidFill>
              </a:rPr>
              <a:t>11</a:t>
            </a:fld>
            <a:endParaRPr lang="en-US">
              <a:solidFill>
                <a:prstClr val="black"/>
              </a:solidFill>
            </a:endParaRPr>
          </a:p>
        </p:txBody>
      </p:sp>
    </p:spTree>
    <p:extLst>
      <p:ext uri="{BB962C8B-B14F-4D97-AF65-F5344CB8AC3E}">
        <p14:creationId xmlns:p14="http://schemas.microsoft.com/office/powerpoint/2010/main" val="4148842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04DF6-1FF7-9B97-DCBB-D958BA00D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9411D6-A915-2BE2-C0AC-FB7D4A3B82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0210CF-9B0B-7550-1369-D8B96DDB91A1}"/>
              </a:ext>
            </a:extLst>
          </p:cNvPr>
          <p:cNvSpPr>
            <a:spLocks noGrp="1"/>
          </p:cNvSpPr>
          <p:nvPr>
            <p:ph type="body" idx="1"/>
          </p:nvPr>
        </p:nvSpPr>
        <p:spPr/>
        <p:txBody>
          <a:bodyPr/>
          <a:lstStyle/>
          <a:p>
            <a:pPr algn="l">
              <a:buNone/>
            </a:pPr>
            <a:r>
              <a:rPr lang="en-US" b="0" i="0" dirty="0">
                <a:solidFill>
                  <a:srgbClr val="000000"/>
                </a:solidFill>
                <a:effectLst/>
              </a:rPr>
              <a:t>Do you need help getting your medications?</a:t>
            </a:r>
          </a:p>
          <a:p>
            <a:pPr algn="l">
              <a:buNone/>
            </a:pPr>
            <a:r>
              <a:rPr lang="en-US" b="0" i="0" dirty="0">
                <a:solidFill>
                  <a:srgbClr val="000000"/>
                </a:solidFill>
                <a:effectLst/>
              </a:rPr>
              <a:t>We are not only talking about diabetes medications—</a:t>
            </a:r>
            <a:r>
              <a:rPr lang="en-US" b="1" i="0" dirty="0">
                <a:solidFill>
                  <a:srgbClr val="000000"/>
                </a:solidFill>
                <a:effectLst/>
              </a:rPr>
              <a:t>all of your medications are important</a:t>
            </a:r>
            <a:r>
              <a:rPr lang="en-US" b="0" i="0" dirty="0">
                <a:solidFill>
                  <a:srgbClr val="000000"/>
                </a:solidFill>
                <a:effectLst/>
              </a:rPr>
              <a:t>.</a:t>
            </a:r>
          </a:p>
          <a:p>
            <a:pPr algn="l">
              <a:buNone/>
            </a:pPr>
            <a:r>
              <a:rPr lang="en-US" b="0" i="0" dirty="0">
                <a:solidFill>
                  <a:srgbClr val="000000"/>
                </a:solidFill>
                <a:effectLst/>
              </a:rPr>
              <a:t>If you are not taking your medications because of cost, missed appointments, side effects, or other reasons, your community health worker can help connect you with medical care.</a:t>
            </a:r>
          </a:p>
          <a:p>
            <a:pPr algn="l"/>
            <a:r>
              <a:rPr lang="en-US" b="0" i="0" dirty="0">
                <a:solidFill>
                  <a:srgbClr val="000000"/>
                </a:solidFill>
                <a:effectLst/>
              </a:rPr>
              <a:t>Thank you for listening, and we hope you will join us to watch our next video.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Until next time!</a:t>
            </a:r>
          </a:p>
          <a:p>
            <a:pPr algn="l"/>
            <a:endParaRPr lang="en-US" b="0" i="0" dirty="0">
              <a:solidFill>
                <a:srgbClr val="000000"/>
              </a:solidFill>
              <a:effectLst/>
            </a:endParaRPr>
          </a:p>
        </p:txBody>
      </p:sp>
      <p:sp>
        <p:nvSpPr>
          <p:cNvPr id="4" name="Slide Number Placeholder 3">
            <a:extLst>
              <a:ext uri="{FF2B5EF4-FFF2-40B4-BE49-F238E27FC236}">
                <a16:creationId xmlns:a16="http://schemas.microsoft.com/office/drawing/2014/main" id="{E3357DA9-B5B6-452B-4F75-E9AB22ED09A1}"/>
              </a:ext>
            </a:extLst>
          </p:cNvPr>
          <p:cNvSpPr>
            <a:spLocks noGrp="1"/>
          </p:cNvSpPr>
          <p:nvPr>
            <p:ph type="sldNum" sz="quarter" idx="5"/>
          </p:nvPr>
        </p:nvSpPr>
        <p:spPr/>
        <p:txBody>
          <a:bodyPr/>
          <a:lstStyle/>
          <a:p>
            <a:fld id="{168375C1-7C5C-42A2-80F2-05631BB3764E}" type="slidenum">
              <a:rPr lang="en-US" noProof="0" smtClean="0"/>
              <a:pPr/>
              <a:t>12</a:t>
            </a:fld>
            <a:endParaRPr lang="en-US" noProof="0" dirty="0"/>
          </a:p>
        </p:txBody>
      </p:sp>
    </p:spTree>
    <p:extLst>
      <p:ext uri="{BB962C8B-B14F-4D97-AF65-F5344CB8AC3E}">
        <p14:creationId xmlns:p14="http://schemas.microsoft.com/office/powerpoint/2010/main" val="1601845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401DC4A-2BD5-4C91-8ED6-40C10FBE64EC}"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931356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buNone/>
            </a:pPr>
            <a:r>
              <a:rPr lang="en-US" b="0" i="0" dirty="0">
                <a:solidFill>
                  <a:srgbClr val="000000"/>
                </a:solidFill>
                <a:effectLst/>
              </a:rPr>
              <a:t>Consider this case:</a:t>
            </a:r>
          </a:p>
          <a:p>
            <a:pPr algn="l">
              <a:buNone/>
            </a:pPr>
            <a:r>
              <a:rPr lang="en-US" b="0" i="0" dirty="0">
                <a:solidFill>
                  <a:srgbClr val="000000"/>
                </a:solidFill>
                <a:effectLst/>
              </a:rPr>
              <a:t>A man with diabetes comes to the clinic to ask for Viagra. He tells the doctor that he is having problems with his wife, but he is too embarrassed to talk to her. He also admits that he does not always take his medications.</a:t>
            </a:r>
          </a:p>
          <a:p>
            <a:pPr algn="l">
              <a:buNone/>
            </a:pPr>
            <a:r>
              <a:rPr lang="en-US" b="0" i="0" dirty="0">
                <a:solidFill>
                  <a:srgbClr val="000000"/>
                </a:solidFill>
                <a:effectLst/>
              </a:rPr>
              <a:t>Because of this, his wife believes he is being unfaithful and wants to leave him. The man requests the medication in an attempt to fix the problem.</a:t>
            </a:r>
          </a:p>
          <a:p>
            <a:pPr algn="l">
              <a:buNone/>
            </a:pPr>
            <a:r>
              <a:rPr lang="en-US" b="0" i="0" dirty="0">
                <a:solidFill>
                  <a:srgbClr val="000000"/>
                </a:solidFill>
                <a:effectLst/>
              </a:rPr>
              <a:t>His doctor discovers that the man’s diabetes (or A1c) has not been well controlled. The doctor explains that when blood sugar levels are high, sugar damages the arteries. The higher the blood sugar and the longer it stays elevated, the more damage is caused.</a:t>
            </a:r>
          </a:p>
          <a:p>
            <a:pPr algn="l"/>
            <a:r>
              <a:rPr lang="en-US" b="0" i="0" dirty="0">
                <a:solidFill>
                  <a:srgbClr val="000000"/>
                </a:solidFill>
                <a:effectLst/>
              </a:rPr>
              <a:t>This man has what is called erectile dysfunction, caused by diabetes as well as high blood pressure and high cholesterol. He was not aware of this because he had not seen a doctor in a long time.</a:t>
            </a:r>
          </a:p>
          <a:p>
            <a:pPr defTabSz="966612">
              <a:defRPr/>
            </a:pPr>
            <a:endParaRPr lang="en-US" dirty="0"/>
          </a:p>
        </p:txBody>
      </p:sp>
      <p:sp>
        <p:nvSpPr>
          <p:cNvPr id="4" name="Slide Number Placeholder 3"/>
          <p:cNvSpPr>
            <a:spLocks noGrp="1"/>
          </p:cNvSpPr>
          <p:nvPr>
            <p:ph type="sldNum" sz="quarter" idx="10"/>
          </p:nvPr>
        </p:nvSpPr>
        <p:spPr/>
        <p:txBody>
          <a:bodyPr/>
          <a:lstStyle/>
          <a:p>
            <a:fld id="{02818732-FA64-4F57-8EE6-57AA70E1F1E0}"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2653596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algn="l">
              <a:buNone/>
            </a:pPr>
            <a:r>
              <a:rPr lang="en-US" sz="2000" b="0" i="0" dirty="0">
                <a:solidFill>
                  <a:srgbClr val="000000"/>
                </a:solidFill>
                <a:effectLst/>
              </a:rPr>
              <a:t>But what do you think the real problem is?</a:t>
            </a:r>
          </a:p>
          <a:p>
            <a:pPr algn="l">
              <a:buNone/>
            </a:pPr>
            <a:r>
              <a:rPr lang="en-US" sz="2000" b="0" i="0" dirty="0">
                <a:solidFill>
                  <a:srgbClr val="000000"/>
                </a:solidFill>
                <a:effectLst/>
              </a:rPr>
              <a:t>The real problem is communication. The man did not talk to his wife about his sexual problems related to diabetes. He avoided the topic, and she thought he was being unfaithful. Now she wants to separate.</a:t>
            </a:r>
          </a:p>
          <a:p>
            <a:pPr algn="l">
              <a:buNone/>
            </a:pPr>
            <a:r>
              <a:rPr lang="en-US" sz="2000" b="0" i="0" dirty="0">
                <a:solidFill>
                  <a:srgbClr val="000000"/>
                </a:solidFill>
                <a:effectLst/>
              </a:rPr>
              <a:t>The other problem is that he has not been taking his medications to manage his diabetes or going to the doctor to check for high blood pressure and high cholesterol, all of which affect the arteries.</a:t>
            </a:r>
          </a:p>
          <a:p>
            <a:pPr algn="l"/>
            <a:r>
              <a:rPr lang="en-US" sz="2000" b="0" i="0" dirty="0">
                <a:solidFill>
                  <a:srgbClr val="000000"/>
                </a:solidFill>
                <a:effectLst/>
              </a:rPr>
              <a:t>Ask yourself: what could you do differently? How can you improve communication with both your spouse and with your doctor?</a:t>
            </a:r>
          </a:p>
        </p:txBody>
      </p:sp>
      <p:sp>
        <p:nvSpPr>
          <p:cNvPr id="33796" name="Slide Number Placeholder 3"/>
          <p:cNvSpPr>
            <a:spLocks noGrp="1"/>
          </p:cNvSpPr>
          <p:nvPr>
            <p:ph type="sldNum" sz="quarter" idx="5"/>
          </p:nvPr>
        </p:nvSpPr>
        <p:spPr bwMode="auto">
          <a:noFill/>
          <a:ln>
            <a:miter lim="800000"/>
            <a:headEnd/>
            <a:tailEnd/>
          </a:ln>
        </p:spPr>
        <p:txBody>
          <a:bodyPr/>
          <a:lstStyle/>
          <a:p>
            <a:fld id="{701D6A5E-F08E-403B-AA97-84FACE930B56}" type="slidenum">
              <a:rPr lang="en-US">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791255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algn="l">
              <a:buNone/>
            </a:pPr>
            <a:r>
              <a:rPr lang="en-US" b="0" i="0" dirty="0">
                <a:solidFill>
                  <a:srgbClr val="000000"/>
                </a:solidFill>
                <a:effectLst/>
              </a:rPr>
              <a:t>Your body is connected by veins and arteries.</a:t>
            </a:r>
          </a:p>
          <a:p>
            <a:pPr algn="l">
              <a:buNone/>
            </a:pPr>
            <a:r>
              <a:rPr lang="en-US" b="0" i="0" dirty="0">
                <a:solidFill>
                  <a:srgbClr val="000000"/>
                </a:solidFill>
                <a:effectLst/>
              </a:rPr>
              <a:t>High blood sugar, cholesterol, and blood pressure can damage them. This can cause numbness in your hands and feet, and it can also affect sexual organs—both in men and women!</a:t>
            </a:r>
          </a:p>
          <a:p>
            <a:pPr algn="l">
              <a:buNone/>
            </a:pPr>
            <a:r>
              <a:rPr lang="en-US" b="0" i="0" dirty="0">
                <a:solidFill>
                  <a:srgbClr val="000000"/>
                </a:solidFill>
                <a:effectLst/>
              </a:rPr>
              <a:t>The more of these conditions you have, the higher your risk.</a:t>
            </a:r>
          </a:p>
          <a:p>
            <a:pPr algn="l"/>
            <a:r>
              <a:rPr lang="en-US" b="0" i="0" dirty="0">
                <a:solidFill>
                  <a:srgbClr val="000000"/>
                </a:solidFill>
                <a:effectLst/>
              </a:rPr>
              <a:t>So, take care of your body now to prevent damage. Healthy choices help both you and your loved ones.</a:t>
            </a:r>
          </a:p>
        </p:txBody>
      </p:sp>
      <p:sp>
        <p:nvSpPr>
          <p:cNvPr id="39940" name="Slide Number Placeholder 3"/>
          <p:cNvSpPr>
            <a:spLocks noGrp="1"/>
          </p:cNvSpPr>
          <p:nvPr>
            <p:ph type="sldNum" sz="quarter" idx="5"/>
          </p:nvPr>
        </p:nvSpPr>
        <p:spPr bwMode="auto">
          <a:noFill/>
          <a:ln>
            <a:miter lim="800000"/>
            <a:headEnd/>
            <a:tailEnd/>
          </a:ln>
        </p:spPr>
        <p:txBody>
          <a:bodyPr/>
          <a:lstStyle/>
          <a:p>
            <a:fld id="{522299C1-1517-44FB-979E-4BC88892D881}" type="slidenum">
              <a:rPr lang="en-US">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659260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algn="l">
              <a:buNone/>
            </a:pPr>
            <a:r>
              <a:rPr lang="en-US" sz="2000" b="0" i="0" dirty="0">
                <a:solidFill>
                  <a:srgbClr val="000000"/>
                </a:solidFill>
                <a:effectLst/>
              </a:rPr>
              <a:t>Having diabetes or being at risk for it also exposes you to other problems.</a:t>
            </a:r>
          </a:p>
          <a:p>
            <a:pPr algn="l">
              <a:buNone/>
            </a:pPr>
            <a:r>
              <a:rPr lang="en-US" sz="2000" b="0" i="0" dirty="0">
                <a:solidFill>
                  <a:srgbClr val="000000"/>
                </a:solidFill>
                <a:effectLst/>
              </a:rPr>
              <a:t>High blood sugar can damage the arteries, and the same is true for cholesterol. People with diabetes over 40 may need medication for cholesterol. People at risk may also need it, depending on their levels.</a:t>
            </a:r>
          </a:p>
          <a:p>
            <a:pPr algn="l">
              <a:buNone/>
            </a:pPr>
            <a:r>
              <a:rPr lang="en-US" sz="2000" b="0" i="0" dirty="0">
                <a:solidFill>
                  <a:srgbClr val="000000"/>
                </a:solidFill>
                <a:effectLst/>
              </a:rPr>
              <a:t>Diabetes can also damage the kidneys. This can lead to serious kidney problems. People with diabetes should have a urine test to check for protein at least once a year.</a:t>
            </a:r>
          </a:p>
          <a:p>
            <a:pPr algn="l"/>
            <a:r>
              <a:rPr lang="en-US" sz="2000" b="0" i="0" dirty="0">
                <a:solidFill>
                  <a:srgbClr val="000000"/>
                </a:solidFill>
                <a:effectLst/>
              </a:rPr>
              <a:t>Ask your doctor if you need a urine test or cholesterol medication to protect your heart and kidneys.</a:t>
            </a:r>
          </a:p>
          <a:p>
            <a:br>
              <a:rPr lang="en-US" sz="1300" dirty="0"/>
            </a:br>
            <a:endParaRPr lang="en-US" dirty="0">
              <a:effectLst/>
            </a:endParaRPr>
          </a:p>
        </p:txBody>
      </p:sp>
      <p:sp>
        <p:nvSpPr>
          <p:cNvPr id="52228" name="Slide Number Placeholder 3"/>
          <p:cNvSpPr>
            <a:spLocks noGrp="1"/>
          </p:cNvSpPr>
          <p:nvPr>
            <p:ph type="sldNum" sz="quarter" idx="5"/>
          </p:nvPr>
        </p:nvSpPr>
        <p:spPr bwMode="auto">
          <a:noFill/>
          <a:ln>
            <a:miter lim="800000"/>
            <a:headEnd/>
            <a:tailEnd/>
          </a:ln>
        </p:spPr>
        <p:txBody>
          <a:bodyPr/>
          <a:lstStyle/>
          <a:p>
            <a:fld id="{8AEF3D68-65FF-482A-B11A-997575B74238}"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238696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pPr algn="l">
              <a:buNone/>
            </a:pPr>
            <a:r>
              <a:rPr lang="en-US" b="0" i="0" dirty="0">
                <a:solidFill>
                  <a:srgbClr val="000000"/>
                </a:solidFill>
                <a:effectLst/>
              </a:rPr>
              <a:t>People with diabetes or at risk for it are also at risk for high blood pressure. Do you know your blood pressure level?</a:t>
            </a:r>
          </a:p>
          <a:p>
            <a:pPr algn="l">
              <a:buNone/>
            </a:pPr>
            <a:r>
              <a:rPr lang="en-US" b="0" i="0" dirty="0">
                <a:solidFill>
                  <a:srgbClr val="000000"/>
                </a:solidFill>
                <a:effectLst/>
              </a:rPr>
              <a:t>The goal for people with diabetes is to have blood pressure below 140 over 90.</a:t>
            </a:r>
          </a:p>
          <a:p>
            <a:pPr algn="l"/>
            <a:r>
              <a:rPr lang="en-US" b="0" i="0" dirty="0">
                <a:solidFill>
                  <a:srgbClr val="000000"/>
                </a:solidFill>
                <a:effectLst/>
              </a:rPr>
              <a:t>Controlling blood pressure helps protect your arteries and reduces the chances of complications.</a:t>
            </a:r>
          </a:p>
        </p:txBody>
      </p:sp>
      <p:sp>
        <p:nvSpPr>
          <p:cNvPr id="68612" name="Slide Number Placeholder 3"/>
          <p:cNvSpPr>
            <a:spLocks noGrp="1"/>
          </p:cNvSpPr>
          <p:nvPr>
            <p:ph type="sldNum" sz="quarter" idx="5"/>
          </p:nvPr>
        </p:nvSpPr>
        <p:spPr bwMode="auto">
          <a:noFill/>
          <a:ln>
            <a:miter lim="800000"/>
            <a:headEnd/>
            <a:tailEnd/>
          </a:ln>
        </p:spPr>
        <p:txBody>
          <a:bodyPr/>
          <a:lstStyle/>
          <a:p>
            <a:fld id="{3F92E379-9D88-4531-B3D7-5185C2D5D2B5}" type="slidenum">
              <a:rPr lang="en-US" smtClean="0">
                <a:solidFill>
                  <a:prstClr val="black"/>
                </a:solidFill>
                <a:latin typeface="Arial" pitchFamily="34" charset="0"/>
              </a:rPr>
              <a:pPr/>
              <a:t>6</a:t>
            </a:fld>
            <a:endParaRPr lang="en-US" dirty="0">
              <a:solidFill>
                <a:prstClr val="black"/>
              </a:solidFill>
              <a:latin typeface="Arial" pitchFamily="34" charset="0"/>
            </a:endParaRPr>
          </a:p>
        </p:txBody>
      </p:sp>
    </p:spTree>
    <p:extLst>
      <p:ext uri="{BB962C8B-B14F-4D97-AF65-F5344CB8AC3E}">
        <p14:creationId xmlns:p14="http://schemas.microsoft.com/office/powerpoint/2010/main" val="34548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algn="l">
              <a:buNone/>
            </a:pPr>
            <a:r>
              <a:rPr lang="en-US" b="0" i="0" dirty="0">
                <a:solidFill>
                  <a:srgbClr val="000000"/>
                </a:solidFill>
                <a:effectLst/>
              </a:rPr>
              <a:t>Just as taking care of our body is important, taking care of our marriage—especially when it comes to communication—is also very important.</a:t>
            </a:r>
          </a:p>
          <a:p>
            <a:pPr algn="l">
              <a:buNone/>
            </a:pPr>
            <a:r>
              <a:rPr lang="en-US" b="0" i="0" dirty="0">
                <a:solidFill>
                  <a:srgbClr val="000000"/>
                </a:solidFill>
                <a:effectLst/>
              </a:rPr>
              <a:t>Do you remember that patient who had problems with his wife? If he had maintained good communication with her and shared his physical health issues, they could have avoided the conflict and potential separation.</a:t>
            </a:r>
          </a:p>
          <a:p>
            <a:pPr algn="l"/>
            <a:r>
              <a:rPr lang="en-US" b="0" i="0" dirty="0">
                <a:solidFill>
                  <a:srgbClr val="000000"/>
                </a:solidFill>
                <a:effectLst/>
              </a:rPr>
              <a:t>Communication is important for both partners in a relationship.</a:t>
            </a:r>
          </a:p>
          <a:p>
            <a:endParaRPr lang="es-MX" noProof="0" dirty="0">
              <a:ea typeface="ＭＳ Ｐゴシック" pitchFamily="-89" charset="-128"/>
            </a:endParaRPr>
          </a:p>
        </p:txBody>
      </p:sp>
      <p:sp>
        <p:nvSpPr>
          <p:cNvPr id="60420" name="Slide Number Placeholder 3"/>
          <p:cNvSpPr>
            <a:spLocks noGrp="1"/>
          </p:cNvSpPr>
          <p:nvPr>
            <p:ph type="sldNum" sz="quarter" idx="5"/>
          </p:nvPr>
        </p:nvSpPr>
        <p:spPr bwMode="auto">
          <a:noFill/>
          <a:ln>
            <a:miter lim="800000"/>
            <a:headEnd/>
            <a:tailEnd/>
          </a:ln>
        </p:spPr>
        <p:txBody>
          <a:bodyPr/>
          <a:lstStyle/>
          <a:p>
            <a:fld id="{669D2E5D-A439-46D2-8599-9C751B0B70DF}" type="slidenum">
              <a:rPr lang="en-US">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821045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lgn="l">
              <a:buNone/>
            </a:pPr>
            <a:r>
              <a:rPr lang="en-US" b="0" i="0" dirty="0">
                <a:solidFill>
                  <a:srgbClr val="000000"/>
                </a:solidFill>
                <a:effectLst/>
              </a:rPr>
              <a:t>It is something we rarely talk about with anyone, whether at the clinic or even at church. Sex and intimacy, especially in marriage, were designed by God.</a:t>
            </a:r>
          </a:p>
          <a:p>
            <a:pPr algn="l"/>
            <a:r>
              <a:rPr lang="en-US" b="0" i="0" dirty="0">
                <a:solidFill>
                  <a:srgbClr val="000000"/>
                </a:solidFill>
                <a:effectLst/>
              </a:rPr>
              <a:t>Ironically, sex is present in every television ad and throughout our culture in an unhealthy way… to the point that we sometimes forget that it is a wonder and a gift that God gave to a husband and wife when they were married.</a:t>
            </a:r>
          </a:p>
        </p:txBody>
      </p:sp>
      <p:sp>
        <p:nvSpPr>
          <p:cNvPr id="35844" name="Slide Number Placeholder 3"/>
          <p:cNvSpPr>
            <a:spLocks noGrp="1"/>
          </p:cNvSpPr>
          <p:nvPr>
            <p:ph type="sldNum" sz="quarter" idx="5"/>
          </p:nvPr>
        </p:nvSpPr>
        <p:spPr bwMode="auto">
          <a:noFill/>
          <a:ln>
            <a:miter lim="800000"/>
            <a:headEnd/>
            <a:tailEnd/>
          </a:ln>
        </p:spPr>
        <p:txBody>
          <a:bodyPr/>
          <a:lstStyle/>
          <a:p>
            <a:fld id="{35B83750-61DC-4DBA-9B31-E14B1323F270}" type="slidenum">
              <a:rPr lang="en-US">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725995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algn="l">
              <a:buNone/>
            </a:pPr>
            <a:r>
              <a:rPr lang="en-US" b="0" i="0" dirty="0">
                <a:solidFill>
                  <a:srgbClr val="000000"/>
                </a:solidFill>
                <a:effectLst/>
              </a:rPr>
              <a:t>It is important to talk with your partner.</a:t>
            </a:r>
          </a:p>
          <a:p>
            <a:pPr algn="l">
              <a:buNone/>
            </a:pPr>
            <a:r>
              <a:rPr lang="en-US" b="0" i="0" dirty="0">
                <a:solidFill>
                  <a:srgbClr val="000000"/>
                </a:solidFill>
                <a:effectLst/>
              </a:rPr>
              <a:t>Healthy relationships contribute to your overall health. Mental and emotional health are part of physical health and can affect diabetes and its complications.</a:t>
            </a:r>
          </a:p>
          <a:p>
            <a:pPr algn="l">
              <a:buNone/>
            </a:pPr>
            <a:r>
              <a:rPr lang="en-US" b="0" i="0" dirty="0">
                <a:solidFill>
                  <a:srgbClr val="000000"/>
                </a:solidFill>
                <a:effectLst/>
              </a:rPr>
              <a:t>Reconnect with your partner like you did when you first met. Go on small dates together, even if it is just a walk, to start rebuilding communication.</a:t>
            </a:r>
          </a:p>
          <a:p>
            <a:pPr algn="l"/>
            <a:r>
              <a:rPr lang="en-US" b="0" i="0" dirty="0">
                <a:solidFill>
                  <a:srgbClr val="000000"/>
                </a:solidFill>
                <a:effectLst/>
              </a:rPr>
              <a:t>It is never too late to start over and improve your relationship.</a:t>
            </a:r>
          </a:p>
          <a:p>
            <a:pPr algn="l"/>
            <a:endParaRPr lang="en-US" b="0" i="0" u="none" strike="noStrike" dirty="0">
              <a:solidFill>
                <a:srgbClr val="000000"/>
              </a:solidFill>
              <a:effectLst/>
            </a:endParaRPr>
          </a:p>
        </p:txBody>
      </p:sp>
      <p:sp>
        <p:nvSpPr>
          <p:cNvPr id="62468" name="Slide Number Placeholder 3"/>
          <p:cNvSpPr>
            <a:spLocks noGrp="1"/>
          </p:cNvSpPr>
          <p:nvPr>
            <p:ph type="sldNum" sz="quarter" idx="5"/>
          </p:nvPr>
        </p:nvSpPr>
        <p:spPr bwMode="auto">
          <a:noFill/>
          <a:ln>
            <a:miter lim="800000"/>
            <a:headEnd/>
            <a:tailEnd/>
          </a:ln>
        </p:spPr>
        <p:txBody>
          <a:bodyPr/>
          <a:lstStyle/>
          <a:p>
            <a:fld id="{6310EC86-3CE7-4A48-9C8A-9352754DADEB}" type="slidenum">
              <a:rPr lang="en-US">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390281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4/23/2026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58011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4/23/2026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81919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4/23/2026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8245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with Half Image">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6F821722-FE34-4DE9-9836-565D865C1559}"/>
              </a:ext>
            </a:extLst>
          </p:cNvPr>
          <p:cNvSpPr>
            <a:spLocks noGrp="1"/>
          </p:cNvSpPr>
          <p:nvPr>
            <p:ph type="pic" sz="quarter" idx="13" hasCustomPrompt="1"/>
          </p:nvPr>
        </p:nvSpPr>
        <p:spPr>
          <a:xfrm>
            <a:off x="0" y="0"/>
            <a:ext cx="12192000" cy="6778800"/>
          </a:xfrm>
          <a:solidFill>
            <a:schemeClr val="bg1">
              <a:lumMod val="95000"/>
            </a:schemeClr>
          </a:solidFill>
        </p:spPr>
        <p:txBody>
          <a:bodyPr tIns="0" rIns="540000" anchor="ctr"/>
          <a:lstStyle>
            <a:lvl1pPr marL="0" indent="0" algn="r">
              <a:buNone/>
              <a:defRPr/>
            </a:lvl1pPr>
          </a:lstStyle>
          <a:p>
            <a:r>
              <a:rPr lang="en-US" noProof="0" dirty="0"/>
              <a:t>Insert or Drag and Drop your Photo</a:t>
            </a:r>
          </a:p>
        </p:txBody>
      </p:sp>
      <p:sp>
        <p:nvSpPr>
          <p:cNvPr id="13" name="Rectangle 12">
            <a:extLst>
              <a:ext uri="{FF2B5EF4-FFF2-40B4-BE49-F238E27FC236}">
                <a16:creationId xmlns:a16="http://schemas.microsoft.com/office/drawing/2014/main" id="{9BD909C6-0E9A-451D-91FD-B891A0C803D7}"/>
              </a:ext>
            </a:extLst>
          </p:cNvPr>
          <p:cNvSpPr/>
          <p:nvPr userDrawn="1"/>
        </p:nvSpPr>
        <p:spPr>
          <a:xfrm>
            <a:off x="0" y="6780458"/>
            <a:ext cx="12192000" cy="77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a:extLst>
              <a:ext uri="{FF2B5EF4-FFF2-40B4-BE49-F238E27FC236}">
                <a16:creationId xmlns:a16="http://schemas.microsoft.com/office/drawing/2014/main" id="{41A9BD7F-717A-4177-BAD1-D798AE60FFD0}"/>
              </a:ext>
            </a:extLst>
          </p:cNvPr>
          <p:cNvSpPr/>
          <p:nvPr userDrawn="1"/>
        </p:nvSpPr>
        <p:spPr>
          <a:xfrm>
            <a:off x="0" y="6780458"/>
            <a:ext cx="12204000" cy="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144000" y="144000"/>
            <a:ext cx="4860000" cy="6480000"/>
          </a:xfrm>
          <a:solidFill>
            <a:schemeClr val="bg1"/>
          </a:solidFill>
          <a:ln>
            <a:noFill/>
          </a:ln>
        </p:spPr>
        <p:txBody>
          <a:bodyPr lIns="432000" tIns="72000" rIns="288000" bIns="1404000" anchor="b"/>
          <a:lstStyle>
            <a:lvl1pPr algn="l">
              <a:defRPr sz="5000">
                <a:solidFill>
                  <a:schemeClr val="tx1">
                    <a:lumMod val="75000"/>
                    <a:lumOff val="25000"/>
                  </a:schemeClr>
                </a:solidFill>
              </a:defRPr>
            </a:lvl1pPr>
          </a:lstStyle>
          <a:p>
            <a:r>
              <a:rPr lang="en-US" noProof="0"/>
              <a:t>Cover Title 2</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607606" y="5578496"/>
            <a:ext cx="3932788" cy="750814"/>
          </a:xfrm>
          <a:noFill/>
        </p:spPr>
        <p:txBody>
          <a:bodyPr lIns="0" tIns="0" rIns="0" bIns="0" anchor="t"/>
          <a:lstStyle>
            <a:lvl1pPr marL="0" indent="0" algn="l">
              <a:buNone/>
              <a:defRPr sz="18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Picture Placeholder 5">
            <a:extLst>
              <a:ext uri="{FF2B5EF4-FFF2-40B4-BE49-F238E27FC236}">
                <a16:creationId xmlns:a16="http://schemas.microsoft.com/office/drawing/2014/main" id="{63EB74F7-DC44-48B1-8EF5-BD557540B41C}"/>
              </a:ext>
            </a:extLst>
          </p:cNvPr>
          <p:cNvSpPr>
            <a:spLocks noGrp="1"/>
          </p:cNvSpPr>
          <p:nvPr>
            <p:ph type="pic" sz="quarter" idx="14"/>
          </p:nvPr>
        </p:nvSpPr>
        <p:spPr>
          <a:xfrm>
            <a:off x="607606" y="764518"/>
            <a:ext cx="3932788" cy="2448000"/>
          </a:xfrm>
          <a:solidFill>
            <a:schemeClr val="bg1">
              <a:lumMod val="95000"/>
            </a:schemeClr>
          </a:solidFill>
        </p:spPr>
        <p:txBody>
          <a:bodyPr anchor="ctr"/>
          <a:lstStyle>
            <a:lvl1pPr marL="0" indent="0" algn="ctr">
              <a:buNone/>
              <a:defRPr/>
            </a:lvl1pPr>
          </a:lstStyle>
          <a:p>
            <a:r>
              <a:rPr lang="en-US" noProof="0" dirty="0"/>
              <a:t>Click icon to add picture</a:t>
            </a:r>
          </a:p>
        </p:txBody>
      </p:sp>
    </p:spTree>
    <p:extLst>
      <p:ext uri="{BB962C8B-B14F-4D97-AF65-F5344CB8AC3E}">
        <p14:creationId xmlns:p14="http://schemas.microsoft.com/office/powerpoint/2010/main" val="3567957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42B3D5D2-87D3-49A6-9FA2-5D21A6486F97}"/>
              </a:ext>
            </a:extLst>
          </p:cNvPr>
          <p:cNvSpPr>
            <a:spLocks noGrp="1"/>
          </p:cNvSpPr>
          <p:nvPr>
            <p:ph type="pic" sz="quarter" idx="13" hasCustomPrompt="1"/>
          </p:nvPr>
        </p:nvSpPr>
        <p:spPr>
          <a:xfrm>
            <a:off x="143999" y="143998"/>
            <a:ext cx="4680001" cy="6480000"/>
          </a:xfrm>
          <a:solidFill>
            <a:schemeClr val="bg1">
              <a:lumMod val="95000"/>
            </a:schemeClr>
          </a:solidFill>
        </p:spPr>
        <p:txBody>
          <a:bodyPr lIns="576000" tIns="0" rIns="36000" bIns="0" anchor="ctr"/>
          <a:lstStyle>
            <a:lvl1pPr marL="0" indent="0" algn="l">
              <a:buNone/>
              <a:defRPr/>
            </a:lvl1pPr>
          </a:lstStyle>
          <a:p>
            <a:r>
              <a:rPr lang="en-US" noProof="0" dirty="0"/>
              <a:t>Insert or Drag and Drop your Photo</a:t>
            </a:r>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5111900" y="432000"/>
            <a:ext cx="66601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1" name="Text Placeholder 8">
            <a:extLst>
              <a:ext uri="{FF2B5EF4-FFF2-40B4-BE49-F238E27FC236}">
                <a16:creationId xmlns:a16="http://schemas.microsoft.com/office/drawing/2014/main" id="{97E7DC10-1618-471B-9441-C640C7FEDD37}"/>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latin typeface="+mj-lt"/>
              </a:defRPr>
            </a:lvl1pPr>
          </a:lstStyle>
          <a:p>
            <a:pPr lvl="0"/>
            <a:r>
              <a:rPr lang="en-US" noProof="0"/>
              <a:t>Bullet 1</a:t>
            </a:r>
          </a:p>
        </p:txBody>
      </p:sp>
      <p:sp>
        <p:nvSpPr>
          <p:cNvPr id="12" name="Text Placeholder 10">
            <a:extLst>
              <a:ext uri="{FF2B5EF4-FFF2-40B4-BE49-F238E27FC236}">
                <a16:creationId xmlns:a16="http://schemas.microsoft.com/office/drawing/2014/main" id="{20AEB661-858B-44C9-9484-E540E04AD365}"/>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3" name="Text Placeholder 8">
            <a:extLst>
              <a:ext uri="{FF2B5EF4-FFF2-40B4-BE49-F238E27FC236}">
                <a16:creationId xmlns:a16="http://schemas.microsoft.com/office/drawing/2014/main" id="{FDB26B40-5901-4EF0-BCF0-55677E28B176}"/>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latin typeface="+mj-lt"/>
              </a:defRPr>
            </a:lvl1pPr>
          </a:lstStyle>
          <a:p>
            <a:pPr lvl="0"/>
            <a:r>
              <a:rPr lang="en-US" noProof="0"/>
              <a:t>Bullet 2</a:t>
            </a:r>
          </a:p>
        </p:txBody>
      </p:sp>
      <p:sp>
        <p:nvSpPr>
          <p:cNvPr id="14" name="Text Placeholder 10">
            <a:extLst>
              <a:ext uri="{FF2B5EF4-FFF2-40B4-BE49-F238E27FC236}">
                <a16:creationId xmlns:a16="http://schemas.microsoft.com/office/drawing/2014/main" id="{CCEAE0AB-74EC-4097-A534-A578F1097938}"/>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B95692FA-0FC8-4EBA-8C23-6F85A921DB49}"/>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latin typeface="+mj-lt"/>
              </a:defRPr>
            </a:lvl1pPr>
          </a:lstStyle>
          <a:p>
            <a:pPr lvl="0"/>
            <a:r>
              <a:rPr lang="en-US" noProof="0"/>
              <a:t>Bullet 3</a:t>
            </a:r>
          </a:p>
        </p:txBody>
      </p:sp>
      <p:sp>
        <p:nvSpPr>
          <p:cNvPr id="16" name="Text Placeholder 10">
            <a:extLst>
              <a:ext uri="{FF2B5EF4-FFF2-40B4-BE49-F238E27FC236}">
                <a16:creationId xmlns:a16="http://schemas.microsoft.com/office/drawing/2014/main" id="{BFA4D6B2-D388-4538-A77C-689D93EDB695}"/>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9" name="Picture Placeholder 15">
            <a:extLst>
              <a:ext uri="{FF2B5EF4-FFF2-40B4-BE49-F238E27FC236}">
                <a16:creationId xmlns:a16="http://schemas.microsoft.com/office/drawing/2014/main" id="{E63C0874-8701-4CED-B60A-61A655FB5A5F}"/>
              </a:ext>
            </a:extLst>
          </p:cNvPr>
          <p:cNvSpPr>
            <a:spLocks noGrp="1"/>
          </p:cNvSpPr>
          <p:nvPr>
            <p:ph type="pic" sz="quarter" idx="43"/>
          </p:nvPr>
        </p:nvSpPr>
        <p:spPr>
          <a:xfrm>
            <a:off x="5363900"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20" name="Picture Placeholder 15">
            <a:extLst>
              <a:ext uri="{FF2B5EF4-FFF2-40B4-BE49-F238E27FC236}">
                <a16:creationId xmlns:a16="http://schemas.microsoft.com/office/drawing/2014/main" id="{F223D9C7-A9C3-4D38-B4D8-9CAB3A19CF51}"/>
              </a:ext>
            </a:extLst>
          </p:cNvPr>
          <p:cNvSpPr>
            <a:spLocks noGrp="1"/>
          </p:cNvSpPr>
          <p:nvPr>
            <p:ph type="pic" sz="quarter" idx="44"/>
          </p:nvPr>
        </p:nvSpPr>
        <p:spPr>
          <a:xfrm>
            <a:off x="7703950"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21" name="Picture Placeholder 15">
            <a:extLst>
              <a:ext uri="{FF2B5EF4-FFF2-40B4-BE49-F238E27FC236}">
                <a16:creationId xmlns:a16="http://schemas.microsoft.com/office/drawing/2014/main" id="{5B90C43A-E202-44D5-87CB-BD25DE6EF544}"/>
              </a:ext>
            </a:extLst>
          </p:cNvPr>
          <p:cNvSpPr>
            <a:spLocks noGrp="1"/>
          </p:cNvSpPr>
          <p:nvPr>
            <p:ph type="pic" sz="quarter" idx="45"/>
          </p:nvPr>
        </p:nvSpPr>
        <p:spPr>
          <a:xfrm>
            <a:off x="10044000"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22" name="Text Placeholder 5">
            <a:extLst>
              <a:ext uri="{FF2B5EF4-FFF2-40B4-BE49-F238E27FC236}">
                <a16:creationId xmlns:a16="http://schemas.microsoft.com/office/drawing/2014/main" id="{AE3E6576-B268-4232-858E-037F3AFA53D0}"/>
              </a:ext>
            </a:extLst>
          </p:cNvPr>
          <p:cNvSpPr>
            <a:spLocks noGrp="1"/>
          </p:cNvSpPr>
          <p:nvPr>
            <p:ph type="body" sz="quarter" idx="32" hasCustomPrompt="1"/>
          </p:nvPr>
        </p:nvSpPr>
        <p:spPr>
          <a:xfrm>
            <a:off x="5111499" y="1008000"/>
            <a:ext cx="6659814"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grpSp>
        <p:nvGrpSpPr>
          <p:cNvPr id="25" name="Group 24">
            <a:extLst>
              <a:ext uri="{FF2B5EF4-FFF2-40B4-BE49-F238E27FC236}">
                <a16:creationId xmlns:a16="http://schemas.microsoft.com/office/drawing/2014/main" id="{00A98AF6-5DA1-4AA4-9068-753B7B67CCD9}"/>
              </a:ext>
            </a:extLst>
          </p:cNvPr>
          <p:cNvGrpSpPr/>
          <p:nvPr userDrawn="1"/>
        </p:nvGrpSpPr>
        <p:grpSpPr>
          <a:xfrm>
            <a:off x="323999" y="323998"/>
            <a:ext cx="4320000" cy="6120000"/>
            <a:chOff x="180000" y="180000"/>
            <a:chExt cx="4330700" cy="6292683"/>
          </a:xfrm>
        </p:grpSpPr>
        <p:sp>
          <p:nvSpPr>
            <p:cNvPr id="26" name="Rectangle 6">
              <a:extLst>
                <a:ext uri="{FF2B5EF4-FFF2-40B4-BE49-F238E27FC236}">
                  <a16:creationId xmlns:a16="http://schemas.microsoft.com/office/drawing/2014/main" id="{610C6BE2-3871-4E51-920D-2E1F13FA22D4}"/>
                </a:ext>
              </a:extLst>
            </p:cNvPr>
            <p:cNvSpPr/>
            <p:nvPr/>
          </p:nvSpPr>
          <p:spPr>
            <a:xfrm>
              <a:off x="180000" y="6290249"/>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Rectangle 6">
              <a:extLst>
                <a:ext uri="{FF2B5EF4-FFF2-40B4-BE49-F238E27FC236}">
                  <a16:creationId xmlns:a16="http://schemas.microsoft.com/office/drawing/2014/main" id="{409F8537-0917-49A4-B9A1-0B68ED60DF2C}"/>
                </a:ext>
              </a:extLst>
            </p:cNvPr>
            <p:cNvSpPr/>
            <p:nvPr/>
          </p:nvSpPr>
          <p:spPr>
            <a:xfrm flipV="1">
              <a:off x="180000" y="180000"/>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4" name="Rectangle 6">
            <a:extLst>
              <a:ext uri="{FF2B5EF4-FFF2-40B4-BE49-F238E27FC236}">
                <a16:creationId xmlns:a16="http://schemas.microsoft.com/office/drawing/2014/main" id="{3E24480B-1EA1-4618-A14A-DFF8FA263887}"/>
              </a:ext>
              <a:ext uri="{C183D7F6-B498-43B3-948B-1728B52AA6E4}">
                <adec:decorative xmlns:adec="http://schemas.microsoft.com/office/drawing/2017/decorative" val="1"/>
              </a:ext>
            </a:extLst>
          </p:cNvPr>
          <p:cNvSpPr/>
          <p:nvPr userDrawn="1"/>
        </p:nvSpPr>
        <p:spPr>
          <a:xfrm>
            <a:off x="5178000"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Rectangle 6">
            <a:extLst>
              <a:ext uri="{FF2B5EF4-FFF2-40B4-BE49-F238E27FC236}">
                <a16:creationId xmlns:a16="http://schemas.microsoft.com/office/drawing/2014/main" id="{043B620A-4118-4E00-9D79-5BD4C87DCEAB}"/>
              </a:ext>
              <a:ext uri="{C183D7F6-B498-43B3-948B-1728B52AA6E4}">
                <adec:decorative xmlns:adec="http://schemas.microsoft.com/office/drawing/2017/decorative" val="1"/>
              </a:ext>
            </a:extLst>
          </p:cNvPr>
          <p:cNvSpPr/>
          <p:nvPr userDrawn="1"/>
        </p:nvSpPr>
        <p:spPr>
          <a:xfrm>
            <a:off x="7523950"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 name="Rectangle 6">
            <a:extLst>
              <a:ext uri="{FF2B5EF4-FFF2-40B4-BE49-F238E27FC236}">
                <a16:creationId xmlns:a16="http://schemas.microsoft.com/office/drawing/2014/main" id="{612097E6-9559-4AEF-968E-6C2F89163D7B}"/>
              </a:ext>
              <a:ext uri="{C183D7F6-B498-43B3-948B-1728B52AA6E4}">
                <adec:decorative xmlns:adec="http://schemas.microsoft.com/office/drawing/2017/decorative" val="1"/>
              </a:ext>
            </a:extLst>
          </p:cNvPr>
          <p:cNvSpPr/>
          <p:nvPr userDrawn="1"/>
        </p:nvSpPr>
        <p:spPr>
          <a:xfrm>
            <a:off x="9869900"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447616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6335185" y="1"/>
            <a:ext cx="3981449"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userDrawn="1"/>
        </p:nvSpPr>
        <p:spPr>
          <a:xfrm>
            <a:off x="1" y="6786564"/>
            <a:ext cx="11772900"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userDrawn="1"/>
        </p:nvSpPr>
        <p:spPr>
          <a:xfrm>
            <a:off x="11772901" y="6786564"/>
            <a:ext cx="4191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userDrawn="1"/>
        </p:nvSpPr>
        <p:spPr>
          <a:xfrm>
            <a:off x="6335185" y="0"/>
            <a:ext cx="3981449"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 name="Picture Placeholder 9"/>
          <p:cNvSpPr>
            <a:spLocks noGrp="1"/>
          </p:cNvSpPr>
          <p:nvPr>
            <p:ph type="pic" sz="quarter" idx="10"/>
          </p:nvPr>
        </p:nvSpPr>
        <p:spPr>
          <a:xfrm>
            <a:off x="0" y="1"/>
            <a:ext cx="12192000" cy="6786563"/>
          </a:xfrm>
          <a:solidFill>
            <a:schemeClr val="tx1">
              <a:lumMod val="75000"/>
              <a:lumOff val="25000"/>
            </a:schemeClr>
          </a:solidFill>
        </p:spPr>
        <p:txBody>
          <a:bodyPr lIns="1044000" rIns="0" anchor="ctr">
            <a:normAutofit/>
          </a:bodyP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pPr lvl="0"/>
            <a:r>
              <a:rPr lang="en-US" noProof="0"/>
              <a:t>Click icon to add picture</a:t>
            </a:r>
          </a:p>
        </p:txBody>
      </p:sp>
      <p:sp>
        <p:nvSpPr>
          <p:cNvPr id="2" name="Title 1"/>
          <p:cNvSpPr>
            <a:spLocks noGrp="1"/>
          </p:cNvSpPr>
          <p:nvPr>
            <p:ph type="ctrTitle"/>
          </p:nvPr>
        </p:nvSpPr>
        <p:spPr>
          <a:xfrm>
            <a:off x="6539897" y="2377000"/>
            <a:ext cx="3571783" cy="2387600"/>
          </a:xfrm>
        </p:spPr>
        <p:txBody>
          <a:bodyPr anchor="b"/>
          <a:lstStyle>
            <a:lvl1pPr algn="l">
              <a:defRPr sz="5400" spc="-300">
                <a:solidFill>
                  <a:schemeClr val="bg1"/>
                </a:solidFill>
              </a:defRPr>
            </a:lvl1pPr>
          </a:lstStyle>
          <a:p>
            <a:r>
              <a:rPr lang="en-US" noProof="0"/>
              <a:t>Click to edit Master title style</a:t>
            </a:r>
          </a:p>
        </p:txBody>
      </p:sp>
      <p:sp>
        <p:nvSpPr>
          <p:cNvPr id="3" name="Subtitle 2"/>
          <p:cNvSpPr>
            <a:spLocks noGrp="1"/>
          </p:cNvSpPr>
          <p:nvPr>
            <p:ph type="subTitle" idx="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Text Placeholder 4"/>
          <p:cNvSpPr>
            <a:spLocks noGrp="1"/>
          </p:cNvSpPr>
          <p:nvPr>
            <p:ph type="body" sz="quarter" idx="12"/>
          </p:nvPr>
        </p:nvSpPr>
        <p:spPr>
          <a:xfrm>
            <a:off x="6905626" y="5400675"/>
            <a:ext cx="3206751" cy="247650"/>
          </a:xfrm>
        </p:spPr>
        <p:txBody>
          <a:bodyPr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lvl="0"/>
            <a:r>
              <a:rPr lang="en-US" noProof="0"/>
              <a:t>Click to edit Master text styles</a:t>
            </a:r>
          </a:p>
        </p:txBody>
      </p:sp>
      <p:sp>
        <p:nvSpPr>
          <p:cNvPr id="10" name="Text Placeholder 9"/>
          <p:cNvSpPr>
            <a:spLocks noGrp="1"/>
          </p:cNvSpPr>
          <p:nvPr>
            <p:ph type="body" sz="quarter" idx="13"/>
          </p:nvPr>
        </p:nvSpPr>
        <p:spPr>
          <a:xfrm>
            <a:off x="6905626" y="5751513"/>
            <a:ext cx="3206751" cy="247650"/>
          </a:xfrm>
        </p:spPr>
        <p:txBody>
          <a:bodyPr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lvl="0"/>
            <a:r>
              <a:rPr lang="en-US" noProof="0"/>
              <a:t>Click to edit Master text styles</a:t>
            </a:r>
          </a:p>
        </p:txBody>
      </p:sp>
    </p:spTree>
    <p:extLst>
      <p:ext uri="{BB962C8B-B14F-4D97-AF65-F5344CB8AC3E}">
        <p14:creationId xmlns:p14="http://schemas.microsoft.com/office/powerpoint/2010/main" val="1437942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5353051" y="3714750"/>
            <a:ext cx="6407149" cy="314325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3" name="Content Placeholder 2"/>
          <p:cNvSpPr>
            <a:spLocks noGrp="1"/>
          </p:cNvSpPr>
          <p:nvPr>
            <p:ph idx="1"/>
          </p:nvPr>
        </p:nvSpPr>
        <p:spPr>
          <a:xfrm>
            <a:off x="432000" y="3714748"/>
            <a:ext cx="4416225" cy="236459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p:cNvSpPr>
            <a:spLocks noGrp="1"/>
          </p:cNvSpPr>
          <p:nvPr>
            <p:ph type="title"/>
          </p:nvPr>
        </p:nvSpPr>
        <p:spPr>
          <a:xfrm>
            <a:off x="5658104"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p:cNvSpPr>
            <a:spLocks noGrp="1"/>
          </p:cNvSpPr>
          <p:nvPr>
            <p:ph type="pic" sz="quarter" idx="12"/>
          </p:nvPr>
        </p:nvSpPr>
        <p:spPr>
          <a:xfrm>
            <a:off x="5353050" y="1"/>
            <a:ext cx="6406951"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spcCol="0" rtlCol="0" fromWordArt="0" anchor="ctr" anchorCtr="1" forceAA="0">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20" name="Text Placeholder 19"/>
          <p:cNvSpPr>
            <a:spLocks noGrp="1"/>
          </p:cNvSpPr>
          <p:nvPr>
            <p:ph type="body" sz="quarter" idx="14"/>
          </p:nvPr>
        </p:nvSpPr>
        <p:spPr>
          <a:xfrm>
            <a:off x="5658442" y="5657852"/>
            <a:ext cx="5749335"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Click to edit Master text styles</a:t>
            </a:r>
          </a:p>
        </p:txBody>
      </p:sp>
      <p:sp>
        <p:nvSpPr>
          <p:cNvPr id="7" name="Slide Number Placeholder 7"/>
          <p:cNvSpPr>
            <a:spLocks noGrp="1"/>
          </p:cNvSpPr>
          <p:nvPr>
            <p:ph type="sldNum" sz="quarter" idx="15"/>
          </p:nvPr>
        </p:nvSpPr>
        <p:spPr/>
        <p:txBody>
          <a:bodyPr/>
          <a:lstStyle>
            <a:lvl1pPr>
              <a:defRPr/>
            </a:lvl1pPr>
          </a:lstStyle>
          <a:p>
            <a:pPr>
              <a:defRPr/>
            </a:pPr>
            <a:fld id="{C0702699-BC25-441F-A846-210C6AB25E07}" type="slidenum">
              <a:rPr lang="en-US">
                <a:solidFill>
                  <a:srgbClr val="D4D2D0">
                    <a:shade val="50000"/>
                  </a:srgbClr>
                </a:solidFill>
              </a:rPr>
              <a:pPr>
                <a:defRPr/>
              </a:pPr>
              <a:t>‹#›</a:t>
            </a:fld>
            <a:endParaRPr lang="en-US" dirty="0">
              <a:solidFill>
                <a:srgbClr val="D4D2D0">
                  <a:shade val="50000"/>
                </a:srgbClr>
              </a:solidFill>
            </a:endParaRPr>
          </a:p>
        </p:txBody>
      </p:sp>
      <p:sp>
        <p:nvSpPr>
          <p:cNvPr id="8" name="Footer Placeholder 17"/>
          <p:cNvSpPr>
            <a:spLocks noGrp="1"/>
          </p:cNvSpPr>
          <p:nvPr>
            <p:ph type="ftr" sz="quarter" idx="16"/>
          </p:nvPr>
        </p:nvSpPr>
        <p:spPr>
          <a:xfrm>
            <a:off x="431801" y="6365876"/>
            <a:ext cx="4417484" cy="411163"/>
          </a:xfrm>
        </p:spPr>
        <p:txBody>
          <a:bodyPr/>
          <a:lstStyle>
            <a:lvl1pPr>
              <a:defRPr/>
            </a:lvl1pPr>
          </a:lstStyle>
          <a:p>
            <a:pPr>
              <a:defRPr/>
            </a:pPr>
            <a:r>
              <a:rPr lang="en-US">
                <a:solidFill>
                  <a:srgbClr val="D4D2D0">
                    <a:shade val="50000"/>
                  </a:srgbClr>
                </a:solidFill>
              </a:rPr>
              <a:t>Add a footer</a:t>
            </a:r>
          </a:p>
        </p:txBody>
      </p:sp>
    </p:spTree>
    <p:extLst>
      <p:ext uri="{BB962C8B-B14F-4D97-AF65-F5344CB8AC3E}">
        <p14:creationId xmlns:p14="http://schemas.microsoft.com/office/powerpoint/2010/main" val="1766546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4/23/2026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43918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4/23/2026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99936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4/23/2026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3609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solidFill>
                  <a:prstClr val="black">
                    <a:tint val="75000"/>
                  </a:prstClr>
                </a:solidFill>
              </a:rPr>
              <a:pPr/>
              <a:t>4/23/2026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53617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solidFill>
                  <a:prstClr val="black">
                    <a:tint val="75000"/>
                  </a:prstClr>
                </a:solidFill>
              </a:rPr>
              <a:pPr/>
              <a:t>4/23/2026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00581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solidFill>
                  <a:prstClr val="black">
                    <a:tint val="75000"/>
                  </a:prstClr>
                </a:solidFill>
              </a:rPr>
              <a:pPr/>
              <a:t>4/23/2026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1279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4/23/2026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34589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4/23/2026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2396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solidFill>
                  <a:prstClr val="black">
                    <a:tint val="75000"/>
                  </a:prstClr>
                </a:solidFill>
              </a:rPr>
              <a:pPr/>
              <a:t>4/23/2026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6956362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820" r:id="rId14"/>
    <p:sldLayoutId id="214748382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5.jp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3.png"/><Relationship Id="rId5" Type="http://schemas.openxmlformats.org/officeDocument/2006/relationships/image" Target="../media/image16.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3.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hyperlink" Target="https://doi.org/10.1016/j.kint.2023.10.018" TargetMode="External"/><Relationship Id="rId3" Type="http://schemas.openxmlformats.org/officeDocument/2006/relationships/hyperlink" Target="https://diabetesjournals.org/care/issue/47/Supplement_1" TargetMode="External"/><Relationship Id="rId7" Type="http://schemas.openxmlformats.org/officeDocument/2006/relationships/hyperlink" Target="https://doi.org/10.1111/dme.15272"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hyperlink" Target="https://doi.org/10.5888/pcd20.220407" TargetMode="External"/><Relationship Id="rId5" Type="http://schemas.openxmlformats.org/officeDocument/2006/relationships/hyperlink" Target="https://doi.org/10.1016/j.mcna.2023.03.004" TargetMode="External"/><Relationship Id="rId10" Type="http://schemas.openxmlformats.org/officeDocument/2006/relationships/hyperlink" Target="https://doi.org/10.3390/jcm13237001" TargetMode="External"/><Relationship Id="rId4" Type="http://schemas.openxmlformats.org/officeDocument/2006/relationships/hyperlink" Target="https://doi.org/10.3389/fendo.2024.1368079" TargetMode="External"/><Relationship Id="rId9" Type="http://schemas.openxmlformats.org/officeDocument/2006/relationships/hyperlink" Target="https://doi.org/10.4093/dmj.2022.0215"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notesSlide" Target="../notesSlides/notesSlide4.xm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png"/><Relationship Id="rId5" Type="http://schemas.openxmlformats.org/officeDocument/2006/relationships/image" Target="../media/image12.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BA160141-042F-4099-856C-C1D62E0FF551}"/>
              </a:ext>
            </a:extLst>
          </p:cNvPr>
          <p:cNvSpPr>
            <a:spLocks noGrp="1"/>
          </p:cNvSpPr>
          <p:nvPr>
            <p:ph type="ctrTitle"/>
          </p:nvPr>
        </p:nvSpPr>
        <p:spPr>
          <a:xfrm>
            <a:off x="965200" y="4428318"/>
            <a:ext cx="8508512" cy="1274076"/>
          </a:xfrm>
        </p:spPr>
        <p:txBody>
          <a:bodyPr vert="horz" lIns="91440" tIns="45720" rIns="91440" bIns="45720" rtlCol="0" anchor="b">
            <a:normAutofit/>
          </a:bodyPr>
          <a:lstStyle/>
          <a:p>
            <a:r>
              <a:rPr lang="en-US" sz="4200" kern="1200" dirty="0">
                <a:solidFill>
                  <a:schemeClr val="tx1"/>
                </a:solidFill>
                <a:latin typeface="+mj-lt"/>
                <a:ea typeface="+mj-ea"/>
                <a:cs typeface="+mj-cs"/>
              </a:rPr>
              <a:t>Diabetes Can Cause Problems</a:t>
            </a:r>
          </a:p>
        </p:txBody>
      </p:sp>
      <p:sp>
        <p:nvSpPr>
          <p:cNvPr id="4" name="Subtitle 3">
            <a:extLst>
              <a:ext uri="{FF2B5EF4-FFF2-40B4-BE49-F238E27FC236}">
                <a16:creationId xmlns:a16="http://schemas.microsoft.com/office/drawing/2014/main" id="{16927789-AB79-45FF-A6A9-38E9E5E861E9}"/>
              </a:ext>
            </a:extLst>
          </p:cNvPr>
          <p:cNvSpPr>
            <a:spLocks noGrp="1"/>
          </p:cNvSpPr>
          <p:nvPr>
            <p:ph type="subTitle" idx="1"/>
          </p:nvPr>
        </p:nvSpPr>
        <p:spPr>
          <a:xfrm>
            <a:off x="965200" y="5694745"/>
            <a:ext cx="2411046" cy="994212"/>
          </a:xfrm>
        </p:spPr>
        <p:txBody>
          <a:bodyPr vert="horz" lIns="91440" tIns="45720" rIns="91440" bIns="45720" rtlCol="0" anchor="t">
            <a:noAutofit/>
          </a:bodyPr>
          <a:lstStyle/>
          <a:p>
            <a:pPr>
              <a:lnSpc>
                <a:spcPct val="100000"/>
              </a:lnSpc>
              <a:spcBef>
                <a:spcPts val="0"/>
              </a:spcBef>
            </a:pPr>
            <a:endParaRPr lang="en-US" sz="3000" kern="1200" dirty="0">
              <a:solidFill>
                <a:schemeClr val="tx1"/>
              </a:solidFill>
              <a:latin typeface="+mn-lt"/>
              <a:ea typeface="+mn-ea"/>
              <a:cs typeface="+mn-cs"/>
            </a:endParaRPr>
          </a:p>
          <a:p>
            <a:pPr>
              <a:lnSpc>
                <a:spcPct val="100000"/>
              </a:lnSpc>
              <a:spcBef>
                <a:spcPts val="0"/>
              </a:spcBef>
            </a:pPr>
            <a:r>
              <a:rPr lang="en-US" sz="3000" dirty="0">
                <a:solidFill>
                  <a:schemeClr val="tx1"/>
                </a:solidFill>
              </a:rPr>
              <a:t>Video</a:t>
            </a:r>
            <a:r>
              <a:rPr lang="en-US" sz="3000" kern="1200" dirty="0">
                <a:solidFill>
                  <a:schemeClr val="tx1"/>
                </a:solidFill>
                <a:latin typeface="+mn-lt"/>
                <a:ea typeface="+mn-ea"/>
                <a:cs typeface="+mn-cs"/>
              </a:rPr>
              <a:t> 4</a:t>
            </a:r>
            <a:endParaRPr lang="en-US" sz="3000" kern="1200" dirty="0">
              <a:solidFill>
                <a:schemeClr val="tx1"/>
              </a:solidFill>
              <a:latin typeface="+mn-lt"/>
              <a:cs typeface="Calibri" panose="020F0502020204030204"/>
            </a:endParaRPr>
          </a:p>
        </p:txBody>
      </p:sp>
      <p:pic>
        <p:nvPicPr>
          <p:cNvPr id="13" name="Picture 13" descr="A picture containing man, person, looking, front&#10;&#10;Description generated with very high confidence">
            <a:extLst>
              <a:ext uri="{FF2B5EF4-FFF2-40B4-BE49-F238E27FC236}">
                <a16:creationId xmlns:a16="http://schemas.microsoft.com/office/drawing/2014/main" id="{111FD1A5-B9A0-49D2-AA9A-C5352E65CD6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938682" y="10"/>
            <a:ext cx="5495365" cy="4279824"/>
          </a:xfrm>
          <a:prstGeom prst="rect">
            <a:avLst/>
          </a:prstGeom>
        </p:spPr>
      </p:pic>
      <p:sp>
        <p:nvSpPr>
          <p:cNvPr id="7" name="Rectangle 6">
            <a:extLst>
              <a:ext uri="{FF2B5EF4-FFF2-40B4-BE49-F238E27FC236}">
                <a16:creationId xmlns:a16="http://schemas.microsoft.com/office/drawing/2014/main" id="{432C84AD-44F1-45D1-9F68-3FDC756E5C73}"/>
              </a:ext>
              <a:ext uri="{C183D7F6-B498-43B3-948B-1728B52AA6E4}">
                <adec:decorative xmlns:adec="http://schemas.microsoft.com/office/drawing/2017/decorative" val="1"/>
              </a:ext>
            </a:extLst>
          </p:cNvPr>
          <p:cNvSpPr/>
          <p:nvPr/>
        </p:nvSpPr>
        <p:spPr>
          <a:xfrm>
            <a:off x="408650" y="3386488"/>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Rectangle 6">
            <a:extLst>
              <a:ext uri="{FF2B5EF4-FFF2-40B4-BE49-F238E27FC236}">
                <a16:creationId xmlns:a16="http://schemas.microsoft.com/office/drawing/2014/main" id="{8442E937-7F5A-4CF2-98BD-C9CF5F2B4DDE}"/>
              </a:ext>
              <a:ext uri="{C183D7F6-B498-43B3-948B-1728B52AA6E4}">
                <adec:decorative xmlns:adec="http://schemas.microsoft.com/office/drawing/2017/decorative" val="1"/>
              </a:ext>
            </a:extLst>
          </p:cNvPr>
          <p:cNvSpPr/>
          <p:nvPr/>
        </p:nvSpPr>
        <p:spPr>
          <a:xfrm flipV="1">
            <a:off x="408650" y="404285"/>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4" descr="Fresh Fruits, Bowls, Fruit Bowls, Heart Shape">
            <a:extLst>
              <a:ext uri="{FF2B5EF4-FFF2-40B4-BE49-F238E27FC236}">
                <a16:creationId xmlns:a16="http://schemas.microsoft.com/office/drawing/2014/main" id="{D6354FF4-A204-DB4F-9E4E-CD196CC5CC2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1"/>
            <a:ext cx="7622712" cy="4279835"/>
          </a:xfrm>
          <a:prstGeom prst="rect">
            <a:avLst/>
          </a:prstGeom>
          <a:noFill/>
          <a:extLst>
            <a:ext uri="{909E8E84-426E-40DD-AFC4-6F175D3DCCD1}">
              <a14:hiddenFill xmlns:a14="http://schemas.microsoft.com/office/drawing/2010/main">
                <a:solidFill>
                  <a:srgbClr val="FFFFFF"/>
                </a:solidFill>
              </a14:hiddenFill>
            </a:ext>
          </a:extLst>
        </p:spPr>
      </p:pic>
      <p:pic>
        <p:nvPicPr>
          <p:cNvPr id="2" name="English Video 4 Slide 1">
            <a:hlinkClick r:id="" action="ppaction://media"/>
            <a:extLst>
              <a:ext uri="{FF2B5EF4-FFF2-40B4-BE49-F238E27FC236}">
                <a16:creationId xmlns:a16="http://schemas.microsoft.com/office/drawing/2014/main" id="{077302B3-9E8A-7913-2FEA-54B5CC2834A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 y="4828"/>
            <a:ext cx="609600" cy="609600"/>
          </a:xfrm>
          <a:prstGeom prst="rect">
            <a:avLst/>
          </a:prstGeom>
        </p:spPr>
      </p:pic>
      <p:pic>
        <p:nvPicPr>
          <p:cNvPr id="3" name="English Video 4 Slide 1">
            <a:hlinkClick r:id="" action="ppaction://media"/>
            <a:extLst>
              <a:ext uri="{FF2B5EF4-FFF2-40B4-BE49-F238E27FC236}">
                <a16:creationId xmlns:a16="http://schemas.microsoft.com/office/drawing/2014/main" id="{ED77F910-98C5-EC0C-F048-00F8267C6CA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00238" y="6472238"/>
            <a:ext cx="609600" cy="609600"/>
          </a:xfrm>
          <a:prstGeom prst="rect">
            <a:avLst/>
          </a:prstGeom>
        </p:spPr>
      </p:pic>
    </p:spTree>
    <p:extLst>
      <p:ext uri="{BB962C8B-B14F-4D97-AF65-F5344CB8AC3E}">
        <p14:creationId xmlns:p14="http://schemas.microsoft.com/office/powerpoint/2010/main" val="306870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7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4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BD11A-B8DE-FA96-18CF-086FEC4D3EA4}"/>
            </a:ext>
          </a:extLst>
        </p:cNvPr>
        <p:cNvGrpSpPr/>
        <p:nvPr/>
      </p:nvGrpSpPr>
      <p:grpSpPr>
        <a:xfrm>
          <a:off x="0" y="0"/>
          <a:ext cx="0" cy="0"/>
          <a:chOff x="0" y="0"/>
          <a:chExt cx="0" cy="0"/>
        </a:xfrm>
      </p:grpSpPr>
      <p:pic>
        <p:nvPicPr>
          <p:cNvPr id="2" name="Picture Placeholder 4" descr="A person sitting on a couch&#10;&#10;Description automatically generated with medium confidence">
            <a:extLst>
              <a:ext uri="{FF2B5EF4-FFF2-40B4-BE49-F238E27FC236}">
                <a16:creationId xmlns:a16="http://schemas.microsoft.com/office/drawing/2014/main" id="{66A92437-9F4B-FA6A-C6D7-DE54D3D2FE86}"/>
              </a:ext>
            </a:extLst>
          </p:cNvPr>
          <p:cNvPicPr>
            <a:picLocks noGrp="1" noChangeAspect="1"/>
          </p:cNvPicPr>
          <p:nvPr>
            <p:ph type="pic" sz="quarter" idx="13"/>
          </p:nvPr>
        </p:nvPicPr>
        <p:blipFill rotWithShape="1">
          <a:blip r:embed="rId5" cstate="screen">
            <a:extLst>
              <a:ext uri="{28A0092B-C50C-407E-A947-70E740481C1C}">
                <a14:useLocalDpi xmlns:a14="http://schemas.microsoft.com/office/drawing/2010/main"/>
              </a:ext>
            </a:extLst>
          </a:blip>
          <a:srcRect/>
          <a:stretch/>
        </p:blipFill>
        <p:spPr>
          <a:xfrm>
            <a:off x="20" y="10"/>
            <a:ext cx="8668492" cy="6857990"/>
          </a:xfrm>
          <a:prstGeom prst="rect">
            <a:avLst/>
          </a:prstGeom>
        </p:spPr>
      </p:pic>
      <p:sp>
        <p:nvSpPr>
          <p:cNvPr id="12" name="TextBox 11">
            <a:extLst>
              <a:ext uri="{FF2B5EF4-FFF2-40B4-BE49-F238E27FC236}">
                <a16:creationId xmlns:a16="http://schemas.microsoft.com/office/drawing/2014/main" id="{D5663852-2563-1115-04A1-5C7A9344109E}"/>
              </a:ext>
            </a:extLst>
          </p:cNvPr>
          <p:cNvSpPr txBox="1"/>
          <p:nvPr/>
        </p:nvSpPr>
        <p:spPr>
          <a:xfrm>
            <a:off x="7817224" y="1122363"/>
            <a:ext cx="4374776" cy="3204134"/>
          </a:xfrm>
          <a:prstGeom prst="ellipse">
            <a:avLst/>
          </a:prstGeom>
        </p:spPr>
        <p:txBody>
          <a:bodyPr vert="horz" lIns="91440" tIns="45720" rIns="91440" bIns="45720" rtlCol="0" anchor="b">
            <a:normAutofit fontScale="92500"/>
          </a:bodyPr>
          <a:lstStyle/>
          <a:p>
            <a:pPr>
              <a:lnSpc>
                <a:spcPct val="90000"/>
              </a:lnSpc>
              <a:spcBef>
                <a:spcPct val="0"/>
              </a:spcBef>
              <a:spcAft>
                <a:spcPts val="600"/>
              </a:spcAft>
            </a:pPr>
            <a:r>
              <a:rPr lang="en-US" sz="4800" dirty="0">
                <a:solidFill>
                  <a:prstClr val="black"/>
                </a:solidFill>
                <a:latin typeface="Calibri Light"/>
              </a:rPr>
              <a:t>What would you tell this man?</a:t>
            </a:r>
          </a:p>
        </p:txBody>
      </p:sp>
      <p:pic>
        <p:nvPicPr>
          <p:cNvPr id="10" name="Picture 9" descr="Couple standing outdoors, wearing coats and gloves, holding hands">
            <a:extLst>
              <a:ext uri="{FF2B5EF4-FFF2-40B4-BE49-F238E27FC236}">
                <a16:creationId xmlns:a16="http://schemas.microsoft.com/office/drawing/2014/main" id="{27899232-72A7-9A13-3E0B-1FAC8110F4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8280"/>
            <a:ext cx="8480612" cy="6766794"/>
          </a:xfrm>
          <a:prstGeom prst="rect">
            <a:avLst/>
          </a:prstGeom>
        </p:spPr>
      </p:pic>
      <p:pic>
        <p:nvPicPr>
          <p:cNvPr id="3" name="English Video 4 Slide 10">
            <a:hlinkClick r:id="" action="ppaction://media"/>
            <a:extLst>
              <a:ext uri="{FF2B5EF4-FFF2-40B4-BE49-F238E27FC236}">
                <a16:creationId xmlns:a16="http://schemas.microsoft.com/office/drawing/2014/main" id="{3147F58D-DC13-1113-07A5-5FC5269CCF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4411" y="58280"/>
            <a:ext cx="609601" cy="609600"/>
          </a:xfrm>
          <a:prstGeom prst="rect">
            <a:avLst/>
          </a:prstGeom>
        </p:spPr>
      </p:pic>
    </p:spTree>
    <p:extLst>
      <p:ext uri="{BB962C8B-B14F-4D97-AF65-F5344CB8AC3E}">
        <p14:creationId xmlns:p14="http://schemas.microsoft.com/office/powerpoint/2010/main" val="87719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54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3CD4B-124C-71B9-4CBA-9444B19807BA}"/>
            </a:ext>
          </a:extLst>
        </p:cNvPr>
        <p:cNvGrpSpPr/>
        <p:nvPr/>
      </p:nvGrpSpPr>
      <p:grpSpPr>
        <a:xfrm>
          <a:off x="0" y="0"/>
          <a:ext cx="0" cy="0"/>
          <a:chOff x="0" y="0"/>
          <a:chExt cx="0" cy="0"/>
        </a:xfrm>
      </p:grpSpPr>
      <p:sp>
        <p:nvSpPr>
          <p:cNvPr id="32" name="Rectangle 31">
            <a:extLst>
              <a:ext uri="{FF2B5EF4-FFF2-40B4-BE49-F238E27FC236}">
                <a16:creationId xmlns:a16="http://schemas.microsoft.com/office/drawing/2014/main" id="{4717EE15-3B66-C27F-3989-AAB92973A171}"/>
              </a:ext>
            </a:extLst>
          </p:cNvPr>
          <p:cNvSpPr/>
          <p:nvPr/>
        </p:nvSpPr>
        <p:spPr>
          <a:xfrm>
            <a:off x="3463925" y="0"/>
            <a:ext cx="29845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s-ES_tradnl" sz="2400" noProof="0" dirty="0">
              <a:solidFill>
                <a:prstClr val="white"/>
              </a:solidFill>
            </a:endParaRPr>
          </a:p>
        </p:txBody>
      </p:sp>
      <p:cxnSp>
        <p:nvCxnSpPr>
          <p:cNvPr id="16" name="Straight Connector 15">
            <a:extLst>
              <a:ext uri="{FF2B5EF4-FFF2-40B4-BE49-F238E27FC236}">
                <a16:creationId xmlns:a16="http://schemas.microsoft.com/office/drawing/2014/main" id="{436154E2-842F-379B-C205-3AC2FAF1029A}"/>
              </a:ext>
            </a:extLst>
          </p:cNvPr>
          <p:cNvCxnSpPr>
            <a:cxnSpLocks/>
          </p:cNvCxnSpPr>
          <p:nvPr/>
        </p:nvCxnSpPr>
        <p:spPr>
          <a:xfrm>
            <a:off x="3619616" y="4913313"/>
            <a:ext cx="2678837"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BAD9FA2-09F3-5FC1-DEAF-DB4948024FF5}"/>
              </a:ext>
            </a:extLst>
          </p:cNvPr>
          <p:cNvSpPr>
            <a:spLocks noGrp="1"/>
          </p:cNvSpPr>
          <p:nvPr>
            <p:ph type="ctrTitle"/>
          </p:nvPr>
        </p:nvSpPr>
        <p:spPr bwMode="gray">
          <a:xfrm>
            <a:off x="3619500" y="2376488"/>
            <a:ext cx="2679700" cy="2387600"/>
          </a:xfrm>
        </p:spPr>
        <p:txBody>
          <a:bodyPr>
            <a:normAutofit/>
          </a:bodyPr>
          <a:lstStyle/>
          <a:p>
            <a:r>
              <a:rPr lang="es-ES_tradnl" noProof="0" dirty="0"/>
              <a:t>Hacer cambios</a:t>
            </a:r>
            <a:endParaRPr lang="es-ES_tradnl" noProof="0" dirty="0">
              <a:effectLst/>
            </a:endParaRPr>
          </a:p>
        </p:txBody>
      </p:sp>
      <p:pic>
        <p:nvPicPr>
          <p:cNvPr id="13" name="Picture Placeholder 12" descr="Football goal in the net">
            <a:extLst>
              <a:ext uri="{FF2B5EF4-FFF2-40B4-BE49-F238E27FC236}">
                <a16:creationId xmlns:a16="http://schemas.microsoft.com/office/drawing/2014/main" id="{786471A1-E06D-E56F-7D6F-92D029740B75}"/>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t="8325" b="8325"/>
          <a:stretch>
            <a:fillRect/>
          </a:stretch>
        </p:blipFill>
        <p:spPr>
          <a:xfrm>
            <a:off x="0" y="2"/>
            <a:ext cx="12192000" cy="6857998"/>
          </a:xfrm>
        </p:spPr>
      </p:pic>
      <p:sp>
        <p:nvSpPr>
          <p:cNvPr id="14" name="TextBox 13">
            <a:extLst>
              <a:ext uri="{FF2B5EF4-FFF2-40B4-BE49-F238E27FC236}">
                <a16:creationId xmlns:a16="http://schemas.microsoft.com/office/drawing/2014/main" id="{5A52E4E1-ADC6-EFC2-41CD-0FC1C98BF547}"/>
              </a:ext>
            </a:extLst>
          </p:cNvPr>
          <p:cNvSpPr txBox="1"/>
          <p:nvPr/>
        </p:nvSpPr>
        <p:spPr>
          <a:xfrm>
            <a:off x="7125652" y="406400"/>
            <a:ext cx="4389120" cy="784830"/>
          </a:xfrm>
          <a:prstGeom prst="rect">
            <a:avLst/>
          </a:prstGeom>
          <a:noFill/>
        </p:spPr>
        <p:txBody>
          <a:bodyPr wrap="square" rtlCol="0">
            <a:spAutoFit/>
          </a:bodyPr>
          <a:lstStyle/>
          <a:p>
            <a:r>
              <a:rPr lang="es-ES_tradnl" sz="4500" b="1" dirty="0" err="1"/>
              <a:t>How</a:t>
            </a:r>
            <a:r>
              <a:rPr lang="es-ES_tradnl" sz="4500" b="1" dirty="0"/>
              <a:t> do </a:t>
            </a:r>
            <a:r>
              <a:rPr lang="es-ES_tradnl" sz="4500" b="1" dirty="0" err="1"/>
              <a:t>you</a:t>
            </a:r>
            <a:r>
              <a:rPr lang="es-ES_tradnl" sz="4500" b="1" dirty="0"/>
              <a:t> </a:t>
            </a:r>
            <a:r>
              <a:rPr lang="es-ES_tradnl" sz="4500" b="1" dirty="0" err="1"/>
              <a:t>feel</a:t>
            </a:r>
            <a:r>
              <a:rPr lang="es-ES_tradnl" sz="4500" b="1" noProof="0" dirty="0"/>
              <a:t>?</a:t>
            </a:r>
          </a:p>
        </p:txBody>
      </p:sp>
      <p:pic>
        <p:nvPicPr>
          <p:cNvPr id="4" name="English Video 4 Slide 11">
            <a:hlinkClick r:id="" action="ppaction://media"/>
            <a:extLst>
              <a:ext uri="{FF2B5EF4-FFF2-40B4-BE49-F238E27FC236}">
                <a16:creationId xmlns:a16="http://schemas.microsoft.com/office/drawing/2014/main" id="{6E22E9F9-DBE8-F40B-B063-2E6D9E2911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8215" y="189215"/>
            <a:ext cx="609601" cy="609600"/>
          </a:xfrm>
          <a:prstGeom prst="rect">
            <a:avLst/>
          </a:prstGeom>
        </p:spPr>
      </p:pic>
    </p:spTree>
    <p:extLst>
      <p:ext uri="{BB962C8B-B14F-4D97-AF65-F5344CB8AC3E}">
        <p14:creationId xmlns:p14="http://schemas.microsoft.com/office/powerpoint/2010/main" val="81318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6700F-5FD3-C2CC-6048-F40B5FBBDB9A}"/>
            </a:ext>
          </a:extLst>
        </p:cNvPr>
        <p:cNvGrpSpPr/>
        <p:nvPr/>
      </p:nvGrpSpPr>
      <p:grpSpPr>
        <a:xfrm>
          <a:off x="0" y="0"/>
          <a:ext cx="0" cy="0"/>
          <a:chOff x="0" y="0"/>
          <a:chExt cx="0" cy="0"/>
        </a:xfrm>
      </p:grpSpPr>
      <p:pic>
        <p:nvPicPr>
          <p:cNvPr id="20" name="Picture 19" descr="Golden Gate Bridge in fog">
            <a:extLst>
              <a:ext uri="{FF2B5EF4-FFF2-40B4-BE49-F238E27FC236}">
                <a16:creationId xmlns:a16="http://schemas.microsoft.com/office/drawing/2014/main" id="{71207661-A99E-990B-DD18-77285E9B75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183"/>
            <a:ext cx="7599680" cy="4274820"/>
          </a:xfrm>
          <a:prstGeom prst="rect">
            <a:avLst/>
          </a:prstGeom>
        </p:spPr>
      </p:pic>
      <p:sp>
        <p:nvSpPr>
          <p:cNvPr id="4" name="Title 3">
            <a:extLst>
              <a:ext uri="{FF2B5EF4-FFF2-40B4-BE49-F238E27FC236}">
                <a16:creationId xmlns:a16="http://schemas.microsoft.com/office/drawing/2014/main" id="{499C9B5D-4A7A-99EA-B27F-C75FC9E26BD8}"/>
              </a:ext>
            </a:extLst>
          </p:cNvPr>
          <p:cNvSpPr>
            <a:spLocks noGrp="1"/>
          </p:cNvSpPr>
          <p:nvPr>
            <p:ph type="title"/>
          </p:nvPr>
        </p:nvSpPr>
        <p:spPr bwMode="gray">
          <a:xfrm>
            <a:off x="5658103" y="4200328"/>
            <a:ext cx="5749483" cy="1343026"/>
          </a:xfrm>
        </p:spPr>
        <p:txBody>
          <a:bodyPr/>
          <a:lstStyle/>
          <a:p>
            <a:pPr algn="ctr"/>
            <a:r>
              <a:rPr lang="en-US" dirty="0">
                <a:effectLst/>
              </a:rPr>
              <a:t>Do you need </a:t>
            </a:r>
            <a:r>
              <a:rPr lang="en-US" dirty="0"/>
              <a:t>medications</a:t>
            </a:r>
            <a:r>
              <a:rPr lang="en-US" dirty="0">
                <a:effectLst/>
              </a:rPr>
              <a:t>?</a:t>
            </a:r>
          </a:p>
        </p:txBody>
      </p:sp>
      <p:cxnSp>
        <p:nvCxnSpPr>
          <p:cNvPr id="10" name="Straight Connector 9">
            <a:extLst>
              <a:ext uri="{FF2B5EF4-FFF2-40B4-BE49-F238E27FC236}">
                <a16:creationId xmlns:a16="http://schemas.microsoft.com/office/drawing/2014/main" id="{2F9EC77D-8783-08AF-4BDF-C430D56B7953}"/>
              </a:ext>
              <a:ext uri="{C183D7F6-B498-43B3-948B-1728B52AA6E4}">
                <adec:decorative xmlns:adec="http://schemas.microsoft.com/office/drawing/2017/decorative" val="1"/>
              </a:ext>
            </a:extLst>
          </p:cNvPr>
          <p:cNvCxnSpPr>
            <a:cxnSpLocks/>
          </p:cNvCxnSpPr>
          <p:nvPr/>
        </p:nvCxnSpPr>
        <p:spPr bwMode="gray">
          <a:xfrm>
            <a:off x="5658103"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7E17886F-81DA-14C4-526B-FC9FDB3FF82D}"/>
              </a:ext>
            </a:extLst>
          </p:cNvPr>
          <p:cNvSpPr>
            <a:spLocks noGrp="1"/>
          </p:cNvSpPr>
          <p:nvPr>
            <p:ph type="body" sz="quarter" idx="14"/>
          </p:nvPr>
        </p:nvSpPr>
        <p:spPr bwMode="gray">
          <a:xfrm>
            <a:off x="6096001" y="5674902"/>
            <a:ext cx="4787154" cy="1119943"/>
          </a:xfrm>
        </p:spPr>
        <p:txBody>
          <a:bodyPr>
            <a:normAutofit fontScale="55000" lnSpcReduction="20000"/>
          </a:bodyPr>
          <a:lstStyle/>
          <a:p>
            <a:r>
              <a:rPr lang="en-US" sz="3300" dirty="0"/>
              <a:t>Your CHWhelp connect you to medications </a:t>
            </a:r>
          </a:p>
          <a:p>
            <a:br>
              <a:rPr lang="en-US" sz="3300" dirty="0"/>
            </a:br>
            <a:endParaRPr lang="en-US" sz="3300" dirty="0">
              <a:effectLst/>
            </a:endParaRPr>
          </a:p>
        </p:txBody>
      </p:sp>
      <p:sp>
        <p:nvSpPr>
          <p:cNvPr id="8" name="Rectangle 7">
            <a:extLst>
              <a:ext uri="{FF2B5EF4-FFF2-40B4-BE49-F238E27FC236}">
                <a16:creationId xmlns:a16="http://schemas.microsoft.com/office/drawing/2014/main" id="{6872CE36-30D3-87EF-C8C5-1148BEB970E0}"/>
              </a:ext>
              <a:ext uri="{C183D7F6-B498-43B3-948B-1728B52AA6E4}">
                <adec:decorative xmlns:adec="http://schemas.microsoft.com/office/drawing/2017/decorative" val="1"/>
              </a:ext>
            </a:extLst>
          </p:cNvPr>
          <p:cNvSpPr/>
          <p:nvPr/>
        </p:nvSpPr>
        <p:spPr>
          <a:xfrm>
            <a:off x="-108488" y="6777793"/>
            <a:ext cx="12452888" cy="242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mber bottle of gel capsules">
            <a:extLst>
              <a:ext uri="{FF2B5EF4-FFF2-40B4-BE49-F238E27FC236}">
                <a16:creationId xmlns:a16="http://schemas.microsoft.com/office/drawing/2014/main" id="{896AD6AF-6EDA-87E8-12CC-71918B61D1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7887" y="334033"/>
            <a:ext cx="4231370" cy="2820913"/>
          </a:xfrm>
          <a:prstGeom prst="rect">
            <a:avLst/>
          </a:prstGeom>
        </p:spPr>
      </p:pic>
      <p:pic>
        <p:nvPicPr>
          <p:cNvPr id="2" name="English Video 4 Slide 12">
            <a:hlinkClick r:id="" action="ppaction://media"/>
            <a:extLst>
              <a:ext uri="{FF2B5EF4-FFF2-40B4-BE49-F238E27FC236}">
                <a16:creationId xmlns:a16="http://schemas.microsoft.com/office/drawing/2014/main" id="{0AD4DB06-CF57-A65A-E96D-AB0B0C3AE5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8089" y="29233"/>
            <a:ext cx="609601" cy="609600"/>
          </a:xfrm>
          <a:prstGeom prst="rect">
            <a:avLst/>
          </a:prstGeom>
        </p:spPr>
      </p:pic>
    </p:spTree>
    <p:extLst>
      <p:ext uri="{BB962C8B-B14F-4D97-AF65-F5344CB8AC3E}">
        <p14:creationId xmlns:p14="http://schemas.microsoft.com/office/powerpoint/2010/main" val="409149258"/>
      </p:ext>
    </p:extLst>
  </p:cSld>
  <p:clrMapOvr>
    <a:masterClrMapping/>
  </p:clrMapOvr>
  <mc:AlternateContent xmlns:mc="http://schemas.openxmlformats.org/markup-compatibility/2006" xmlns:p14="http://schemas.microsoft.com/office/powerpoint/2010/main">
    <mc:Choice Requires="p14">
      <p:transition spd="slow" p14:dur="2000" advTm="37814"/>
    </mc:Choice>
    <mc:Fallback xmlns="">
      <p:transition spd="slow" advTm="378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838200" y="203761"/>
            <a:ext cx="10515600" cy="1325563"/>
          </a:xfrm>
        </p:spPr>
        <p:txBody>
          <a:bodyPr>
            <a:normAutofit/>
          </a:bodyPr>
          <a:lstStyle/>
          <a:p>
            <a:pPr algn="ctr"/>
            <a:r>
              <a:rPr lang="en-US" sz="2500" b="1" dirty="0">
                <a:latin typeface="Tahoma" panose="020B0604030504040204" pitchFamily="34" charset="0"/>
                <a:ea typeface="Tahoma" panose="020B0604030504040204" pitchFamily="34" charset="0"/>
                <a:cs typeface="Tahoma" panose="020B0604030504040204" pitchFamily="34" charset="0"/>
              </a:rPr>
              <a:t>References</a:t>
            </a:r>
          </a:p>
        </p:txBody>
      </p:sp>
      <p:sp>
        <p:nvSpPr>
          <p:cNvPr id="3" name="Slide Number Placeholder 2"/>
          <p:cNvSpPr>
            <a:spLocks noGrp="1"/>
          </p:cNvSpPr>
          <p:nvPr>
            <p:ph type="sldNum" sz="quarter" idx="11"/>
          </p:nvPr>
        </p:nvSpPr>
        <p:spPr/>
        <p:txBody>
          <a:bodyPr/>
          <a:lstStyle/>
          <a:p>
            <a:fld id="{4B73C415-D670-4716-A5EC-CC4D52CA2BAC}" type="slidenum">
              <a:rPr lang="en-US" sz="1500" smtClean="0">
                <a:solidFill>
                  <a:prstClr val="black"/>
                </a:solidFill>
                <a:latin typeface="Tahoma" panose="020B0604030504040204" pitchFamily="34" charset="0"/>
                <a:ea typeface="Tahoma" panose="020B0604030504040204" pitchFamily="34" charset="0"/>
                <a:cs typeface="Tahoma" panose="020B0604030504040204" pitchFamily="34" charset="0"/>
              </a:rPr>
              <a:pPr/>
              <a:t>13</a:t>
            </a:fld>
            <a:endParaRPr lang="en-US" sz="15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6511637"/>
            <a:ext cx="12192001" cy="3463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609600" y="1417320"/>
            <a:ext cx="11070566" cy="5432256"/>
          </a:xfrm>
          <a:prstGeom prst="rect">
            <a:avLst/>
          </a:prstGeom>
          <a:noFill/>
        </p:spPr>
        <p:txBody>
          <a:bodyPr wrap="square" rtlCol="0">
            <a:spAutoFit/>
          </a:bodyPr>
          <a:lstStyle/>
          <a:p>
            <a:pPr marR="0">
              <a:spcAft>
                <a:spcPts val="1200"/>
              </a:spcAft>
            </a:pPr>
            <a:r>
              <a:rPr lang="en-US" sz="1400" dirty="0">
                <a:effectLst/>
                <a:ea typeface="Arial" panose="020B0604020202020204" pitchFamily="34" charset="0"/>
              </a:rPr>
              <a:t>American Diabetes Association Professional Practice Committee. (2024). Standards of Care in Diabetes—2024. </a:t>
            </a:r>
            <a:r>
              <a:rPr lang="en-US" sz="1400" i="1" dirty="0">
                <a:effectLst/>
                <a:ea typeface="Arial" panose="020B0604020202020204" pitchFamily="34" charset="0"/>
              </a:rPr>
              <a:t>Diabetes Care</a:t>
            </a:r>
            <a:r>
              <a:rPr lang="en-US" sz="1400" dirty="0">
                <a:effectLst/>
                <a:ea typeface="Arial" panose="020B0604020202020204" pitchFamily="34" charset="0"/>
              </a:rPr>
              <a:t>, 47(Supplement 1), S1–S321.  </a:t>
            </a:r>
            <a:r>
              <a:rPr lang="en-US" sz="1400" u="sng" dirty="0">
                <a:solidFill>
                  <a:srgbClr val="0563C1"/>
                </a:solidFill>
                <a:effectLst/>
                <a:ea typeface="Arial" panose="020B0604020202020204" pitchFamily="34" charset="0"/>
                <a:hlinkClick r:id="rId3"/>
              </a:rPr>
              <a:t>https://diabetesjournals.org/care/issue/47/Supplement_1</a:t>
            </a:r>
            <a:endParaRPr lang="en-US" sz="1400" dirty="0">
              <a:effectLst/>
              <a:ea typeface="Arial" panose="020B0604020202020204" pitchFamily="34" charset="0"/>
            </a:endParaRPr>
          </a:p>
          <a:p>
            <a:pPr marR="0">
              <a:spcAft>
                <a:spcPts val="1200"/>
              </a:spcAft>
            </a:pPr>
            <a:r>
              <a:rPr lang="en-US" sz="1400" dirty="0" err="1">
                <a:effectLst/>
                <a:ea typeface="Arial" panose="020B0604020202020204" pitchFamily="34" charset="0"/>
              </a:rPr>
              <a:t>Dilixiati</a:t>
            </a:r>
            <a:r>
              <a:rPr lang="en-US" sz="1400" dirty="0">
                <a:effectLst/>
                <a:ea typeface="Arial" panose="020B0604020202020204" pitchFamily="34" charset="0"/>
              </a:rPr>
              <a:t>, D., </a:t>
            </a:r>
            <a:r>
              <a:rPr lang="en-US" sz="1400" dirty="0" err="1">
                <a:effectLst/>
                <a:ea typeface="Arial" panose="020B0604020202020204" pitchFamily="34" charset="0"/>
              </a:rPr>
              <a:t>Waili</a:t>
            </a:r>
            <a:r>
              <a:rPr lang="en-US" sz="1400" dirty="0">
                <a:effectLst/>
                <a:ea typeface="Arial" panose="020B0604020202020204" pitchFamily="34" charset="0"/>
              </a:rPr>
              <a:t>, A., </a:t>
            </a:r>
            <a:r>
              <a:rPr lang="en-US" sz="1400" dirty="0" err="1">
                <a:effectLst/>
                <a:ea typeface="Arial" panose="020B0604020202020204" pitchFamily="34" charset="0"/>
              </a:rPr>
              <a:t>Tuerxunmaimaiti</a:t>
            </a:r>
            <a:r>
              <a:rPr lang="en-US" sz="1400" dirty="0">
                <a:effectLst/>
                <a:ea typeface="Arial" panose="020B0604020202020204" pitchFamily="34" charset="0"/>
              </a:rPr>
              <a:t>, A., Tao, L., </a:t>
            </a:r>
            <a:r>
              <a:rPr lang="en-US" sz="1400" dirty="0" err="1">
                <a:effectLst/>
                <a:ea typeface="Arial" panose="020B0604020202020204" pitchFamily="34" charset="0"/>
              </a:rPr>
              <a:t>Zebibula</a:t>
            </a:r>
            <a:r>
              <a:rPr lang="en-US" sz="1400" dirty="0">
                <a:effectLst/>
                <a:ea typeface="Arial" panose="020B0604020202020204" pitchFamily="34" charset="0"/>
              </a:rPr>
              <a:t>, A., &amp; </a:t>
            </a:r>
            <a:r>
              <a:rPr lang="en-US" sz="1400" dirty="0" err="1">
                <a:effectLst/>
                <a:ea typeface="Arial" panose="020B0604020202020204" pitchFamily="34" charset="0"/>
              </a:rPr>
              <a:t>Rexiati</a:t>
            </a:r>
            <a:r>
              <a:rPr lang="en-US" sz="1400" dirty="0">
                <a:effectLst/>
                <a:ea typeface="Arial" panose="020B0604020202020204" pitchFamily="34" charset="0"/>
              </a:rPr>
              <a:t>, M. (2024). Risk factors for erectile dysfunction in diabetes mellitus: A systematic review and meta-analysis. </a:t>
            </a:r>
            <a:r>
              <a:rPr lang="en-US" sz="1400" i="1" dirty="0">
                <a:effectLst/>
                <a:ea typeface="Arial" panose="020B0604020202020204" pitchFamily="34" charset="0"/>
              </a:rPr>
              <a:t>Frontiers in Endocrinology</a:t>
            </a:r>
            <a:r>
              <a:rPr lang="en-US" sz="1400" dirty="0">
                <a:effectLst/>
                <a:ea typeface="Arial" panose="020B0604020202020204" pitchFamily="34" charset="0"/>
              </a:rPr>
              <a:t>, 15, 1368079.  </a:t>
            </a:r>
            <a:r>
              <a:rPr lang="en-US" sz="1400" u="sng" dirty="0">
                <a:solidFill>
                  <a:srgbClr val="0563C1"/>
                </a:solidFill>
                <a:effectLst/>
                <a:ea typeface="Arial" panose="020B0604020202020204" pitchFamily="34" charset="0"/>
                <a:hlinkClick r:id="rId4"/>
              </a:rPr>
              <a:t>https://doi.org/10.3389/fendo.2024.1368079</a:t>
            </a:r>
            <a:endParaRPr lang="en-US" sz="1400" dirty="0">
              <a:effectLst/>
              <a:ea typeface="Arial" panose="020B0604020202020204" pitchFamily="34" charset="0"/>
            </a:endParaRPr>
          </a:p>
          <a:p>
            <a:pPr marR="0">
              <a:spcAft>
                <a:spcPts val="1200"/>
              </a:spcAft>
            </a:pPr>
            <a:r>
              <a:rPr lang="en-US" sz="1400" dirty="0">
                <a:effectLst/>
                <a:ea typeface="Arial" panose="020B0604020202020204" pitchFamily="34" charset="0"/>
              </a:rPr>
              <a:t>Gupta, S., Dominguez, M., &amp; </a:t>
            </a:r>
            <a:r>
              <a:rPr lang="en-US" sz="1400" dirty="0" err="1">
                <a:effectLst/>
                <a:ea typeface="Arial" panose="020B0604020202020204" pitchFamily="34" charset="0"/>
              </a:rPr>
              <a:t>Golestaneh</a:t>
            </a:r>
            <a:r>
              <a:rPr lang="en-US" sz="1400" dirty="0">
                <a:effectLst/>
                <a:ea typeface="Arial" panose="020B0604020202020204" pitchFamily="34" charset="0"/>
              </a:rPr>
              <a:t>, L. (2023). Diabetic Kidney Disease: An Update. </a:t>
            </a:r>
            <a:r>
              <a:rPr lang="en-US" sz="1400" i="1" dirty="0">
                <a:effectLst/>
                <a:ea typeface="Arial" panose="020B0604020202020204" pitchFamily="34" charset="0"/>
              </a:rPr>
              <a:t>Medical Clinics of North America</a:t>
            </a:r>
            <a:r>
              <a:rPr lang="en-US" sz="1400" dirty="0">
                <a:effectLst/>
                <a:ea typeface="Arial" panose="020B0604020202020204" pitchFamily="34" charset="0"/>
              </a:rPr>
              <a:t>, 107(4), 689–705.  </a:t>
            </a:r>
            <a:r>
              <a:rPr lang="en-US" sz="1400" u="sng" dirty="0">
                <a:solidFill>
                  <a:srgbClr val="0563C1"/>
                </a:solidFill>
                <a:effectLst/>
                <a:ea typeface="Arial" panose="020B0604020202020204" pitchFamily="34" charset="0"/>
                <a:hlinkClick r:id="rId5"/>
              </a:rPr>
              <a:t>https://doi.org/10.1016/j.mcna.2023.03.004</a:t>
            </a:r>
            <a:endParaRPr lang="en-US" sz="1400" dirty="0">
              <a:effectLst/>
              <a:ea typeface="Arial" panose="020B0604020202020204" pitchFamily="34" charset="0"/>
            </a:endParaRPr>
          </a:p>
          <a:p>
            <a:pPr marR="0">
              <a:spcAft>
                <a:spcPts val="1200"/>
              </a:spcAft>
            </a:pPr>
            <a:r>
              <a:rPr lang="en-US" sz="1400" dirty="0">
                <a:effectLst/>
                <a:ea typeface="Arial" panose="020B0604020202020204" pitchFamily="34" charset="0"/>
              </a:rPr>
              <a:t>Koyama, A. K., Hora, I. A., Bullard, K. M., Benoit, S. R., Tang, S., &amp; Cho, P. (2023). State-Specific Prevalence of Depression Among Adults With and Without Diabetes — United States, 2011–2019. </a:t>
            </a:r>
            <a:r>
              <a:rPr lang="en-US" sz="1400" i="1" dirty="0">
                <a:effectLst/>
                <a:ea typeface="Arial" panose="020B0604020202020204" pitchFamily="34" charset="0"/>
              </a:rPr>
              <a:t>Preventing Chronic Disease</a:t>
            </a:r>
            <a:r>
              <a:rPr lang="en-US" sz="1400" dirty="0">
                <a:effectLst/>
                <a:ea typeface="Arial" panose="020B0604020202020204" pitchFamily="34" charset="0"/>
              </a:rPr>
              <a:t>, 20, 220407.  </a:t>
            </a:r>
            <a:r>
              <a:rPr lang="en-US" sz="1400" u="sng" dirty="0">
                <a:solidFill>
                  <a:srgbClr val="0563C1"/>
                </a:solidFill>
                <a:effectLst/>
                <a:ea typeface="Arial" panose="020B0604020202020204" pitchFamily="34" charset="0"/>
                <a:hlinkClick r:id="rId6"/>
              </a:rPr>
              <a:t>https://doi.org/10.5888/pcd20.220407</a:t>
            </a:r>
            <a:endParaRPr lang="en-US" sz="1400" dirty="0">
              <a:effectLst/>
              <a:ea typeface="Arial" panose="020B0604020202020204" pitchFamily="34" charset="0"/>
            </a:endParaRPr>
          </a:p>
          <a:p>
            <a:pPr marR="0">
              <a:spcAft>
                <a:spcPts val="1200"/>
              </a:spcAft>
            </a:pPr>
            <a:r>
              <a:rPr lang="en-US" sz="1400" dirty="0" err="1">
                <a:effectLst/>
                <a:ea typeface="Arial" panose="020B0604020202020204" pitchFamily="34" charset="0"/>
              </a:rPr>
              <a:t>Horsbol</a:t>
            </a:r>
            <a:r>
              <a:rPr lang="en-US" sz="1400" dirty="0">
                <a:effectLst/>
                <a:ea typeface="Arial" panose="020B0604020202020204" pitchFamily="34" charset="0"/>
              </a:rPr>
              <a:t>, T. A., Hoffmann, S. H., Thorsted, A. B., Rosenkilde, S., Lehn, S. F., Kofoed-Enevoldsen, A., Santos, M., Iversen, P. B., &amp; Thygesen, L. C. (2024). Diabetic complications and risk of depression and anxiety among adults with type 2 diabetes. </a:t>
            </a:r>
            <a:r>
              <a:rPr lang="en-US" sz="1400" i="1" dirty="0">
                <a:effectLst/>
                <a:ea typeface="Arial" panose="020B0604020202020204" pitchFamily="34" charset="0"/>
              </a:rPr>
              <a:t>Diabetic Medicine</a:t>
            </a:r>
            <a:r>
              <a:rPr lang="en-US" sz="1400" dirty="0">
                <a:effectLst/>
                <a:ea typeface="Arial" panose="020B0604020202020204" pitchFamily="34" charset="0"/>
              </a:rPr>
              <a:t>, 41(4), e15272.  </a:t>
            </a:r>
            <a:r>
              <a:rPr lang="en-US" sz="1400" u="sng" dirty="0">
                <a:solidFill>
                  <a:srgbClr val="0563C1"/>
                </a:solidFill>
                <a:effectLst/>
                <a:ea typeface="Arial" panose="020B0604020202020204" pitchFamily="34" charset="0"/>
                <a:hlinkClick r:id="rId7"/>
              </a:rPr>
              <a:t>https://doi.org/10.1111/dme.15272</a:t>
            </a:r>
            <a:endParaRPr lang="en-US" sz="1400" dirty="0">
              <a:effectLst/>
              <a:ea typeface="Arial" panose="020B0604020202020204" pitchFamily="34" charset="0"/>
            </a:endParaRPr>
          </a:p>
          <a:p>
            <a:pPr marR="0">
              <a:spcAft>
                <a:spcPts val="1200"/>
              </a:spcAft>
            </a:pPr>
            <a:r>
              <a:rPr lang="en-US" sz="1400" dirty="0">
                <a:effectLst/>
                <a:ea typeface="Arial" panose="020B0604020202020204" pitchFamily="34" charset="0"/>
              </a:rPr>
              <a:t>Kidney Disease: Improving Global Outcomes (KDIGO) CKD Work Group. (2024). KDIGO 2024 Clinical Practice Guideline for the Evaluation and Management of Chronic Kidney Disease. </a:t>
            </a:r>
            <a:r>
              <a:rPr lang="en-US" sz="1400" i="1" dirty="0">
                <a:effectLst/>
                <a:ea typeface="Arial" panose="020B0604020202020204" pitchFamily="34" charset="0"/>
              </a:rPr>
              <a:t>Kidney International</a:t>
            </a:r>
            <a:r>
              <a:rPr lang="en-US" sz="1400" dirty="0">
                <a:effectLst/>
                <a:ea typeface="Arial" panose="020B0604020202020204" pitchFamily="34" charset="0"/>
              </a:rPr>
              <a:t>, 105(4S), S117–S314.  </a:t>
            </a:r>
            <a:r>
              <a:rPr lang="en-US" sz="1400" u="sng" dirty="0">
                <a:solidFill>
                  <a:srgbClr val="0563C1"/>
                </a:solidFill>
                <a:effectLst/>
                <a:ea typeface="Arial" panose="020B0604020202020204" pitchFamily="34" charset="0"/>
                <a:hlinkClick r:id="rId8"/>
              </a:rPr>
              <a:t>https://doi.org/10.1016/j.kint.2023.10.018</a:t>
            </a:r>
            <a:endParaRPr lang="en-US" sz="1400" dirty="0">
              <a:effectLst/>
              <a:ea typeface="Arial" panose="020B0604020202020204" pitchFamily="34" charset="0"/>
            </a:endParaRPr>
          </a:p>
          <a:p>
            <a:pPr marR="0">
              <a:spcAft>
                <a:spcPts val="1200"/>
              </a:spcAft>
            </a:pPr>
            <a:r>
              <a:rPr lang="en-US" sz="1400" dirty="0">
                <a:effectLst/>
                <a:ea typeface="Arial" panose="020B0604020202020204" pitchFamily="34" charset="0"/>
              </a:rPr>
              <a:t>Kim, H. J., &amp; Park, S. (2022). Blood Pressure Target in Type 2 Diabetes Mellitus. </a:t>
            </a:r>
            <a:r>
              <a:rPr lang="en-US" sz="1400" i="1" dirty="0">
                <a:effectLst/>
                <a:ea typeface="Arial" panose="020B0604020202020204" pitchFamily="34" charset="0"/>
              </a:rPr>
              <a:t>Diabetes &amp; Metabolism Journal</a:t>
            </a:r>
            <a:r>
              <a:rPr lang="en-US" sz="1400" dirty="0">
                <a:effectLst/>
                <a:ea typeface="Arial" panose="020B0604020202020204" pitchFamily="34" charset="0"/>
              </a:rPr>
              <a:t>, 46(5), 667–674.  </a:t>
            </a:r>
            <a:r>
              <a:rPr lang="en-US" sz="1400" u="sng" dirty="0">
                <a:solidFill>
                  <a:srgbClr val="0563C1"/>
                </a:solidFill>
                <a:effectLst/>
                <a:ea typeface="Arial" panose="020B0604020202020204" pitchFamily="34" charset="0"/>
                <a:hlinkClick r:id="rId9"/>
              </a:rPr>
              <a:t>https://doi.org/10.4093/dmj.2022.0215</a:t>
            </a:r>
            <a:endParaRPr lang="en-US" sz="1400" dirty="0">
              <a:effectLst/>
              <a:ea typeface="Arial" panose="020B0604020202020204" pitchFamily="34" charset="0"/>
            </a:endParaRPr>
          </a:p>
          <a:p>
            <a:pPr marR="0">
              <a:spcAft>
                <a:spcPts val="1200"/>
              </a:spcAft>
            </a:pPr>
            <a:r>
              <a:rPr lang="en-US" sz="1400" dirty="0" err="1">
                <a:effectLst/>
                <a:ea typeface="Arial" panose="020B0604020202020204" pitchFamily="34" charset="0"/>
              </a:rPr>
              <a:t>Migdalis</a:t>
            </a:r>
            <a:r>
              <a:rPr lang="en-US" sz="1400" dirty="0">
                <a:effectLst/>
                <a:ea typeface="Arial" panose="020B0604020202020204" pitchFamily="34" charset="0"/>
              </a:rPr>
              <a:t>, I. N. (2024). Chronic Complications of Diabetes: Prevalence, Prevention, and Management. </a:t>
            </a:r>
            <a:r>
              <a:rPr lang="en-US" sz="1400" i="1" dirty="0">
                <a:effectLst/>
                <a:ea typeface="Arial" panose="020B0604020202020204" pitchFamily="34" charset="0"/>
              </a:rPr>
              <a:t>Journal of Clinical Medicine</a:t>
            </a:r>
            <a:r>
              <a:rPr lang="en-US" sz="1400" dirty="0">
                <a:effectLst/>
                <a:ea typeface="Arial" panose="020B0604020202020204" pitchFamily="34" charset="0"/>
              </a:rPr>
              <a:t>, 13(23), 7001.  </a:t>
            </a:r>
            <a:r>
              <a:rPr lang="en-US" sz="1400" u="sng" dirty="0">
                <a:solidFill>
                  <a:srgbClr val="0563C1"/>
                </a:solidFill>
                <a:effectLst/>
                <a:ea typeface="Arial" panose="020B0604020202020204" pitchFamily="34" charset="0"/>
                <a:hlinkClick r:id="rId10"/>
              </a:rPr>
              <a:t>https://doi.org/10.3390/jcm13237001</a:t>
            </a:r>
            <a:endParaRPr lang="en-US" sz="1400" dirty="0">
              <a:effectLst/>
              <a:ea typeface="Arial" panose="020B0604020202020204" pitchFamily="34" charset="0"/>
            </a:endParaRPr>
          </a:p>
          <a:p>
            <a:endParaRPr lang="es-ES_tradnl" sz="1400" noProof="0" dirty="0">
              <a:solidFill>
                <a:prstClr val="black"/>
              </a:solidFill>
              <a:ea typeface="Tahoma" panose="020B0604030504040204" pitchFamily="34" charset="0"/>
              <a:cs typeface="Tahoma" panose="020B0604030504040204" pitchFamily="34" charset="0"/>
            </a:endParaRPr>
          </a:p>
          <a:p>
            <a:endParaRPr lang="en-US" sz="15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0" y="6492876"/>
            <a:ext cx="12192000" cy="365125"/>
          </a:xfrm>
          <a:prstGeom prst="rect">
            <a:avLst/>
          </a:prstGeom>
          <a:solidFill>
            <a:schemeClr val="bg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12675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Picture Placeholder 4" descr="A person sitting on a couch&#10;&#10;Description automatically generated with medium confidence">
            <a:extLst>
              <a:ext uri="{FF2B5EF4-FFF2-40B4-BE49-F238E27FC236}">
                <a16:creationId xmlns:a16="http://schemas.microsoft.com/office/drawing/2014/main" id="{338880DC-691C-F7C7-D74C-E620D97C55C0}"/>
              </a:ext>
            </a:extLst>
          </p:cNvPr>
          <p:cNvPicPr>
            <a:picLocks noGrp="1" noChangeAspect="1"/>
          </p:cNvPicPr>
          <p:nvPr>
            <p:ph type="pic" sz="quarter" idx="13"/>
          </p:nvPr>
        </p:nvPicPr>
        <p:blipFill rotWithShape="1">
          <a:blip r:embed="rId5" cstate="screen">
            <a:extLst>
              <a:ext uri="{28A0092B-C50C-407E-A947-70E740481C1C}">
                <a14:useLocalDpi xmlns:a14="http://schemas.microsoft.com/office/drawing/2010/main"/>
              </a:ext>
            </a:extLst>
          </a:blip>
          <a:srcRect/>
          <a:stretch/>
        </p:blipFill>
        <p:spPr>
          <a:xfrm>
            <a:off x="20" y="10"/>
            <a:ext cx="8668492" cy="6857990"/>
          </a:xfrm>
          <a:prstGeom prst="rect">
            <a:avLst/>
          </a:prstGeom>
        </p:spPr>
      </p:pic>
      <p:sp>
        <p:nvSpPr>
          <p:cNvPr id="84" name="Rectangle 83">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TextBox 11"/>
          <p:cNvSpPr txBox="1"/>
          <p:nvPr/>
        </p:nvSpPr>
        <p:spPr>
          <a:xfrm>
            <a:off x="6938683" y="1122363"/>
            <a:ext cx="4933278" cy="3204134"/>
          </a:xfrm>
          <a:prstGeom prst="ellipse">
            <a:avLst/>
          </a:prstGeom>
        </p:spPr>
        <p:txBody>
          <a:bodyPr vert="horz" lIns="91440" tIns="45720" rIns="91440" bIns="45720" rtlCol="0" anchor="b">
            <a:normAutofit fontScale="92500"/>
          </a:bodyPr>
          <a:lstStyle/>
          <a:p>
            <a:pPr>
              <a:lnSpc>
                <a:spcPct val="90000"/>
              </a:lnSpc>
              <a:spcBef>
                <a:spcPct val="0"/>
              </a:spcBef>
              <a:spcAft>
                <a:spcPts val="600"/>
              </a:spcAft>
            </a:pPr>
            <a:r>
              <a:rPr lang="en-US" sz="4800" dirty="0">
                <a:solidFill>
                  <a:prstClr val="black"/>
                </a:solidFill>
                <a:latin typeface="Calibri Light"/>
              </a:rPr>
              <a:t>ARTERIES ARE EVERYWHERE!</a:t>
            </a:r>
          </a:p>
        </p:txBody>
      </p:sp>
      <p:sp>
        <p:nvSpPr>
          <p:cNvPr id="86" name="Rectangle 8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8" name="Rectangle 8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 name="English Video 4 Slide 2">
            <a:hlinkClick r:id="" action="ppaction://media"/>
            <a:extLst>
              <a:ext uri="{FF2B5EF4-FFF2-40B4-BE49-F238E27FC236}">
                <a16:creationId xmlns:a16="http://schemas.microsoft.com/office/drawing/2014/main" id="{5E67C6B5-F5C9-C8A3-B6F0-CF66F3E86B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2376" y="16083"/>
            <a:ext cx="609600" cy="609600"/>
          </a:xfrm>
          <a:prstGeom prst="rect">
            <a:avLst/>
          </a:prstGeom>
        </p:spPr>
      </p:pic>
    </p:spTree>
    <p:extLst>
      <p:ext uri="{BB962C8B-B14F-4D97-AF65-F5344CB8AC3E}">
        <p14:creationId xmlns:p14="http://schemas.microsoft.com/office/powerpoint/2010/main" val="30384632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781" name="Rectangle 3278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oman standing alone">
            <a:extLst>
              <a:ext uri="{FF2B5EF4-FFF2-40B4-BE49-F238E27FC236}">
                <a16:creationId xmlns:a16="http://schemas.microsoft.com/office/drawing/2014/main" id="{8012294F-1B7A-0F1F-BE03-D47ED1E8A6B6}"/>
              </a:ext>
            </a:extLst>
          </p:cNvPr>
          <p:cNvPicPr>
            <a:picLocks noChangeAspect="1"/>
          </p:cNvPicPr>
          <p:nvPr/>
        </p:nvPicPr>
        <p:blipFill>
          <a:blip r:embed="rId5">
            <a:extLst>
              <a:ext uri="{28A0092B-C50C-407E-A947-70E740481C1C}">
                <a14:useLocalDpi xmlns:a14="http://schemas.microsoft.com/office/drawing/2010/main" val="0"/>
              </a:ext>
            </a:extLst>
          </a:blip>
          <a:srcRect l="17086" r="6204" b="9091"/>
          <a:stretch>
            <a:fillRect/>
          </a:stretch>
        </p:blipFill>
        <p:spPr>
          <a:xfrm>
            <a:off x="3522468" y="10"/>
            <a:ext cx="8669532" cy="6857990"/>
          </a:xfrm>
          <a:prstGeom prst="rect">
            <a:avLst/>
          </a:prstGeom>
        </p:spPr>
      </p:pic>
      <p:sp>
        <p:nvSpPr>
          <p:cNvPr id="32783" name="Rectangle 3278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EAFEA311-948A-46AC-BAE1-1E8A62FAEDBF}"/>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solidFill>
                  <a:schemeClr val="bg1"/>
                </a:solidFill>
              </a:rPr>
              <a:t>WHAT WAS THE REAL PROBLEM?</a:t>
            </a:r>
            <a:endParaRPr lang="en-US" sz="2800">
              <a:solidFill>
                <a:schemeClr val="bg1"/>
              </a:solidFill>
              <a:effectLst/>
            </a:endParaRPr>
          </a:p>
        </p:txBody>
      </p:sp>
      <p:sp>
        <p:nvSpPr>
          <p:cNvPr id="32780" name="Rectangle 3277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2782" name="Rectangle 3278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771" name="Content Placeholder 2"/>
          <p:cNvSpPr>
            <a:spLocks noGrp="1"/>
          </p:cNvSpPr>
          <p:nvPr>
            <p:ph idx="1"/>
          </p:nvPr>
        </p:nvSpPr>
        <p:spPr>
          <a:xfrm>
            <a:off x="371094" y="2718054"/>
            <a:ext cx="3438906" cy="3207258"/>
          </a:xfrm>
        </p:spPr>
        <p:txBody>
          <a:bodyPr vert="horz" lIns="91440" tIns="45720" rIns="91440" bIns="45720" rtlCol="0" anchor="t">
            <a:normAutofit/>
          </a:bodyPr>
          <a:lstStyle/>
          <a:p>
            <a:pPr indent="-228600">
              <a:buFont typeface="Arial" panose="020B0604020202020204" pitchFamily="34" charset="0"/>
              <a:buChar char="•"/>
            </a:pPr>
            <a:endParaRPr lang="en-US" sz="1700">
              <a:solidFill>
                <a:schemeClr val="bg1"/>
              </a:solidFill>
            </a:endParaRPr>
          </a:p>
          <a:p>
            <a:pPr indent="-228600">
              <a:buFont typeface="Arial" panose="020B0604020202020204" pitchFamily="34" charset="0"/>
              <a:buChar char="•"/>
            </a:pPr>
            <a:endParaRPr lang="en-US" sz="1700">
              <a:solidFill>
                <a:schemeClr val="bg1"/>
              </a:solidFill>
            </a:endParaRPr>
          </a:p>
        </p:txBody>
      </p:sp>
      <p:sp>
        <p:nvSpPr>
          <p:cNvPr id="7" name="TextBox 6"/>
          <p:cNvSpPr txBox="1"/>
          <p:nvPr/>
        </p:nvSpPr>
        <p:spPr>
          <a:xfrm>
            <a:off x="628650" y="3028950"/>
            <a:ext cx="1104900" cy="369332"/>
          </a:xfrm>
          <a:prstGeom prst="rect">
            <a:avLst/>
          </a:prstGeom>
          <a:noFill/>
        </p:spPr>
        <p:txBody>
          <a:bodyPr wrap="square" rtlCol="0" anchor="t">
            <a:spAutoFit/>
          </a:bodyPr>
          <a:lstStyle/>
          <a:p>
            <a:endParaRPr lang="en-US" dirty="0">
              <a:solidFill>
                <a:prstClr val="black"/>
              </a:solidFill>
              <a:cs typeface="Calibri"/>
            </a:endParaRPr>
          </a:p>
        </p:txBody>
      </p:sp>
      <p:pic>
        <p:nvPicPr>
          <p:cNvPr id="5" name="English Video 4 Slide 3">
            <a:hlinkClick r:id="" action="ppaction://media"/>
            <a:extLst>
              <a:ext uri="{FF2B5EF4-FFF2-40B4-BE49-F238E27FC236}">
                <a16:creationId xmlns:a16="http://schemas.microsoft.com/office/drawing/2014/main" id="{E6523799-B0A6-4571-7CD7-A01945F524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9288" y="403225"/>
            <a:ext cx="609600" cy="609600"/>
          </a:xfrm>
          <a:prstGeom prst="rect">
            <a:avLst/>
          </a:prstGeom>
        </p:spPr>
      </p:pic>
    </p:spTree>
    <p:extLst>
      <p:ext uri="{BB962C8B-B14F-4D97-AF65-F5344CB8AC3E}">
        <p14:creationId xmlns:p14="http://schemas.microsoft.com/office/powerpoint/2010/main" val="18077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2" name="Picture 4" descr="heart shape stethoscope">
            <a:extLst>
              <a:ext uri="{FF2B5EF4-FFF2-40B4-BE49-F238E27FC236}">
                <a16:creationId xmlns:a16="http://schemas.microsoft.com/office/drawing/2014/main" id="{BDF373FB-F4A0-EC4A-96F8-A335952CBABB}"/>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0" y="10"/>
            <a:ext cx="6095980" cy="342899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People, Old, Man, Woman, Couple, Love">
            <a:extLst>
              <a:ext uri="{FF2B5EF4-FFF2-40B4-BE49-F238E27FC236}">
                <a16:creationId xmlns:a16="http://schemas.microsoft.com/office/drawing/2014/main" id="{97E71C11-0076-314F-9FE1-C129D5CDDA0E}"/>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096000" y="10"/>
            <a:ext cx="6096000" cy="3428990"/>
          </a:xfrm>
          <a:prstGeom prst="rect">
            <a:avLst/>
          </a:prstGeom>
          <a:noFill/>
          <a:extLst>
            <a:ext uri="{909E8E84-426E-40DD-AFC4-6F175D3DCCD1}">
              <a14:hiddenFill xmlns:a14="http://schemas.microsoft.com/office/drawing/2010/main">
                <a:solidFill>
                  <a:srgbClr val="FFFFFF"/>
                </a:solidFill>
              </a14:hiddenFill>
            </a:ext>
          </a:extLst>
        </p:spPr>
      </p:pic>
      <p:pic>
        <p:nvPicPr>
          <p:cNvPr id="38917" name="Picture 5" descr="Screen Shot 2018-05-16 at 12.09.00 PM.png"/>
          <p:cNvPicPr>
            <a:picLocks noChangeAspect="1"/>
          </p:cNvPicPr>
          <p:nvPr/>
        </p:nvPicPr>
        <p:blipFill rotWithShape="1">
          <a:blip r:embed="rId7" cstate="screen">
            <a:extLst>
              <a:ext uri="{28A0092B-C50C-407E-A947-70E740481C1C}">
                <a14:useLocalDpi xmlns:a14="http://schemas.microsoft.com/office/drawing/2010/main"/>
              </a:ext>
            </a:extLst>
          </a:blip>
          <a:srcRect r="-1"/>
          <a:stretch/>
        </p:blipFill>
        <p:spPr bwMode="auto">
          <a:xfrm>
            <a:off x="20" y="3429000"/>
            <a:ext cx="6095980" cy="3429000"/>
          </a:xfrm>
          <a:prstGeom prst="rect">
            <a:avLst/>
          </a:prstGeom>
        </p:spPr>
      </p:pic>
      <p:pic>
        <p:nvPicPr>
          <p:cNvPr id="38914" name="Picture 2" descr="Image result for sexuality problems&quot;"/>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096000" y="3429000"/>
            <a:ext cx="6096000" cy="3429000"/>
          </a:xfrm>
          <a:prstGeom prst="rect">
            <a:avLst/>
          </a:prstGeom>
        </p:spPr>
      </p:pic>
      <p:sp>
        <p:nvSpPr>
          <p:cNvPr id="202" name="Rectangle 20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4" name="Frame 20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 name="Title 2">
            <a:extLst>
              <a:ext uri="{FF2B5EF4-FFF2-40B4-BE49-F238E27FC236}">
                <a16:creationId xmlns:a16="http://schemas.microsoft.com/office/drawing/2014/main" id="{1BDF6EE5-A48A-4B80-985C-0F8D66515B14}"/>
              </a:ext>
            </a:extLst>
          </p:cNvPr>
          <p:cNvSpPr>
            <a:spLocks noGrp="1"/>
          </p:cNvSpPr>
          <p:nvPr>
            <p:ph type="title"/>
          </p:nvPr>
        </p:nvSpPr>
        <p:spPr>
          <a:xfrm>
            <a:off x="4286858" y="2756140"/>
            <a:ext cx="3618284" cy="1345720"/>
          </a:xfrm>
          <a:noFill/>
        </p:spPr>
        <p:txBody>
          <a:bodyPr vert="horz" lIns="91440" tIns="45720" rIns="91440" bIns="45720" rtlCol="0" anchor="ctr">
            <a:noAutofit/>
          </a:bodyPr>
          <a:lstStyle/>
          <a:p>
            <a:pPr algn="ctr"/>
            <a:r>
              <a:rPr lang="en-US" sz="5000" kern="1200" dirty="0">
                <a:solidFill>
                  <a:srgbClr val="080808"/>
                </a:solidFill>
                <a:latin typeface="+mj-lt"/>
                <a:ea typeface="+mj-ea"/>
                <a:cs typeface="+mj-cs"/>
              </a:rPr>
              <a:t>Everything is CONNECTED!</a:t>
            </a:r>
          </a:p>
        </p:txBody>
      </p:sp>
      <p:pic>
        <p:nvPicPr>
          <p:cNvPr id="2" name="English Video 4 Slide 4">
            <a:hlinkClick r:id="" action="ppaction://media"/>
            <a:extLst>
              <a:ext uri="{FF2B5EF4-FFF2-40B4-BE49-F238E27FC236}">
                <a16:creationId xmlns:a16="http://schemas.microsoft.com/office/drawing/2014/main" id="{29A6DA81-D6F8-5FDB-9BFF-1CCC7034956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71203" y="119388"/>
            <a:ext cx="609601" cy="609600"/>
          </a:xfrm>
          <a:prstGeom prst="rect">
            <a:avLst/>
          </a:prstGeom>
        </p:spPr>
      </p:pic>
    </p:spTree>
    <p:extLst>
      <p:ext uri="{BB962C8B-B14F-4D97-AF65-F5344CB8AC3E}">
        <p14:creationId xmlns:p14="http://schemas.microsoft.com/office/powerpoint/2010/main" val="422710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lderly man receiving an needle">
            <a:extLst>
              <a:ext uri="{FF2B5EF4-FFF2-40B4-BE49-F238E27FC236}">
                <a16:creationId xmlns:a16="http://schemas.microsoft.com/office/drawing/2014/main" id="{F303C027-7895-F149-AA23-73335FCB83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4579" name="Title 1"/>
          <p:cNvSpPr>
            <a:spLocks noGrp="1"/>
          </p:cNvSpPr>
          <p:nvPr>
            <p:ph type="title"/>
          </p:nvPr>
        </p:nvSpPr>
        <p:spPr/>
        <p:txBody>
          <a:bodyPr/>
          <a:lstStyle/>
          <a:p>
            <a:pPr eaLnBrk="1" hangingPunct="1"/>
            <a:r>
              <a:rPr lang="en-US">
                <a:ea typeface="ＭＳ Ｐゴシック" pitchFamily="34" charset="-128"/>
              </a:rPr>
              <a:t> </a:t>
            </a:r>
          </a:p>
        </p:txBody>
      </p:sp>
      <p:sp>
        <p:nvSpPr>
          <p:cNvPr id="24580" name="Content Placeholder 2"/>
          <p:cNvSpPr>
            <a:spLocks noGrp="1"/>
          </p:cNvSpPr>
          <p:nvPr>
            <p:ph idx="1"/>
          </p:nvPr>
        </p:nvSpPr>
        <p:spPr>
          <a:xfrm>
            <a:off x="7977188" y="1417639"/>
            <a:ext cx="3617912" cy="4586287"/>
          </a:xfrm>
        </p:spPr>
        <p:txBody>
          <a:bodyPr/>
          <a:lstStyle/>
          <a:p>
            <a:pPr eaLnBrk="1" hangingPunct="1">
              <a:buFont typeface="Wingdings 2" pitchFamily="18" charset="2"/>
              <a:buNone/>
            </a:pPr>
            <a:endParaRPr lang="en-US" dirty="0">
              <a:ea typeface="ＭＳ Ｐゴシック" pitchFamily="34" charset="-128"/>
            </a:endParaRPr>
          </a:p>
          <a:p>
            <a:pPr eaLnBrk="1" hangingPunct="1">
              <a:buFont typeface="Wingdings 2" pitchFamily="18" charset="2"/>
              <a:buNone/>
            </a:pPr>
            <a:endParaRPr lang="en-US" dirty="0">
              <a:ea typeface="ＭＳ Ｐゴシック" pitchFamily="34" charset="-128"/>
            </a:endParaRPr>
          </a:p>
          <a:p>
            <a:pPr eaLnBrk="1" hangingPunct="1"/>
            <a:endParaRPr lang="en-US" dirty="0">
              <a:ea typeface="ＭＳ Ｐゴシック" pitchFamily="34" charset="-128"/>
            </a:endParaRPr>
          </a:p>
          <a:p>
            <a:pPr eaLnBrk="1" hangingPunct="1"/>
            <a:endParaRPr lang="en-US" dirty="0">
              <a:ea typeface="ＭＳ Ｐゴシック" pitchFamily="34" charset="-128"/>
            </a:endParaRPr>
          </a:p>
          <a:p>
            <a:pPr eaLnBrk="1" hangingPunct="1"/>
            <a:endParaRPr lang="en-US" dirty="0">
              <a:ea typeface="ＭＳ Ｐゴシック" pitchFamily="34" charset="-128"/>
            </a:endParaRPr>
          </a:p>
          <a:p>
            <a:pPr eaLnBrk="1" hangingPunct="1"/>
            <a:endParaRPr lang="en-US" dirty="0">
              <a:ea typeface="ＭＳ Ｐゴシック" pitchFamily="34" charset="-128"/>
            </a:endParaRPr>
          </a:p>
          <a:p>
            <a:pPr eaLnBrk="1" hangingPunct="1"/>
            <a:endParaRPr lang="en-US" dirty="0">
              <a:ea typeface="ＭＳ Ｐゴシック" pitchFamily="34" charset="-128"/>
            </a:endParaRPr>
          </a:p>
        </p:txBody>
      </p:sp>
      <p:sp>
        <p:nvSpPr>
          <p:cNvPr id="8" name="Rectangle 7"/>
          <p:cNvSpPr/>
          <p:nvPr/>
        </p:nvSpPr>
        <p:spPr>
          <a:xfrm>
            <a:off x="0" y="207170"/>
            <a:ext cx="12192000" cy="10033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pPr>
            <a:r>
              <a:rPr lang="en-US" sz="3600" dirty="0">
                <a:solidFill>
                  <a:prstClr val="white"/>
                </a:solidFill>
              </a:rPr>
              <a:t>Diabetes-related Tests</a:t>
            </a:r>
          </a:p>
        </p:txBody>
      </p:sp>
      <p:sp>
        <p:nvSpPr>
          <p:cNvPr id="9" name="Rectangle 8"/>
          <p:cNvSpPr/>
          <p:nvPr/>
        </p:nvSpPr>
        <p:spPr>
          <a:xfrm>
            <a:off x="3185660" y="2137003"/>
            <a:ext cx="3165790" cy="2211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3500" dirty="0">
              <a:solidFill>
                <a:schemeClr val="bg1"/>
              </a:solidFill>
              <a:latin typeface="Arial Black" pitchFamily="34" charset="0"/>
              <a:ea typeface="ＭＳ Ｐゴシック" pitchFamily="34" charset="-128"/>
            </a:endParaRPr>
          </a:p>
          <a:p>
            <a:pPr algn="ctr" defTabSz="457200" fontAlgn="base">
              <a:spcBef>
                <a:spcPct val="0"/>
              </a:spcBef>
              <a:spcAft>
                <a:spcPct val="0"/>
              </a:spcAft>
              <a:defRPr/>
            </a:pPr>
            <a:r>
              <a:rPr lang="en-US" sz="3500" dirty="0">
                <a:solidFill>
                  <a:schemeClr val="bg1"/>
                </a:solidFill>
                <a:latin typeface="Arial Black" pitchFamily="34" charset="0"/>
                <a:ea typeface="ＭＳ Ｐゴシック" pitchFamily="34" charset="-128"/>
              </a:rPr>
              <a:t>Cholesterol</a:t>
            </a:r>
          </a:p>
          <a:p>
            <a:pPr algn="ctr" defTabSz="457200" fontAlgn="base">
              <a:spcBef>
                <a:spcPct val="0"/>
              </a:spcBef>
              <a:spcAft>
                <a:spcPct val="0"/>
              </a:spcAft>
              <a:defRPr/>
            </a:pPr>
            <a:endParaRPr lang="en-US" sz="3500" dirty="0">
              <a:solidFill>
                <a:schemeClr val="bg1"/>
              </a:solidFill>
              <a:latin typeface="Arial Black" pitchFamily="34" charset="0"/>
              <a:ea typeface="ＭＳ Ｐゴシック" pitchFamily="34" charset="-128"/>
            </a:endParaRPr>
          </a:p>
          <a:p>
            <a:pPr algn="ctr" defTabSz="457200" fontAlgn="base">
              <a:spcBef>
                <a:spcPct val="0"/>
              </a:spcBef>
              <a:spcAft>
                <a:spcPct val="0"/>
              </a:spcAft>
              <a:defRPr/>
            </a:pPr>
            <a:r>
              <a:rPr lang="en-US" sz="3500" dirty="0">
                <a:solidFill>
                  <a:schemeClr val="bg1"/>
                </a:solidFill>
                <a:latin typeface="Arial Black" pitchFamily="34" charset="0"/>
                <a:ea typeface="ＭＳ Ｐゴシック" pitchFamily="34" charset="-128"/>
              </a:rPr>
              <a:t>Urine</a:t>
            </a:r>
          </a:p>
          <a:p>
            <a:pPr algn="ctr" defTabSz="457200" fontAlgn="base">
              <a:spcBef>
                <a:spcPct val="0"/>
              </a:spcBef>
              <a:spcAft>
                <a:spcPct val="0"/>
              </a:spcAft>
              <a:defRPr/>
            </a:pPr>
            <a:endParaRPr lang="en-US" sz="3500" dirty="0">
              <a:solidFill>
                <a:schemeClr val="bg1"/>
              </a:solidFill>
              <a:latin typeface="Arial Black" pitchFamily="34" charset="0"/>
              <a:ea typeface="ＭＳ Ｐゴシック" pitchFamily="34" charset="-128"/>
            </a:endParaRPr>
          </a:p>
        </p:txBody>
      </p:sp>
      <p:pic>
        <p:nvPicPr>
          <p:cNvPr id="2" name="English Video 4 Slide 5">
            <a:hlinkClick r:id="" action="ppaction://media"/>
            <a:extLst>
              <a:ext uri="{FF2B5EF4-FFF2-40B4-BE49-F238E27FC236}">
                <a16:creationId xmlns:a16="http://schemas.microsoft.com/office/drawing/2014/main" id="{AC71175C-FA96-21AD-DD6C-D488519818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 y="207170"/>
            <a:ext cx="609600" cy="609600"/>
          </a:xfrm>
          <a:prstGeom prst="rect">
            <a:avLst/>
          </a:prstGeom>
        </p:spPr>
      </p:pic>
    </p:spTree>
    <p:extLst>
      <p:ext uri="{BB962C8B-B14F-4D97-AF65-F5344CB8AC3E}">
        <p14:creationId xmlns:p14="http://schemas.microsoft.com/office/powerpoint/2010/main" val="167021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Title 4"/>
          <p:cNvSpPr>
            <a:spLocks noGrp="1"/>
          </p:cNvSpPr>
          <p:nvPr>
            <p:ph type="title"/>
          </p:nvPr>
        </p:nvSpPr>
        <p:spPr/>
        <p:txBody>
          <a:bodyPr>
            <a:normAutofit/>
          </a:bodyPr>
          <a:lstStyle/>
          <a:p>
            <a:pPr eaLnBrk="1" fontAlgn="auto" hangingPunct="1">
              <a:spcAft>
                <a:spcPts val="0"/>
              </a:spcAft>
              <a:defRPr/>
            </a:pPr>
            <a:br>
              <a:rPr lang="en-US">
                <a:ea typeface="ＭＳ Ｐゴシック" pitchFamily="34" charset="-128"/>
              </a:rPr>
            </a:br>
            <a:endParaRPr lang="en-US">
              <a:ea typeface="ＭＳ Ｐゴシック" pitchFamily="34" charset="-128"/>
            </a:endParaRPr>
          </a:p>
        </p:txBody>
      </p:sp>
      <p:sp>
        <p:nvSpPr>
          <p:cNvPr id="40963" name="Content Placeholder 2"/>
          <p:cNvSpPr>
            <a:spLocks noGrp="1"/>
          </p:cNvSpPr>
          <p:nvPr>
            <p:ph idx="1"/>
          </p:nvPr>
        </p:nvSpPr>
        <p:spPr/>
        <p:txBody>
          <a:bodyPr/>
          <a:lstStyle/>
          <a:p>
            <a:pPr eaLnBrk="1" hangingPunct="1">
              <a:buFont typeface="Arial" pitchFamily="34" charset="0"/>
              <a:buNone/>
            </a:pPr>
            <a:endParaRPr lang="en-US">
              <a:ea typeface="ＭＳ Ｐゴシック" pitchFamily="34" charset="-128"/>
            </a:endParaRPr>
          </a:p>
          <a:p>
            <a:pPr eaLnBrk="1" hangingPunct="1">
              <a:buFont typeface="Arial" pitchFamily="34" charset="0"/>
              <a:buNone/>
            </a:pPr>
            <a:endParaRPr lang="en-US">
              <a:ea typeface="ＭＳ Ｐゴシック" pitchFamily="34" charset="-128"/>
            </a:endParaRPr>
          </a:p>
        </p:txBody>
      </p:sp>
      <p:cxnSp>
        <p:nvCxnSpPr>
          <p:cNvPr id="8" name="Straight Connector 7">
            <a:extLst>
              <a:ext uri="{FF2B5EF4-FFF2-40B4-BE49-F238E27FC236}">
                <a16:creationId xmlns:a16="http://schemas.microsoft.com/office/drawing/2014/main" id="{5F4C8A63-F9E3-41F6-B725-B846F2010334}"/>
              </a:ext>
              <a:ext uri="{C183D7F6-B498-43B3-948B-1728B52AA6E4}">
                <adec:decorative xmlns:adec="http://schemas.microsoft.com/office/drawing/2017/decorative" val="1"/>
              </a:ext>
            </a:extLst>
          </p:cNvPr>
          <p:cNvCxnSpPr>
            <a:cxnSpLocks/>
          </p:cNvCxnSpPr>
          <p:nvPr/>
        </p:nvCxnSpPr>
        <p:spPr bwMode="gray">
          <a:xfrm>
            <a:off x="5334000" y="3124200"/>
            <a:ext cx="586740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4" name="Picture 3" descr="Doctor checking a man's blood pressure">
            <a:extLst>
              <a:ext uri="{FF2B5EF4-FFF2-40B4-BE49-F238E27FC236}">
                <a16:creationId xmlns:a16="http://schemas.microsoft.com/office/drawing/2014/main" id="{1778132A-6106-1D5E-0B9B-1FFCE19DD6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0926" y="1456017"/>
            <a:ext cx="8102974" cy="5401983"/>
          </a:xfrm>
          <a:prstGeom prst="rect">
            <a:avLst/>
          </a:prstGeom>
        </p:spPr>
      </p:pic>
      <p:sp>
        <p:nvSpPr>
          <p:cNvPr id="11" name="TextBox 10">
            <a:extLst>
              <a:ext uri="{FF2B5EF4-FFF2-40B4-BE49-F238E27FC236}">
                <a16:creationId xmlns:a16="http://schemas.microsoft.com/office/drawing/2014/main" id="{D00E9D53-C9A7-7EB7-4ABA-58D7D6DF5347}"/>
              </a:ext>
            </a:extLst>
          </p:cNvPr>
          <p:cNvSpPr txBox="1"/>
          <p:nvPr/>
        </p:nvSpPr>
        <p:spPr>
          <a:xfrm>
            <a:off x="466164" y="436702"/>
            <a:ext cx="3370729" cy="707886"/>
          </a:xfrm>
          <a:prstGeom prst="rect">
            <a:avLst/>
          </a:prstGeom>
          <a:noFill/>
        </p:spPr>
        <p:txBody>
          <a:bodyPr wrap="square" rtlCol="0">
            <a:spAutoFit/>
          </a:bodyPr>
          <a:lstStyle/>
          <a:p>
            <a:r>
              <a:rPr lang="en-US" sz="4000" b="1" dirty="0"/>
              <a:t>Blood Pressure</a:t>
            </a:r>
          </a:p>
        </p:txBody>
      </p:sp>
      <p:sp>
        <p:nvSpPr>
          <p:cNvPr id="12" name="TextBox 11">
            <a:extLst>
              <a:ext uri="{FF2B5EF4-FFF2-40B4-BE49-F238E27FC236}">
                <a16:creationId xmlns:a16="http://schemas.microsoft.com/office/drawing/2014/main" id="{98D1486F-6E98-4F3B-65B7-1630E3970E51}"/>
              </a:ext>
            </a:extLst>
          </p:cNvPr>
          <p:cNvSpPr txBox="1"/>
          <p:nvPr/>
        </p:nvSpPr>
        <p:spPr>
          <a:xfrm>
            <a:off x="252132" y="3339574"/>
            <a:ext cx="3798794" cy="1323439"/>
          </a:xfrm>
          <a:prstGeom prst="rect">
            <a:avLst/>
          </a:prstGeom>
          <a:noFill/>
        </p:spPr>
        <p:txBody>
          <a:bodyPr wrap="square" rtlCol="0">
            <a:spAutoFit/>
          </a:bodyPr>
          <a:lstStyle/>
          <a:p>
            <a:r>
              <a:rPr lang="en-US" sz="4000" b="1" dirty="0">
                <a:solidFill>
                  <a:srgbClr val="C00000"/>
                </a:solidFill>
              </a:rPr>
              <a:t>Goal: </a:t>
            </a:r>
          </a:p>
          <a:p>
            <a:r>
              <a:rPr lang="en-US" sz="4000" b="1" dirty="0">
                <a:solidFill>
                  <a:srgbClr val="C00000"/>
                </a:solidFill>
              </a:rPr>
              <a:t>less than 140/90</a:t>
            </a:r>
          </a:p>
        </p:txBody>
      </p:sp>
      <p:pic>
        <p:nvPicPr>
          <p:cNvPr id="2" name="English Video 4 Slide 6">
            <a:hlinkClick r:id="" action="ppaction://media"/>
            <a:extLst>
              <a:ext uri="{FF2B5EF4-FFF2-40B4-BE49-F238E27FC236}">
                <a16:creationId xmlns:a16="http://schemas.microsoft.com/office/drawing/2014/main" id="{26C15432-87D3-4CBF-BF35-5AB1E75AD8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3536" y="181045"/>
            <a:ext cx="609600" cy="609600"/>
          </a:xfrm>
          <a:prstGeom prst="rect">
            <a:avLst/>
          </a:prstGeom>
        </p:spPr>
      </p:pic>
    </p:spTree>
    <p:extLst>
      <p:ext uri="{BB962C8B-B14F-4D97-AF65-F5344CB8AC3E}">
        <p14:creationId xmlns:p14="http://schemas.microsoft.com/office/powerpoint/2010/main" val="178257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400" name="Rectangle 5939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9C10B99-3B92-4D83-9C8A-E7470689F7C4}"/>
              </a:ext>
            </a:extLst>
          </p:cNvPr>
          <p:cNvSpPr>
            <a:spLocks noGrp="1"/>
          </p:cNvSpPr>
          <p:nvPr>
            <p:ph type="title"/>
          </p:nvPr>
        </p:nvSpPr>
        <p:spPr>
          <a:xfrm>
            <a:off x="640080" y="325369"/>
            <a:ext cx="4368602" cy="1956841"/>
          </a:xfrm>
        </p:spPr>
        <p:txBody>
          <a:bodyPr anchor="b">
            <a:normAutofit/>
          </a:bodyPr>
          <a:lstStyle/>
          <a:p>
            <a:pPr>
              <a:spcBef>
                <a:spcPts val="0"/>
              </a:spcBef>
            </a:pPr>
            <a:r>
              <a:rPr lang="es-MX" sz="5000" dirty="0">
                <a:noFill/>
                <a:effectLst>
                  <a:glow rad="38100">
                    <a:prstClr val="black">
                      <a:lumMod val="65000"/>
                      <a:lumOff val="35000"/>
                      <a:alpha val="40000"/>
                    </a:prstClr>
                  </a:glow>
                  <a:outerShdw blurRad="28575" dist="38100" dir="14040000" algn="tl" rotWithShape="0">
                    <a:srgbClr val="000000">
                      <a:alpha val="25000"/>
                    </a:srgbClr>
                  </a:outerShdw>
                </a:effectLst>
                <a:ea typeface="+mj-lt"/>
                <a:cs typeface="+mj-lt"/>
              </a:rPr>
              <a:t>Communication</a:t>
            </a:r>
          </a:p>
          <a:p>
            <a:endParaRPr lang="es-MX" sz="5000" dirty="0">
              <a:noFill/>
              <a:effectLst>
                <a:glow rad="38100">
                  <a:prstClr val="black">
                    <a:lumMod val="65000"/>
                    <a:lumOff val="35000"/>
                    <a:alpha val="40000"/>
                  </a:prstClr>
                </a:glow>
                <a:outerShdw blurRad="28575" dist="38100" dir="14040000" algn="tl" rotWithShape="0">
                  <a:srgbClr val="000000">
                    <a:alpha val="25000"/>
                  </a:srgbClr>
                </a:outerShdw>
              </a:effectLst>
            </a:endParaRPr>
          </a:p>
        </p:txBody>
      </p:sp>
      <p:sp>
        <p:nvSpPr>
          <p:cNvPr id="5940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95" name="Content Placeholder 2"/>
          <p:cNvSpPr>
            <a:spLocks noGrp="1"/>
          </p:cNvSpPr>
          <p:nvPr>
            <p:ph idx="1"/>
          </p:nvPr>
        </p:nvSpPr>
        <p:spPr>
          <a:xfrm>
            <a:off x="640080" y="2872899"/>
            <a:ext cx="4243589" cy="3320668"/>
          </a:xfrm>
        </p:spPr>
        <p:txBody>
          <a:bodyPr>
            <a:normAutofit/>
          </a:bodyPr>
          <a:lstStyle/>
          <a:p>
            <a:pPr eaLnBrk="1" hangingPunct="1"/>
            <a:endParaRPr lang="en-US" sz="2200"/>
          </a:p>
          <a:p>
            <a:pPr eaLnBrk="1" hangingPunct="1"/>
            <a:endParaRPr lang="en-US" sz="2200"/>
          </a:p>
        </p:txBody>
      </p:sp>
      <p:pic>
        <p:nvPicPr>
          <p:cNvPr id="8196" name="Picture 4" descr="family people car">
            <a:extLst>
              <a:ext uri="{FF2B5EF4-FFF2-40B4-BE49-F238E27FC236}">
                <a16:creationId xmlns:a16="http://schemas.microsoft.com/office/drawing/2014/main" id="{026958C6-4DF7-404D-BC74-E5DBA1C80B0C}"/>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r="3" b="106"/>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029700" y="1104900"/>
            <a:ext cx="184731" cy="369332"/>
          </a:xfrm>
          <a:prstGeom prst="rect">
            <a:avLst/>
          </a:prstGeom>
          <a:noFill/>
        </p:spPr>
        <p:txBody>
          <a:bodyPr wrap="none" rtlCol="0" anchor="t">
            <a:spAutoFit/>
          </a:bodyPr>
          <a:lstStyle/>
          <a:p>
            <a:endParaRPr lang="en-US" dirty="0">
              <a:solidFill>
                <a:prstClr val="black"/>
              </a:solidFill>
            </a:endParaRPr>
          </a:p>
        </p:txBody>
      </p:sp>
      <p:sp>
        <p:nvSpPr>
          <p:cNvPr id="2" name="Title 2">
            <a:extLst>
              <a:ext uri="{FF2B5EF4-FFF2-40B4-BE49-F238E27FC236}">
                <a16:creationId xmlns:a16="http://schemas.microsoft.com/office/drawing/2014/main" id="{EBA73CF0-ABBF-AACE-BE9B-91F6FCE18ABD}"/>
              </a:ext>
            </a:extLst>
          </p:cNvPr>
          <p:cNvSpPr txBox="1">
            <a:spLocks/>
          </p:cNvSpPr>
          <p:nvPr/>
        </p:nvSpPr>
        <p:spPr>
          <a:xfrm>
            <a:off x="642520" y="811886"/>
            <a:ext cx="4670097" cy="120169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t>Communication</a:t>
            </a:r>
          </a:p>
        </p:txBody>
      </p:sp>
      <p:pic>
        <p:nvPicPr>
          <p:cNvPr id="4" name="English Video 4 Slide 7">
            <a:hlinkClick r:id="" action="ppaction://media"/>
            <a:extLst>
              <a:ext uri="{FF2B5EF4-FFF2-40B4-BE49-F238E27FC236}">
                <a16:creationId xmlns:a16="http://schemas.microsoft.com/office/drawing/2014/main" id="{CD768309-2C22-FCC7-FA8C-B328A886EE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8988" y="596900"/>
            <a:ext cx="609600" cy="609600"/>
          </a:xfrm>
          <a:prstGeom prst="rect">
            <a:avLst/>
          </a:prstGeom>
        </p:spPr>
      </p:pic>
    </p:spTree>
    <p:extLst>
      <p:ext uri="{BB962C8B-B14F-4D97-AF65-F5344CB8AC3E}">
        <p14:creationId xmlns:p14="http://schemas.microsoft.com/office/powerpoint/2010/main" val="409612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824" name="Rectangle 3482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C66CC55-FE53-4C85-A728-EE3F5E2903B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Marriage – God’s Design </a:t>
            </a:r>
          </a:p>
        </p:txBody>
      </p:sp>
      <p:sp>
        <p:nvSpPr>
          <p:cNvPr id="3482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19" name="Content Placeholder 2"/>
          <p:cNvSpPr>
            <a:spLocks noGrp="1"/>
          </p:cNvSpPr>
          <p:nvPr>
            <p:ph idx="1"/>
          </p:nvPr>
        </p:nvSpPr>
        <p:spPr>
          <a:xfrm>
            <a:off x="640080" y="2872899"/>
            <a:ext cx="4243589" cy="3320668"/>
          </a:xfrm>
        </p:spPr>
        <p:txBody>
          <a:bodyPr vert="horz" lIns="91440" tIns="45720" rIns="91440" bIns="45720" rtlCol="0">
            <a:normAutofit/>
          </a:bodyPr>
          <a:lstStyle/>
          <a:p>
            <a:pPr indent="-228600">
              <a:buFont typeface="Arial" panose="020B0604020202020204" pitchFamily="34" charset="0"/>
              <a:buChar char="•"/>
            </a:pPr>
            <a:endParaRPr lang="en-US" sz="2200"/>
          </a:p>
          <a:p>
            <a:pPr indent="-228600">
              <a:buFont typeface="Arial" panose="020B0604020202020204" pitchFamily="34" charset="0"/>
              <a:buChar char="•"/>
            </a:pPr>
            <a:endParaRPr lang="en-US" sz="2200"/>
          </a:p>
        </p:txBody>
      </p:sp>
      <p:pic>
        <p:nvPicPr>
          <p:cNvPr id="4" name="Picture 3" descr="Bride and groom with wedding bouquet">
            <a:extLst>
              <a:ext uri="{FF2B5EF4-FFF2-40B4-BE49-F238E27FC236}">
                <a16:creationId xmlns:a16="http://schemas.microsoft.com/office/drawing/2014/main" id="{749AA187-65ED-B42C-5B38-7F8DB8E07053}"/>
              </a:ext>
            </a:extLst>
          </p:cNvPr>
          <p:cNvPicPr>
            <a:picLocks noChangeAspect="1"/>
          </p:cNvPicPr>
          <p:nvPr/>
        </p:nvPicPr>
        <p:blipFill>
          <a:blip r:embed="rId5">
            <a:extLst>
              <a:ext uri="{28A0092B-C50C-407E-A947-70E740481C1C}">
                <a14:useLocalDpi xmlns:a14="http://schemas.microsoft.com/office/drawing/2010/main" val="0"/>
              </a:ext>
            </a:extLst>
          </a:blip>
          <a:srcRect l="10834" r="22213"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extBox 4"/>
          <p:cNvSpPr txBox="1"/>
          <p:nvPr/>
        </p:nvSpPr>
        <p:spPr>
          <a:xfrm>
            <a:off x="1600200" y="2038350"/>
            <a:ext cx="2838450" cy="369332"/>
          </a:xfrm>
          <a:prstGeom prst="rect">
            <a:avLst/>
          </a:prstGeom>
          <a:noFill/>
        </p:spPr>
        <p:txBody>
          <a:bodyPr wrap="square" rtlCol="0" anchor="t">
            <a:spAutoFit/>
          </a:bodyPr>
          <a:lstStyle/>
          <a:p>
            <a:endParaRPr lang="en-US" dirty="0">
              <a:solidFill>
                <a:prstClr val="black"/>
              </a:solidFill>
              <a:cs typeface="Calibri"/>
            </a:endParaRPr>
          </a:p>
        </p:txBody>
      </p:sp>
      <p:pic>
        <p:nvPicPr>
          <p:cNvPr id="2" name="English Video 4 Slide 8">
            <a:hlinkClick r:id="" action="ppaction://media"/>
            <a:extLst>
              <a:ext uri="{FF2B5EF4-FFF2-40B4-BE49-F238E27FC236}">
                <a16:creationId xmlns:a16="http://schemas.microsoft.com/office/drawing/2014/main" id="{31B6BE00-6B78-7206-CF94-7BAFF34632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975" y="790575"/>
            <a:ext cx="609600" cy="609600"/>
          </a:xfrm>
          <a:prstGeom prst="rect">
            <a:avLst/>
          </a:prstGeom>
        </p:spPr>
      </p:pic>
    </p:spTree>
    <p:extLst>
      <p:ext uri="{BB962C8B-B14F-4D97-AF65-F5344CB8AC3E}">
        <p14:creationId xmlns:p14="http://schemas.microsoft.com/office/powerpoint/2010/main" val="118032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sky, outdoor, person, nature&#10;&#10;Description automatically generated">
            <a:extLst>
              <a:ext uri="{FF2B5EF4-FFF2-40B4-BE49-F238E27FC236}">
                <a16:creationId xmlns:a16="http://schemas.microsoft.com/office/drawing/2014/main" id="{08D39A26-F219-24A0-33B0-45255144CA8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86"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prstClr val="black"/>
              </a:buClr>
              <a:buSzPct val="100000"/>
              <a:buFont typeface="Arial"/>
              <a:buNone/>
            </a:pPr>
            <a:endParaRPr lang="en-US" sz="1600" cap="all">
              <a:solidFill>
                <a:prstClr val="black"/>
              </a:solidFill>
            </a:endParaRPr>
          </a:p>
        </p:txBody>
      </p:sp>
      <p:sp>
        <p:nvSpPr>
          <p:cNvPr id="3" name="Title 2">
            <a:extLst>
              <a:ext uri="{FF2B5EF4-FFF2-40B4-BE49-F238E27FC236}">
                <a16:creationId xmlns:a16="http://schemas.microsoft.com/office/drawing/2014/main" id="{4E79F231-C2F9-423E-80CE-E50D9FE4FB83}"/>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a:t>Become friends again</a:t>
            </a:r>
            <a:endParaRPr lang="en-US" sz="4000">
              <a:effectLst/>
            </a:endParaRPr>
          </a:p>
        </p:txBody>
      </p:sp>
      <p:cxnSp>
        <p:nvCxnSpPr>
          <p:cNvPr id="87" name="Straight Connector 8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2" name="English Video 4 Slide 9">
            <a:hlinkClick r:id="" action="ppaction://media"/>
            <a:extLst>
              <a:ext uri="{FF2B5EF4-FFF2-40B4-BE49-F238E27FC236}">
                <a16:creationId xmlns:a16="http://schemas.microsoft.com/office/drawing/2014/main" id="{1711DA87-549D-9533-52A3-87F52C04D1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9825" y="513917"/>
            <a:ext cx="609601" cy="609600"/>
          </a:xfrm>
          <a:prstGeom prst="rect">
            <a:avLst/>
          </a:prstGeom>
        </p:spPr>
      </p:pic>
    </p:spTree>
    <p:extLst>
      <p:ext uri="{BB962C8B-B14F-4D97-AF65-F5344CB8AC3E}">
        <p14:creationId xmlns:p14="http://schemas.microsoft.com/office/powerpoint/2010/main" val="257022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42D16DD57438F43A287BB85163B9D6D" ma:contentTypeVersion="2" ma:contentTypeDescription="Create a new document." ma:contentTypeScope="" ma:versionID="da500c395b2110fe844053287ba5b8a2">
  <xsd:schema xmlns:xsd="http://www.w3.org/2001/XMLSchema" xmlns:xs="http://www.w3.org/2001/XMLSchema" xmlns:p="http://schemas.microsoft.com/office/2006/metadata/properties" xmlns:ns2="c0b14a7a-ce08-47f2-9104-3c9f91612485" targetNamespace="http://schemas.microsoft.com/office/2006/metadata/properties" ma:root="true" ma:fieldsID="ff8d8aa1581c6a3dca24acb581ac482b" ns2:_="">
    <xsd:import namespace="c0b14a7a-ce08-47f2-9104-3c9f91612485"/>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b14a7a-ce08-47f2-9104-3c9f916124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E3E58C-5E8A-4781-9921-C2B23BC09EB2}">
  <ds:schemaRefs>
    <ds:schemaRef ds:uri="http://schemas.microsoft.com/sharepoint/v3/contenttype/forms"/>
  </ds:schemaRefs>
</ds:datastoreItem>
</file>

<file path=customXml/itemProps2.xml><?xml version="1.0" encoding="utf-8"?>
<ds:datastoreItem xmlns:ds="http://schemas.openxmlformats.org/officeDocument/2006/customXml" ds:itemID="{C9C0BFDF-D948-4F4A-854E-477525F57792}">
  <ds:schemaRefs>
    <ds:schemaRef ds:uri="http://schemas.microsoft.com/office/infopath/2007/PartnerControls"/>
    <ds:schemaRef ds:uri="c0b14a7a-ce08-47f2-9104-3c9f91612485"/>
    <ds:schemaRef ds:uri="http://schemas.openxmlformats.org/package/2006/metadata/core-properties"/>
    <ds:schemaRef ds:uri="http://purl.org/dc/dcmitype/"/>
    <ds:schemaRef ds:uri="http://schemas.microsoft.com/office/2006/metadata/properties"/>
    <ds:schemaRef ds:uri="http://schemas.microsoft.com/office/2006/documentManagement/types"/>
    <ds:schemaRef ds:uri="http://www.w3.org/XML/1998/namespace"/>
    <ds:schemaRef ds:uri="http://purl.org/dc/terms/"/>
    <ds:schemaRef ds:uri="http://purl.org/dc/elements/1.1/"/>
  </ds:schemaRefs>
</ds:datastoreItem>
</file>

<file path=customXml/itemProps3.xml><?xml version="1.0" encoding="utf-8"?>
<ds:datastoreItem xmlns:ds="http://schemas.openxmlformats.org/officeDocument/2006/customXml" ds:itemID="{03FD402F-48CD-4607-ADD3-E41042776F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b14a7a-ce08-47f2-9104-3c9f916124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177</TotalTime>
  <Words>1592</Words>
  <Application>Microsoft Office PowerPoint</Application>
  <PresentationFormat>Widescreen</PresentationFormat>
  <Paragraphs>102</Paragraphs>
  <Slides>13</Slides>
  <Notes>13</Notes>
  <HiddenSlides>0</HiddenSlides>
  <MMClips>13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ＭＳ Ｐゴシック</vt:lpstr>
      <vt:lpstr>Arial</vt:lpstr>
      <vt:lpstr>Arial Black</vt:lpstr>
      <vt:lpstr>Calibri</vt:lpstr>
      <vt:lpstr>Calibri Light</vt:lpstr>
      <vt:lpstr>Tahoma</vt:lpstr>
      <vt:lpstr>Times New Roman</vt:lpstr>
      <vt:lpstr>Wingdings 2</vt:lpstr>
      <vt:lpstr>Office Theme</vt:lpstr>
      <vt:lpstr>Diabetes Can Cause Problems</vt:lpstr>
      <vt:lpstr>PowerPoint Presentation</vt:lpstr>
      <vt:lpstr>WHAT WAS THE REAL PROBLEM?</vt:lpstr>
      <vt:lpstr>Everything is CONNECTED!</vt:lpstr>
      <vt:lpstr> </vt:lpstr>
      <vt:lpstr> </vt:lpstr>
      <vt:lpstr>Communication </vt:lpstr>
      <vt:lpstr>Marriage – God’s Design </vt:lpstr>
      <vt:lpstr>Become friends again</vt:lpstr>
      <vt:lpstr>PowerPoint Presentation</vt:lpstr>
      <vt:lpstr>Hacer cambios</vt:lpstr>
      <vt:lpstr>Do you need medications?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Preventing and controlling diabetes</dc:title>
  <dc:creator>Nava</dc:creator>
  <cp:lastModifiedBy>Betty Nava</cp:lastModifiedBy>
  <cp:revision>47</cp:revision>
  <cp:lastPrinted>2026-04-23T21:27:11Z</cp:lastPrinted>
  <dcterms:created xsi:type="dcterms:W3CDTF">2019-09-20T19:57:21Z</dcterms:created>
  <dcterms:modified xsi:type="dcterms:W3CDTF">2026-04-23T21:27:40Z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0x010100442D16DD57438F43A287BB85163B9D6D</vt:lpwstr>
  </property>
</Properties>
</file>