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7" r:id="rId4"/>
  </p:sldMasterIdLst>
  <p:notesMasterIdLst>
    <p:notesMasterId r:id="rId18"/>
  </p:notesMasterIdLst>
  <p:handoutMasterIdLst>
    <p:handoutMasterId r:id="rId19"/>
  </p:handoutMasterIdLst>
  <p:sldIdLst>
    <p:sldId id="357" r:id="rId5"/>
    <p:sldId id="365" r:id="rId6"/>
    <p:sldId id="366" r:id="rId7"/>
    <p:sldId id="368" r:id="rId8"/>
    <p:sldId id="305" r:id="rId9"/>
    <p:sldId id="339" r:id="rId10"/>
    <p:sldId id="369" r:id="rId11"/>
    <p:sldId id="370" r:id="rId12"/>
    <p:sldId id="371" r:id="rId13"/>
    <p:sldId id="521" r:id="rId14"/>
    <p:sldId id="507" r:id="rId15"/>
    <p:sldId id="506" r:id="rId16"/>
    <p:sldId id="3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948"/>
    <a:srgbClr val="F6F2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E4E553-7130-41B0-ACAF-E4C0D65C6727}" v="15" dt="2026-01-11T03:54:32.040"/>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725" autoAdjust="0"/>
    <p:restoredTop sz="31628" autoAdjust="0"/>
  </p:normalViewPr>
  <p:slideViewPr>
    <p:cSldViewPr snapToGrid="0">
      <p:cViewPr varScale="1">
        <p:scale>
          <a:sx n="16" d="100"/>
          <a:sy n="16" d="100"/>
        </p:scale>
        <p:origin x="1576" y="488"/>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2/18/26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2/16/26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Editar estilos de texto maestros</a:t>
            </a:r>
          </a:p>
          <a:p>
            <a:pPr lvl="1"/>
            <a:r>
              <a:rPr lang="en-US" noProof="0"/>
              <a:t>Segundo nivel</a:t>
            </a:r>
          </a:p>
          <a:p>
            <a:pPr lvl="2"/>
            <a:r>
              <a:rPr lang="en-US" noProof="0"/>
              <a:t>Tercer nivel</a:t>
            </a:r>
          </a:p>
          <a:p>
            <a:pPr lvl="3"/>
            <a:r>
              <a:rPr lang="en-US" noProof="0"/>
              <a:t>Cuarto nivel</a:t>
            </a:r>
          </a:p>
          <a:p>
            <a:pPr lvl="4"/>
            <a:r>
              <a:rPr lang="en-US" noProof="0"/>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¡Gracias </a:t>
            </a:r>
            <a:r>
              <a:rPr lang="en-US" b="0" i="0" u="none" strike="noStrike" dirty="0" err="1">
                <a:solidFill>
                  <a:srgbClr val="000000"/>
                </a:solidFill>
                <a:effectLst/>
                <a:latin typeface="-webkit-standard"/>
              </a:rPr>
              <a:t>por</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estar</a:t>
            </a:r>
            <a:r>
              <a:rPr lang="en-US" b="0" i="0" u="none" strike="noStrike" dirty="0">
                <a:solidFill>
                  <a:srgbClr val="000000"/>
                </a:solidFill>
                <a:effectLst/>
                <a:latin typeface="-webkit-standard"/>
              </a:rPr>
              <a:t> con </a:t>
            </a:r>
            <a:r>
              <a:rPr lang="en-US" b="0" i="0" u="none" strike="noStrike" dirty="0" err="1">
                <a:solidFill>
                  <a:srgbClr val="000000"/>
                </a:solidFill>
                <a:effectLst/>
                <a:latin typeface="-webkit-standard"/>
              </a:rPr>
              <a:t>nosotros</a:t>
            </a:r>
            <a:r>
              <a:rPr lang="en-US" b="0" i="0" u="none" strike="noStrike" dirty="0">
                <a:solidFill>
                  <a:srgbClr val="000000"/>
                </a:solidFill>
                <a:effectLst/>
                <a:latin typeface="-webkit-standard"/>
              </a:rPr>
              <a:t> de nuevo!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En </a:t>
            </a:r>
            <a:r>
              <a:rPr lang="en-US" b="0" i="0" u="none" strike="noStrike" dirty="0" err="1">
                <a:solidFill>
                  <a:srgbClr val="000000"/>
                </a:solidFill>
                <a:effectLst/>
                <a:latin typeface="-webkit-standard"/>
              </a:rPr>
              <a:t>esta</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clase</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estaremos</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hablando</a:t>
            </a:r>
            <a:r>
              <a:rPr lang="en-US" b="0" i="0" u="none" strike="noStrike" dirty="0">
                <a:solidFill>
                  <a:srgbClr val="000000"/>
                </a:solidFill>
                <a:effectLst/>
                <a:latin typeface="-webkit-standard"/>
              </a:rPr>
              <a:t> de </a:t>
            </a:r>
            <a:r>
              <a:rPr lang="en-US" b="0" i="0" u="none" strike="noStrike" dirty="0" err="1">
                <a:solidFill>
                  <a:srgbClr val="000000"/>
                </a:solidFill>
                <a:effectLst/>
                <a:latin typeface="-webkit-standard"/>
              </a:rPr>
              <a:t>prevención</a:t>
            </a:r>
            <a:r>
              <a:rPr lang="en-US" b="0" i="0" u="none" strike="noStrike" dirty="0">
                <a:solidFill>
                  <a:srgbClr val="000000"/>
                </a:solidFill>
                <a:effectLst/>
                <a:latin typeface="-webkit-standard"/>
              </a:rPr>
              <a:t>.  Y es que la diabetes puede causar problemas, pero usted puede prevenirlos.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Le </a:t>
            </a:r>
            <a:r>
              <a:rPr lang="en-US" b="0" i="0" u="none" strike="noStrike" dirty="0" err="1">
                <a:solidFill>
                  <a:srgbClr val="000000"/>
                </a:solidFill>
                <a:effectLst/>
                <a:latin typeface="-webkit-standard"/>
              </a:rPr>
              <a:t>queremos</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ayudar</a:t>
            </a:r>
            <a:r>
              <a:rPr lang="en-US" b="0" i="0" u="none" strike="noStrike" dirty="0">
                <a:solidFill>
                  <a:srgbClr val="000000"/>
                </a:solidFill>
                <a:effectLst/>
                <a:latin typeface="-webkit-standard"/>
              </a:rPr>
              <a:t> a que </a:t>
            </a:r>
            <a:r>
              <a:rPr lang="en-US" b="0" i="0" u="none" strike="noStrike" dirty="0" err="1">
                <a:solidFill>
                  <a:srgbClr val="000000"/>
                </a:solidFill>
                <a:effectLst/>
                <a:latin typeface="-webkit-standard"/>
              </a:rPr>
              <a:t>usted</a:t>
            </a:r>
            <a:r>
              <a:rPr lang="en-US" b="0" i="0" u="none" strike="noStrike" dirty="0">
                <a:solidFill>
                  <a:srgbClr val="000000"/>
                </a:solidFill>
                <a:effectLst/>
                <a:latin typeface="-webkit-standard"/>
              </a:rPr>
              <a:t> tome decisiones saludables todos </a:t>
            </a:r>
            <a:r>
              <a:rPr lang="en-US" b="0" i="0" u="none" strike="noStrike" dirty="0" err="1">
                <a:solidFill>
                  <a:srgbClr val="000000"/>
                </a:solidFill>
                <a:effectLst/>
                <a:latin typeface="-webkit-standard"/>
              </a:rPr>
              <a:t>los</a:t>
            </a:r>
            <a:r>
              <a:rPr lang="en-US" b="0" i="0" u="none" strike="noStrike" dirty="0">
                <a:solidFill>
                  <a:srgbClr val="000000"/>
                </a:solidFill>
                <a:effectLst/>
                <a:latin typeface="-webkit-standard"/>
              </a:rPr>
              <a:t> días y </a:t>
            </a:r>
            <a:r>
              <a:rPr lang="en-US" b="0" i="0" u="none" strike="noStrike" dirty="0" err="1">
                <a:solidFill>
                  <a:srgbClr val="000000"/>
                </a:solidFill>
                <a:effectLst/>
                <a:latin typeface="-webkit-standard"/>
              </a:rPr>
              <a:t>aprenda</a:t>
            </a:r>
            <a:r>
              <a:rPr lang="en-US" b="0" i="0" u="none" strike="noStrike" dirty="0">
                <a:solidFill>
                  <a:srgbClr val="000000"/>
                </a:solidFill>
                <a:effectLst/>
                <a:latin typeface="-webkit-standard"/>
              </a:rPr>
              <a:t> a </a:t>
            </a:r>
            <a:r>
              <a:rPr lang="en-US" b="0" i="0" u="none" strike="noStrike" dirty="0" err="1">
                <a:solidFill>
                  <a:srgbClr val="000000"/>
                </a:solidFill>
                <a:effectLst/>
                <a:latin typeface="-webkit-standard"/>
              </a:rPr>
              <a:t>reconocer</a:t>
            </a:r>
            <a:r>
              <a:rPr lang="en-US" b="0" i="0" u="none" strike="noStrike" dirty="0">
                <a:solidFill>
                  <a:srgbClr val="000000"/>
                </a:solidFill>
                <a:effectLst/>
                <a:latin typeface="-webkit-standard"/>
              </a:rPr>
              <a:t> las </a:t>
            </a:r>
            <a:r>
              <a:rPr lang="en-US" b="0" i="0" u="none" strike="noStrike" dirty="0" err="1">
                <a:solidFill>
                  <a:srgbClr val="000000"/>
                </a:solidFill>
                <a:effectLst/>
                <a:latin typeface="-webkit-standard"/>
              </a:rPr>
              <a:t>señales</a:t>
            </a:r>
            <a:r>
              <a:rPr lang="en-US" b="0" i="0" u="none" strike="noStrike" dirty="0">
                <a:solidFill>
                  <a:srgbClr val="000000"/>
                </a:solidFill>
                <a:effectLst/>
                <a:latin typeface="-webkit-standard"/>
              </a:rPr>
              <a:t> de alerta para poder actuar a tiempo y mantenerse sano.</a:t>
            </a:r>
            <a:endParaRPr lang="es-MX" dirty="0"/>
          </a:p>
        </p:txBody>
      </p:sp>
      <p:sp>
        <p:nvSpPr>
          <p:cNvPr id="4" name="Slide Number Placeholder 3"/>
          <p:cNvSpPr>
            <a:spLocks noGrp="1"/>
          </p:cNvSpPr>
          <p:nvPr>
            <p:ph type="sldNum" sz="quarter" idx="5"/>
          </p:nvPr>
        </p:nvSpPr>
        <p:spPr/>
        <p:txBody>
          <a:bodyPr/>
          <a:lstStyle/>
          <a:p>
            <a:fld id="{02818732-FA64-4F57-8EE6-57AA70E1F1E0}" type="slidenum">
              <a:rPr lang="en-US" smtClean="0">
                <a:solidFill>
                  <a:prstClr val="black"/>
                </a:solidFill>
              </a:rPr>
              <a:t>1</a:t>
            </a:fld>
            <a:endParaRPr lang="en-US" dirty="0">
              <a:solidFill>
                <a:prstClr val="black"/>
              </a:solidFill>
            </a:endParaRPr>
          </a:p>
        </p:txBody>
      </p:sp>
    </p:spTree>
    <p:extLst>
      <p:ext uri="{BB962C8B-B14F-4D97-AF65-F5344CB8AC3E}">
        <p14:creationId xmlns:p14="http://schemas.microsoft.com/office/powerpoint/2010/main" val="331748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70777-D21D-00EE-832E-E95719005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50672-12F3-84D8-F2E9-7E5B88B21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FC7CD-4D30-880D-ECC8-81C3C27F8EF5}"/>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noProof="0" dirty="0">
                <a:solidFill>
                  <a:prstClr val="black"/>
                </a:solidFill>
                <a:latin typeface="Calibri Light"/>
              </a:rPr>
              <a:t>¿Qué le diría a este hombre?</a:t>
            </a:r>
          </a:p>
          <a:p>
            <a:pPr algn="l">
              <a:buNone/>
            </a:pPr>
            <a:endParaRPr lang="en-US" b="0" i="0" u="none" strike="noStrike" dirty="0">
              <a:solidFill>
                <a:srgbClr val="000000"/>
              </a:solidFill>
              <a:effectLst/>
            </a:endParaRPr>
          </a:p>
          <a:p>
            <a:pPr algn="l">
              <a:buNone/>
            </a:pPr>
            <a:r>
              <a:rPr lang="en-US" b="0" i="0" u="none" strike="noStrike" dirty="0" err="1">
                <a:solidFill>
                  <a:srgbClr val="000000"/>
                </a:solidFill>
                <a:effectLst/>
              </a:rPr>
              <a:t>Algunas</a:t>
            </a:r>
            <a:r>
              <a:rPr lang="en-US" b="0" i="0" u="none" strike="noStrike" dirty="0">
                <a:solidFill>
                  <a:srgbClr val="000000"/>
                </a:solidFill>
                <a:effectLst/>
              </a:rPr>
              <a:t> opciones pueden ser: </a:t>
            </a:r>
          </a:p>
          <a:p>
            <a:pPr algn="l">
              <a:buNone/>
            </a:pPr>
            <a:endParaRPr lang="en-US" b="0" i="0" u="none" strike="noStrike" dirty="0">
              <a:solidFill>
                <a:srgbClr val="000000"/>
              </a:solidFill>
              <a:effectLst/>
            </a:endParaRPr>
          </a:p>
          <a:p>
            <a:pPr marL="171450" indent="-171450" algn="l">
              <a:buFontTx/>
              <a:buChar char="-"/>
            </a:pPr>
            <a:r>
              <a:rPr lang="en-US" b="0" i="0" u="none" strike="noStrike" dirty="0">
                <a:solidFill>
                  <a:srgbClr val="000000"/>
                </a:solidFill>
                <a:effectLst/>
              </a:rPr>
              <a:t>Comunicarse con </a:t>
            </a:r>
            <a:r>
              <a:rPr lang="en-US" b="0" i="0" u="none" strike="noStrike" dirty="0" err="1">
                <a:solidFill>
                  <a:srgbClr val="000000"/>
                </a:solidFill>
                <a:effectLst/>
              </a:rPr>
              <a:t>su</a:t>
            </a:r>
            <a:r>
              <a:rPr lang="en-US" b="0" i="0" u="none" strike="noStrike" dirty="0">
                <a:solidFill>
                  <a:srgbClr val="000000"/>
                </a:solidFill>
                <a:effectLst/>
              </a:rPr>
              <a:t> </a:t>
            </a:r>
            <a:r>
              <a:rPr lang="en-US" b="0" i="0" u="none" strike="noStrike" dirty="0" err="1">
                <a:solidFill>
                  <a:srgbClr val="000000"/>
                </a:solidFill>
                <a:effectLst/>
              </a:rPr>
              <a:t>esposa</a:t>
            </a:r>
            <a:r>
              <a:rPr lang="en-US" b="0" i="0" u="none" strike="noStrike" dirty="0">
                <a:solidFill>
                  <a:srgbClr val="000000"/>
                </a:solidFill>
                <a:effectLst/>
              </a:rPr>
              <a:t> e involucrarla en su </a:t>
            </a:r>
            <a:r>
              <a:rPr lang="en-US" b="0" i="0" u="none" strike="noStrike" dirty="0" err="1">
                <a:solidFill>
                  <a:srgbClr val="000000"/>
                </a:solidFill>
                <a:effectLst/>
              </a:rPr>
              <a:t>atención</a:t>
            </a:r>
            <a:r>
              <a:rPr lang="en-US" b="0" i="0" u="none" strike="noStrike" dirty="0">
                <a:solidFill>
                  <a:srgbClr val="000000"/>
                </a:solidFill>
                <a:effectLst/>
              </a:rPr>
              <a:t> </a:t>
            </a:r>
            <a:r>
              <a:rPr lang="en-US" b="0" i="0" u="none" strike="noStrike" dirty="0" err="1">
                <a:solidFill>
                  <a:srgbClr val="000000"/>
                </a:solidFill>
                <a:effectLst/>
              </a:rPr>
              <a:t>médica</a:t>
            </a:r>
            <a:r>
              <a:rPr lang="en-US" b="0" i="0" u="none" strike="noStrike" dirty="0">
                <a:solidFill>
                  <a:srgbClr val="000000"/>
                </a:solidFill>
                <a:effectLst/>
              </a:rPr>
              <a:t>… </a:t>
            </a:r>
          </a:p>
          <a:p>
            <a:pPr marL="171450" indent="-171450" algn="l">
              <a:buFontTx/>
              <a:buChar char="-"/>
            </a:pPr>
            <a:endParaRPr lang="en-US" b="0" i="0" u="none" strike="noStrike" dirty="0">
              <a:solidFill>
                <a:srgbClr val="000000"/>
              </a:solidFill>
              <a:effectLst/>
            </a:endParaRPr>
          </a:p>
          <a:p>
            <a:pPr marL="171450" indent="-171450" algn="l">
              <a:buFontTx/>
              <a:buChar char="-"/>
            </a:pPr>
            <a:r>
              <a:rPr lang="en-US" b="0" i="0" u="none" strike="noStrike" dirty="0">
                <a:solidFill>
                  <a:srgbClr val="000000"/>
                </a:solidFill>
                <a:effectLst/>
              </a:rPr>
              <a:t>Comprender por qué no toma sus medicamentos y </a:t>
            </a:r>
            <a:r>
              <a:rPr lang="en-US" b="0" i="0" u="none" strike="noStrike" dirty="0" err="1">
                <a:solidFill>
                  <a:srgbClr val="000000"/>
                </a:solidFill>
                <a:effectLst/>
              </a:rPr>
              <a:t>hablar</a:t>
            </a:r>
            <a:r>
              <a:rPr lang="en-US" b="0" i="0" u="none" strike="noStrike" dirty="0">
                <a:solidFill>
                  <a:srgbClr val="000000"/>
                </a:solidFill>
                <a:effectLst/>
              </a:rPr>
              <a:t> de </a:t>
            </a:r>
            <a:r>
              <a:rPr lang="en-US" b="0" i="0" u="none" strike="noStrike" dirty="0" err="1">
                <a:solidFill>
                  <a:srgbClr val="000000"/>
                </a:solidFill>
                <a:effectLst/>
              </a:rPr>
              <a:t>esos</a:t>
            </a:r>
            <a:r>
              <a:rPr lang="en-US" b="0" i="0" u="none" strike="noStrike" dirty="0">
                <a:solidFill>
                  <a:srgbClr val="000000"/>
                </a:solidFill>
                <a:effectLst/>
              </a:rPr>
              <a:t> </a:t>
            </a:r>
            <a:r>
              <a:rPr lang="en-US" b="0" i="0" u="none" strike="noStrike" dirty="0" err="1">
                <a:solidFill>
                  <a:srgbClr val="000000"/>
                </a:solidFill>
                <a:effectLst/>
              </a:rPr>
              <a:t>problemas</a:t>
            </a:r>
            <a:r>
              <a:rPr lang="en-US" b="0" i="0" u="none" strike="noStrike" dirty="0">
                <a:solidFill>
                  <a:srgbClr val="000000"/>
                </a:solidFill>
                <a:effectLst/>
              </a:rPr>
              <a:t>…</a:t>
            </a:r>
          </a:p>
          <a:p>
            <a:pPr marL="171450" indent="-171450" algn="l">
              <a:buFontTx/>
              <a:buChar char="-"/>
            </a:pPr>
            <a:endParaRPr lang="en-US" b="0" i="0" u="none" strike="noStrike" dirty="0">
              <a:solidFill>
                <a:srgbClr val="000000"/>
              </a:solidFill>
              <a:effectLst/>
            </a:endParaRPr>
          </a:p>
          <a:p>
            <a:pPr marL="171450" indent="-171450" algn="l">
              <a:buFontTx/>
              <a:buChar char="-"/>
            </a:pPr>
            <a:r>
              <a:rPr lang="en-US" b="0" i="0" u="none" strike="noStrike" dirty="0">
                <a:solidFill>
                  <a:srgbClr val="000000"/>
                </a:solidFill>
                <a:effectLst/>
              </a:rPr>
              <a:t>Concertar una cita con el médico, si la diabetes (u otra enfermedad) no está controlada, (</a:t>
            </a:r>
            <a:r>
              <a:rPr lang="en-US" b="0" i="0" u="none" strike="noStrike" dirty="0" err="1">
                <a:solidFill>
                  <a:srgbClr val="000000"/>
                </a:solidFill>
                <a:effectLst/>
              </a:rPr>
              <a:t>normalmente</a:t>
            </a:r>
            <a:r>
              <a:rPr lang="en-US" b="0" i="0" u="none" strike="noStrike" dirty="0">
                <a:solidFill>
                  <a:srgbClr val="000000"/>
                </a:solidFill>
                <a:effectLst/>
              </a:rPr>
              <a:t> cada 1 a 3 meses), …</a:t>
            </a:r>
          </a:p>
          <a:p>
            <a:pPr marL="171450" indent="-171450" algn="l">
              <a:buFontTx/>
              <a:buChar char="-"/>
            </a:pPr>
            <a:endParaRPr lang="en-US" b="0" i="0" u="none" strike="noStrike" dirty="0">
              <a:solidFill>
                <a:srgbClr val="000000"/>
              </a:solidFill>
              <a:effectLst/>
            </a:endParaRPr>
          </a:p>
          <a:p>
            <a:pPr marL="171450" indent="-171450" algn="l">
              <a:buFontTx/>
              <a:buChar char="-"/>
            </a:pPr>
            <a:r>
              <a:rPr lang="en-US" b="0" i="0" u="none" strike="noStrike" dirty="0">
                <a:solidFill>
                  <a:srgbClr val="000000"/>
                </a:solidFill>
                <a:effectLst/>
              </a:rPr>
              <a:t>O </a:t>
            </a:r>
            <a:r>
              <a:rPr lang="en-US" b="0" i="0" u="none" strike="noStrike" dirty="0" err="1">
                <a:solidFill>
                  <a:srgbClr val="000000"/>
                </a:solidFill>
                <a:effectLst/>
              </a:rPr>
              <a:t>hacer</a:t>
            </a:r>
            <a:r>
              <a:rPr lang="en-US" b="0" i="0" u="none" strike="noStrike" dirty="0">
                <a:solidFill>
                  <a:srgbClr val="000000"/>
                </a:solidFill>
                <a:effectLst/>
              </a:rPr>
              <a:t> otras pruebas, como presión arterial, orina y colesterol</a:t>
            </a:r>
            <a:endParaRPr lang="en-US" dirty="0"/>
          </a:p>
          <a:p>
            <a:pPr defTabSz="966612">
              <a:defRPr/>
            </a:pPr>
            <a:endParaRPr lang="en-US" dirty="0"/>
          </a:p>
        </p:txBody>
      </p:sp>
      <p:sp>
        <p:nvSpPr>
          <p:cNvPr id="4" name="Slide Number Placeholder 3">
            <a:extLst>
              <a:ext uri="{FF2B5EF4-FFF2-40B4-BE49-F238E27FC236}">
                <a16:creationId xmlns:a16="http://schemas.microsoft.com/office/drawing/2014/main" id="{CF97F2CB-E492-2CAB-A0E6-E01909F23EB9}"/>
              </a:ext>
            </a:extLst>
          </p:cNvPr>
          <p:cNvSpPr>
            <a:spLocks noGrp="1"/>
          </p:cNvSpPr>
          <p:nvPr>
            <p:ph type="sldNum" sz="quarter" idx="10"/>
          </p:nvPr>
        </p:nvSpPr>
        <p:spPr/>
        <p:txBody>
          <a:bodyPr/>
          <a:lstStyle/>
          <a:p>
            <a:fld id="{02818732-FA64-4F57-8EE6-57AA70E1F1E0}" type="slidenum">
              <a:rPr lang="en-US" smtClean="0">
                <a:solidFill>
                  <a:prstClr val="black"/>
                </a:solidFill>
              </a:rPr>
              <a:t>10</a:t>
            </a:fld>
            <a:endParaRPr lang="en-US" dirty="0">
              <a:solidFill>
                <a:prstClr val="black"/>
              </a:solidFill>
            </a:endParaRPr>
          </a:p>
        </p:txBody>
      </p:sp>
    </p:spTree>
    <p:extLst>
      <p:ext uri="{BB962C8B-B14F-4D97-AF65-F5344CB8AC3E}">
        <p14:creationId xmlns:p14="http://schemas.microsoft.com/office/powerpoint/2010/main" val="1093731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DC798-B937-9398-31BC-78B8AAF23CD6}"/>
            </a:ext>
          </a:extLst>
        </p:cNvPr>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1B82C5C-90CD-055A-EB6F-360A29D765E8}"/>
              </a:ext>
            </a:extLst>
          </p:cNvPr>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3251" name="Notes Placeholder 2">
            <a:extLst>
              <a:ext uri="{FF2B5EF4-FFF2-40B4-BE49-F238E27FC236}">
                <a16:creationId xmlns:a16="http://schemas.microsoft.com/office/drawing/2014/main" id="{0D114198-A5DE-370E-105F-4F21CC67946C}"/>
              </a:ext>
            </a:extLst>
          </p:cNvPr>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err="1">
                <a:solidFill>
                  <a:srgbClr val="000000"/>
                </a:solidFill>
                <a:effectLst/>
              </a:rPr>
              <a:t>Entonces</a:t>
            </a:r>
            <a:r>
              <a:rPr lang="en-US" b="0" i="0" u="none" strike="noStrike" dirty="0">
                <a:solidFill>
                  <a:srgbClr val="000000"/>
                </a:solidFill>
                <a:effectLst/>
              </a:rPr>
              <a:t>, </a:t>
            </a:r>
            <a:r>
              <a:rPr lang="en-US" b="0" i="0" u="none" strike="noStrike" dirty="0" err="1">
                <a:solidFill>
                  <a:srgbClr val="000000"/>
                </a:solidFill>
                <a:effectLst/>
              </a:rPr>
              <a:t>hablemos</a:t>
            </a:r>
            <a:r>
              <a:rPr lang="en-US" b="0" i="0" u="none" strike="noStrike" dirty="0">
                <a:solidFill>
                  <a:srgbClr val="000000"/>
                </a:solidFill>
                <a:effectLst/>
              </a:rPr>
              <a:t> de sus </a:t>
            </a:r>
            <a:r>
              <a:rPr lang="en-US" b="0" i="0" u="none" strike="noStrike" dirty="0" err="1">
                <a:solidFill>
                  <a:srgbClr val="000000"/>
                </a:solidFill>
                <a:effectLst/>
              </a:rPr>
              <a:t>metas</a:t>
            </a:r>
            <a:r>
              <a:rPr lang="en-US" b="0" i="0" u="none" strike="noStrike" dirty="0">
                <a:solidFill>
                  <a:srgbClr val="000000"/>
                </a:solidFill>
                <a:effectLst/>
              </a:rPr>
              <a:t>:</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a:t>
            </a:r>
            <a:r>
              <a:rPr lang="en-US" b="0" i="0" u="none" strike="noStrike" dirty="0" err="1">
                <a:solidFill>
                  <a:srgbClr val="000000"/>
                </a:solidFill>
                <a:effectLst/>
              </a:rPr>
              <a:t>Cómo</a:t>
            </a:r>
            <a:r>
              <a:rPr lang="en-US" b="0" i="0" u="none" strike="noStrike" dirty="0">
                <a:solidFill>
                  <a:srgbClr val="000000"/>
                </a:solidFill>
                <a:effectLst/>
              </a:rPr>
              <a:t> se ha sentido? ¿Qué objetivo </a:t>
            </a:r>
            <a:r>
              <a:rPr lang="en-US" b="0" i="0" u="none" strike="noStrike" dirty="0" err="1">
                <a:solidFill>
                  <a:srgbClr val="000000"/>
                </a:solidFill>
                <a:effectLst/>
              </a:rPr>
              <a:t>te</a:t>
            </a:r>
            <a:r>
              <a:rPr lang="en-US" b="0" i="0" u="none" strike="noStrike" dirty="0">
                <a:solidFill>
                  <a:srgbClr val="000000"/>
                </a:solidFill>
                <a:effectLst/>
              </a:rPr>
              <a:t> ha fijado y ha cumplido? ¿Le han ayudado nuestros consejos?</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¡Queremos saber de </a:t>
            </a:r>
            <a:r>
              <a:rPr lang="en-US" b="0" i="0" u="none" strike="noStrike" dirty="0" err="1">
                <a:solidFill>
                  <a:srgbClr val="000000"/>
                </a:solidFill>
                <a:effectLst/>
              </a:rPr>
              <a:t>usted</a:t>
            </a:r>
            <a:r>
              <a:rPr lang="en-US" b="0" i="0" u="none" strike="noStrike" dirty="0">
                <a:solidFill>
                  <a:srgbClr val="000000"/>
                </a:solidFill>
                <a:effectLst/>
              </a:rPr>
              <a:t>! </a:t>
            </a:r>
            <a:r>
              <a:rPr lang="en-US" b="0" i="0" u="none" strike="noStrike" dirty="0" err="1">
                <a:solidFill>
                  <a:srgbClr val="000000"/>
                </a:solidFill>
                <a:effectLst/>
              </a:rPr>
              <a:t>Puede</a:t>
            </a:r>
            <a:r>
              <a:rPr lang="en-US" b="0" i="0" u="none" strike="noStrike" dirty="0">
                <a:solidFill>
                  <a:srgbClr val="000000"/>
                </a:solidFill>
                <a:effectLst/>
              </a:rPr>
              <a:t> hablar con </a:t>
            </a:r>
            <a:r>
              <a:rPr lang="en-US" b="0" i="0" u="none" strike="noStrike" dirty="0" err="1">
                <a:solidFill>
                  <a:srgbClr val="000000"/>
                </a:solidFill>
                <a:effectLst/>
              </a:rPr>
              <a:t>su</a:t>
            </a:r>
            <a:r>
              <a:rPr lang="en-US" b="0" i="0" u="none" strike="noStrike" dirty="0">
                <a:solidFill>
                  <a:srgbClr val="000000"/>
                </a:solidFill>
                <a:effectLst/>
              </a:rPr>
              <a:t> promotor de salud comunitario, llamarnos, enviarnos un mensaje de texto o utilizar el medio que le resulte más fácil. </a:t>
            </a:r>
          </a:p>
          <a:p>
            <a:pPr algn="l"/>
            <a:endParaRPr lang="en-US" b="0" i="0" u="none" strike="noStrike" dirty="0">
              <a:solidFill>
                <a:srgbClr val="000000"/>
              </a:solidFill>
              <a:effectLst/>
            </a:endParaRPr>
          </a:p>
          <a:p>
            <a:pPr algn="l"/>
            <a:r>
              <a:rPr lang="en-US" b="0" i="0" u="none" strike="noStrike" dirty="0">
                <a:solidFill>
                  <a:srgbClr val="000000"/>
                </a:solidFill>
                <a:effectLst/>
              </a:rPr>
              <a:t>Si hay otro momento del día que le venga mejor, </a:t>
            </a:r>
            <a:r>
              <a:rPr lang="en-US" b="0" i="0" u="none" strike="noStrike" dirty="0" err="1">
                <a:solidFill>
                  <a:srgbClr val="000000"/>
                </a:solidFill>
                <a:effectLst/>
              </a:rPr>
              <a:t>háganoslo</a:t>
            </a:r>
            <a:r>
              <a:rPr lang="en-US" b="0" i="0" u="none" strike="noStrike" dirty="0">
                <a:solidFill>
                  <a:srgbClr val="000000"/>
                </a:solidFill>
                <a:effectLst/>
              </a:rPr>
              <a:t> saber. </a:t>
            </a:r>
            <a:r>
              <a:rPr lang="en-US" b="0" i="0" u="none" strike="noStrike" dirty="0" err="1">
                <a:solidFill>
                  <a:srgbClr val="000000"/>
                </a:solidFill>
                <a:effectLst/>
              </a:rPr>
              <a:t>Queremos</a:t>
            </a:r>
            <a:r>
              <a:rPr lang="en-US" b="0" i="0" u="none" strike="noStrike" dirty="0">
                <a:solidFill>
                  <a:srgbClr val="000000"/>
                </a:solidFill>
                <a:effectLst/>
              </a:rPr>
              <a:t> </a:t>
            </a:r>
            <a:r>
              <a:rPr lang="en-US" b="0" i="0" u="none" strike="noStrike" dirty="0" err="1">
                <a:solidFill>
                  <a:srgbClr val="000000"/>
                </a:solidFill>
                <a:effectLst/>
              </a:rPr>
              <a:t>ayudarle</a:t>
            </a:r>
            <a:r>
              <a:rPr lang="en-US" b="0" i="0" u="none" strike="noStrike" dirty="0">
                <a:solidFill>
                  <a:srgbClr val="000000"/>
                </a:solidFill>
                <a:effectLst/>
              </a:rPr>
              <a:t> de la forma que </a:t>
            </a:r>
            <a:r>
              <a:rPr lang="en-US" b="0" i="0" u="none" strike="noStrike" dirty="0" err="1">
                <a:solidFill>
                  <a:srgbClr val="000000"/>
                </a:solidFill>
                <a:effectLst/>
              </a:rPr>
              <a:t>mejor</a:t>
            </a:r>
            <a:r>
              <a:rPr lang="en-US" b="0" i="0" u="none" strike="noStrike" dirty="0">
                <a:solidFill>
                  <a:srgbClr val="000000"/>
                </a:solidFill>
                <a:effectLst/>
              </a:rPr>
              <a:t> le convenga.</a:t>
            </a:r>
          </a:p>
          <a:p>
            <a:br>
              <a:rPr lang="en-US" sz="1300" dirty="0"/>
            </a:br>
            <a:endParaRPr lang="en-US" dirty="0">
              <a:effectLst/>
            </a:endParaRPr>
          </a:p>
          <a:p>
            <a:endParaRPr lang="es-MX" noProof="0" dirty="0">
              <a:ea typeface="ＭＳ Ｐゴシック" pitchFamily="34" charset="-128"/>
            </a:endParaRPr>
          </a:p>
        </p:txBody>
      </p:sp>
      <p:sp>
        <p:nvSpPr>
          <p:cNvPr id="53252" name="Slide Number Placeholder 3">
            <a:extLst>
              <a:ext uri="{FF2B5EF4-FFF2-40B4-BE49-F238E27FC236}">
                <a16:creationId xmlns:a16="http://schemas.microsoft.com/office/drawing/2014/main" id="{FC5EE2B2-C865-E379-9C51-DAC3424DEDFF}"/>
              </a:ext>
            </a:extLst>
          </p:cNvPr>
          <p:cNvSpPr>
            <a:spLocks noGrp="1"/>
          </p:cNvSpPr>
          <p:nvPr>
            <p:ph type="sldNum" sz="quarter" idx="5"/>
          </p:nvPr>
        </p:nvSpPr>
        <p:spPr bwMode="auto">
          <a:noFill/>
          <a:ln>
            <a:miter lim="800000"/>
            <a:headEnd/>
            <a:tailEnd/>
          </a:ln>
        </p:spPr>
        <p:txBody>
          <a:bodyPr/>
          <a:lstStyle/>
          <a:p>
            <a:fld id="{C81FCF15-A3CD-4066-B34B-7A40F22F4878}" type="slidenum">
              <a:rPr lang="en-US" smtClean="0">
                <a:solidFill>
                  <a:prstClr val="black"/>
                </a:solidFill>
              </a:rPr>
              <a:t>11</a:t>
            </a:fld>
            <a:endParaRPr lang="en-US">
              <a:solidFill>
                <a:prstClr val="black"/>
              </a:solidFill>
            </a:endParaRPr>
          </a:p>
        </p:txBody>
      </p:sp>
    </p:spTree>
    <p:extLst>
      <p:ext uri="{BB962C8B-B14F-4D97-AF65-F5344CB8AC3E}">
        <p14:creationId xmlns:p14="http://schemas.microsoft.com/office/powerpoint/2010/main" val="4148842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04DF6-1FF7-9B97-DCBB-D958BA00D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411D6-A915-2BE2-C0AC-FB7D4A3B8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210CF-9B0B-7550-1369-D8B96DDB91A1}"/>
              </a:ext>
            </a:extLst>
          </p:cNvPr>
          <p:cNvSpPr>
            <a:spLocks noGrp="1"/>
          </p:cNvSpPr>
          <p:nvPr>
            <p:ph type="body" idx="1"/>
          </p:nvPr>
        </p:nvSpPr>
        <p:spPr/>
        <p:txBody>
          <a:bodyPr/>
          <a:lstStyle/>
          <a:p>
            <a:pPr algn="l">
              <a:buNone/>
            </a:pPr>
            <a:r>
              <a:rPr lang="en-US" b="0" i="0" u="none" strike="noStrike" dirty="0">
                <a:solidFill>
                  <a:srgbClr val="000000"/>
                </a:solidFill>
                <a:effectLst/>
              </a:rPr>
              <a:t>¿Necesita ayuda para conseguir sus medicamentos?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No solo </a:t>
            </a:r>
            <a:r>
              <a:rPr lang="en-US" b="0" i="0" u="none" strike="noStrike" dirty="0" err="1">
                <a:solidFill>
                  <a:srgbClr val="000000"/>
                </a:solidFill>
                <a:effectLst/>
              </a:rPr>
              <a:t>hablamos</a:t>
            </a:r>
            <a:r>
              <a:rPr lang="en-US" b="0" i="0" u="none" strike="noStrike" dirty="0">
                <a:solidFill>
                  <a:srgbClr val="000000"/>
                </a:solidFill>
                <a:effectLst/>
              </a:rPr>
              <a:t> de </a:t>
            </a:r>
            <a:r>
              <a:rPr lang="en-US" b="0" i="0" u="none" strike="noStrike" dirty="0" err="1">
                <a:solidFill>
                  <a:srgbClr val="000000"/>
                </a:solidFill>
                <a:effectLst/>
              </a:rPr>
              <a:t>los</a:t>
            </a:r>
            <a:r>
              <a:rPr lang="en-US" b="0" i="0" u="none" strike="noStrike" dirty="0">
                <a:solidFill>
                  <a:srgbClr val="000000"/>
                </a:solidFill>
                <a:effectLst/>
              </a:rPr>
              <a:t> </a:t>
            </a:r>
            <a:r>
              <a:rPr lang="en-US" b="0" i="0" u="none" strike="noStrike" dirty="0" err="1">
                <a:solidFill>
                  <a:srgbClr val="000000"/>
                </a:solidFill>
                <a:effectLst/>
              </a:rPr>
              <a:t>medicamentos</a:t>
            </a:r>
            <a:r>
              <a:rPr lang="en-US" b="0" i="0" u="none" strike="noStrike" dirty="0">
                <a:solidFill>
                  <a:srgbClr val="000000"/>
                </a:solidFill>
                <a:effectLst/>
              </a:rPr>
              <a:t> para la diabetes, </a:t>
            </a:r>
            <a:r>
              <a:rPr lang="en-US" b="0" i="0" u="none" strike="noStrike" dirty="0" err="1">
                <a:solidFill>
                  <a:srgbClr val="000000"/>
                </a:solidFill>
                <a:effectLst/>
              </a:rPr>
              <a:t>todos</a:t>
            </a:r>
            <a:r>
              <a:rPr lang="en-US" b="0" i="0" u="none" strike="noStrike" dirty="0">
                <a:solidFill>
                  <a:srgbClr val="000000"/>
                </a:solidFill>
                <a:effectLst/>
              </a:rPr>
              <a:t> sus </a:t>
            </a:r>
            <a:r>
              <a:rPr lang="en-US" b="0" i="0" u="none" strike="noStrike" dirty="0" err="1">
                <a:solidFill>
                  <a:srgbClr val="000000"/>
                </a:solidFill>
                <a:effectLst/>
              </a:rPr>
              <a:t>medicamento</a:t>
            </a:r>
            <a:r>
              <a:rPr lang="en-US" b="0" i="0" u="none" strike="noStrike" dirty="0">
                <a:solidFill>
                  <a:srgbClr val="000000"/>
                </a:solidFill>
                <a:effectLst/>
              </a:rPr>
              <a:t> son </a:t>
            </a:r>
            <a:r>
              <a:rPr lang="en-US" b="0" i="0" u="none" strike="noStrike" dirty="0" err="1">
                <a:solidFill>
                  <a:srgbClr val="000000"/>
                </a:solidFill>
                <a:effectLst/>
              </a:rPr>
              <a:t>importantes</a:t>
            </a:r>
            <a:r>
              <a:rPr lang="en-US" b="0" i="0" u="none" strike="noStrike" dirty="0">
                <a:solidFill>
                  <a:srgbClr val="000000"/>
                </a:solidFill>
                <a:effectLst/>
              </a:rPr>
              <a:t>.</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Si no está tomando sus medicamentos debido al costo, las </a:t>
            </a:r>
            <a:r>
              <a:rPr lang="en-US" b="0" i="0" u="none" strike="noStrike" dirty="0" err="1">
                <a:solidFill>
                  <a:srgbClr val="000000"/>
                </a:solidFill>
                <a:effectLst/>
              </a:rPr>
              <a:t>citas</a:t>
            </a:r>
            <a:r>
              <a:rPr lang="en-US" b="0" i="0" u="none" strike="noStrike" dirty="0">
                <a:solidFill>
                  <a:srgbClr val="000000"/>
                </a:solidFill>
                <a:effectLst/>
              </a:rPr>
              <a:t> que no ha </a:t>
            </a:r>
            <a:r>
              <a:rPr lang="en-US" b="0" i="0" u="none" strike="noStrike" dirty="0" err="1">
                <a:solidFill>
                  <a:srgbClr val="000000"/>
                </a:solidFill>
                <a:effectLst/>
              </a:rPr>
              <a:t>podido</a:t>
            </a:r>
            <a:r>
              <a:rPr lang="en-US" b="0" i="0" u="none" strike="noStrike" dirty="0">
                <a:solidFill>
                  <a:srgbClr val="000000"/>
                </a:solidFill>
                <a:effectLst/>
              </a:rPr>
              <a:t> </a:t>
            </a:r>
            <a:r>
              <a:rPr lang="en-US" b="0" i="0" u="none" strike="noStrike" dirty="0" err="1">
                <a:solidFill>
                  <a:srgbClr val="000000"/>
                </a:solidFill>
                <a:effectLst/>
              </a:rPr>
              <a:t>realizar</a:t>
            </a:r>
            <a:r>
              <a:rPr lang="en-US" b="0" i="0" u="none" strike="noStrike" dirty="0">
                <a:solidFill>
                  <a:srgbClr val="000000"/>
                </a:solidFill>
                <a:effectLst/>
              </a:rPr>
              <a:t>, los efectos secundarios u otras razones, </a:t>
            </a:r>
            <a:r>
              <a:rPr lang="en-US" b="0" i="0" u="none" strike="noStrike" dirty="0" err="1">
                <a:solidFill>
                  <a:srgbClr val="000000"/>
                </a:solidFill>
                <a:effectLst/>
              </a:rPr>
              <a:t>su</a:t>
            </a:r>
            <a:r>
              <a:rPr lang="en-US" b="0" i="0" u="none" strike="noStrike" dirty="0">
                <a:solidFill>
                  <a:srgbClr val="000000"/>
                </a:solidFill>
                <a:effectLst/>
              </a:rPr>
              <a:t> promotor de </a:t>
            </a:r>
            <a:r>
              <a:rPr lang="en-US" b="0" i="0" u="none" strike="noStrike" dirty="0" err="1">
                <a:solidFill>
                  <a:srgbClr val="000000"/>
                </a:solidFill>
                <a:effectLst/>
              </a:rPr>
              <a:t>salud</a:t>
            </a:r>
            <a:r>
              <a:rPr lang="en-US" b="0" i="0" u="none" strike="noStrike" dirty="0">
                <a:solidFill>
                  <a:srgbClr val="000000"/>
                </a:solidFill>
                <a:effectLst/>
              </a:rPr>
              <a:t> (CHW) puede ayudarle a </a:t>
            </a:r>
            <a:r>
              <a:rPr lang="en-US" b="0" i="0" u="none" strike="noStrike" dirty="0" err="1">
                <a:solidFill>
                  <a:srgbClr val="000000"/>
                </a:solidFill>
                <a:effectLst/>
              </a:rPr>
              <a:t>conectarse</a:t>
            </a:r>
            <a:r>
              <a:rPr lang="en-US" b="0" i="0" u="none" strike="noStrike" dirty="0">
                <a:solidFill>
                  <a:srgbClr val="000000"/>
                </a:solidFill>
                <a:effectLst/>
              </a:rPr>
              <a:t> con atención </a:t>
            </a:r>
            <a:r>
              <a:rPr lang="en-US" b="0" i="0" u="none" strike="noStrike" dirty="0" err="1">
                <a:solidFill>
                  <a:srgbClr val="000000"/>
                </a:solidFill>
                <a:effectLst/>
              </a:rPr>
              <a:t>médica</a:t>
            </a:r>
            <a:r>
              <a:rPr lang="en-US" b="0" i="0" u="none" strike="noStrike" dirty="0">
                <a:solidFill>
                  <a:srgbClr val="000000"/>
                </a:solidFill>
                <a:effectLst/>
              </a:rPr>
              <a:t>.</a:t>
            </a:r>
          </a:p>
          <a:p>
            <a:pPr algn="l"/>
            <a:endParaRPr lang="en-US" b="0" i="0" u="none" strike="noStrike" dirty="0">
              <a:solidFill>
                <a:srgbClr val="000000"/>
              </a:solidFill>
              <a:effectLst/>
            </a:endParaRPr>
          </a:p>
          <a:p>
            <a:pPr algn="l"/>
            <a:r>
              <a:rPr lang="en-US" b="0" i="0" u="none" strike="noStrike" dirty="0">
                <a:solidFill>
                  <a:srgbClr val="000000"/>
                </a:solidFill>
                <a:effectLst/>
              </a:rPr>
              <a:t>Gracias </a:t>
            </a:r>
            <a:r>
              <a:rPr lang="en-US" b="0" i="0" u="none" strike="noStrike" dirty="0" err="1">
                <a:solidFill>
                  <a:srgbClr val="000000"/>
                </a:solidFill>
                <a:effectLst/>
              </a:rPr>
              <a:t>por</a:t>
            </a:r>
            <a:r>
              <a:rPr lang="en-US" b="0" i="0" u="none" strike="noStrike" dirty="0">
                <a:solidFill>
                  <a:srgbClr val="000000"/>
                </a:solidFill>
                <a:effectLst/>
              </a:rPr>
              <a:t> </a:t>
            </a:r>
            <a:r>
              <a:rPr lang="en-US" b="0" i="0" u="none" strike="noStrike" dirty="0" err="1">
                <a:solidFill>
                  <a:srgbClr val="000000"/>
                </a:solidFill>
                <a:effectLst/>
              </a:rPr>
              <a:t>escucharnos</a:t>
            </a:r>
            <a:r>
              <a:rPr lang="en-US" b="0" i="0" u="none" strike="noStrike" dirty="0">
                <a:solidFill>
                  <a:srgbClr val="000000"/>
                </a:solidFill>
                <a:effectLst/>
              </a:rPr>
              <a:t> y </a:t>
            </a:r>
            <a:r>
              <a:rPr lang="en-US" b="0" i="0" u="none" strike="noStrike" dirty="0" err="1">
                <a:solidFill>
                  <a:srgbClr val="000000"/>
                </a:solidFill>
                <a:effectLst/>
              </a:rPr>
              <a:t>esperamos</a:t>
            </a:r>
            <a:r>
              <a:rPr lang="en-US" b="0" i="0" u="none" strike="noStrike" dirty="0">
                <a:solidFill>
                  <a:srgbClr val="000000"/>
                </a:solidFill>
                <a:effectLst/>
              </a:rPr>
              <a:t> que se </a:t>
            </a:r>
            <a:r>
              <a:rPr lang="en-US" b="0" i="0" u="none" strike="noStrike" dirty="0" err="1">
                <a:solidFill>
                  <a:srgbClr val="000000"/>
                </a:solidFill>
                <a:effectLst/>
              </a:rPr>
              <a:t>úna</a:t>
            </a:r>
            <a:r>
              <a:rPr lang="en-US" b="0" i="0" u="none" strike="noStrike" dirty="0">
                <a:solidFill>
                  <a:srgbClr val="000000"/>
                </a:solidFill>
                <a:effectLst/>
              </a:rPr>
              <a:t> a </a:t>
            </a:r>
            <a:r>
              <a:rPr lang="en-US" b="0" i="0" u="none" strike="noStrike" dirty="0" err="1">
                <a:solidFill>
                  <a:srgbClr val="000000"/>
                </a:solidFill>
                <a:effectLst/>
              </a:rPr>
              <a:t>ver</a:t>
            </a:r>
            <a:r>
              <a:rPr lang="en-US" b="0" i="0" u="none" strike="noStrike" dirty="0">
                <a:solidFill>
                  <a:srgbClr val="000000"/>
                </a:solidFill>
                <a:effectLst/>
              </a:rPr>
              <a:t> </a:t>
            </a:r>
            <a:r>
              <a:rPr lang="en-US" b="0" i="0" u="none" strike="noStrike" dirty="0" err="1">
                <a:solidFill>
                  <a:srgbClr val="000000"/>
                </a:solidFill>
                <a:effectLst/>
              </a:rPr>
              <a:t>nuestro</a:t>
            </a:r>
            <a:r>
              <a:rPr lang="en-US" b="0" i="0" u="none" strike="noStrike" dirty="0">
                <a:solidFill>
                  <a:srgbClr val="000000"/>
                </a:solidFill>
                <a:effectLst/>
              </a:rPr>
              <a:t> proximo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¡Hasta pronto!</a:t>
            </a:r>
          </a:p>
          <a:p>
            <a:pPr algn="l"/>
            <a:endParaRPr lang="en-US" b="0" i="0" u="none" strike="noStrike" dirty="0">
              <a:solidFill>
                <a:srgbClr val="000000"/>
              </a:solidFill>
              <a:effectLst/>
            </a:endParaRPr>
          </a:p>
        </p:txBody>
      </p:sp>
      <p:sp>
        <p:nvSpPr>
          <p:cNvPr id="4" name="Slide Number Placeholder 3">
            <a:extLst>
              <a:ext uri="{FF2B5EF4-FFF2-40B4-BE49-F238E27FC236}">
                <a16:creationId xmlns:a16="http://schemas.microsoft.com/office/drawing/2014/main" id="{E3357DA9-B5B6-452B-4F75-E9AB22ED09A1}"/>
              </a:ext>
            </a:extLst>
          </p:cNvPr>
          <p:cNvSpPr>
            <a:spLocks noGrp="1"/>
          </p:cNvSpPr>
          <p:nvPr>
            <p:ph type="sldNum" sz="quarter" idx="5"/>
          </p:nvPr>
        </p:nvSpPr>
        <p:spPr/>
        <p:txBody>
          <a:bodyPr/>
          <a:lstStyle/>
          <a:p>
            <a:fld id="{168375C1-7C5C-42A2-80F2-05631BB3764E}" type="slidenum">
              <a:rPr lang="en-US" noProof="0" smtClean="0"/>
              <a:t>12</a:t>
            </a:fld>
            <a:endParaRPr lang="en-US" noProof="0" dirty="0"/>
          </a:p>
        </p:txBody>
      </p:sp>
    </p:spTree>
    <p:extLst>
      <p:ext uri="{BB962C8B-B14F-4D97-AF65-F5344CB8AC3E}">
        <p14:creationId xmlns:p14="http://schemas.microsoft.com/office/powerpoint/2010/main" val="160184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t>13</a:t>
            </a:fld>
            <a:endParaRPr lang="en-US">
              <a:solidFill>
                <a:prstClr val="black"/>
              </a:solidFill>
            </a:endParaRPr>
          </a:p>
        </p:txBody>
      </p:sp>
    </p:spTree>
    <p:extLst>
      <p:ext uri="{BB962C8B-B14F-4D97-AF65-F5344CB8AC3E}">
        <p14:creationId xmlns:p14="http://schemas.microsoft.com/office/powerpoint/2010/main" val="93135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None/>
            </a:pPr>
            <a:r>
              <a:rPr lang="en-US" b="0" i="0" u="none" strike="noStrike" dirty="0" err="1">
                <a:solidFill>
                  <a:srgbClr val="000000"/>
                </a:solidFill>
                <a:effectLst/>
              </a:rPr>
              <a:t>Considere</a:t>
            </a:r>
            <a:r>
              <a:rPr lang="en-US" b="0" i="0" u="none" strike="noStrike" dirty="0">
                <a:solidFill>
                  <a:srgbClr val="000000"/>
                </a:solidFill>
                <a:effectLst/>
              </a:rPr>
              <a:t> </a:t>
            </a:r>
            <a:r>
              <a:rPr lang="en-US" b="0" i="0" u="none" strike="noStrike" dirty="0" err="1">
                <a:solidFill>
                  <a:srgbClr val="000000"/>
                </a:solidFill>
                <a:effectLst/>
              </a:rPr>
              <a:t>este</a:t>
            </a:r>
            <a:r>
              <a:rPr lang="en-US" b="0" i="0" u="none" strike="noStrike" dirty="0">
                <a:solidFill>
                  <a:srgbClr val="000000"/>
                </a:solidFill>
                <a:effectLst/>
              </a:rPr>
              <a:t> </a:t>
            </a:r>
            <a:r>
              <a:rPr lang="en-US" b="0" i="0" u="none" strike="noStrike" dirty="0" err="1">
                <a:solidFill>
                  <a:srgbClr val="000000"/>
                </a:solidFill>
                <a:effectLst/>
              </a:rPr>
              <a:t>caso</a:t>
            </a:r>
            <a:r>
              <a:rPr lang="en-US" b="0" i="0" u="none" strike="noStrike" dirty="0">
                <a:solidFill>
                  <a:srgbClr val="000000"/>
                </a:solidFill>
                <a:effectLst/>
              </a:rPr>
              <a:t>:</a:t>
            </a:r>
            <a:br>
              <a:rPr lang="en-US" b="0" i="0" u="none" strike="noStrike" dirty="0">
                <a:solidFill>
                  <a:srgbClr val="000000"/>
                </a:solidFill>
                <a:effectLst/>
              </a:rPr>
            </a:br>
            <a:br>
              <a:rPr lang="en-US" b="0" i="0" u="none" strike="noStrike" dirty="0">
                <a:solidFill>
                  <a:srgbClr val="000000"/>
                </a:solidFill>
                <a:effectLst/>
              </a:rPr>
            </a:br>
            <a:r>
              <a:rPr lang="en-US" b="0" i="0" u="none" strike="noStrike" dirty="0">
                <a:solidFill>
                  <a:srgbClr val="000000"/>
                </a:solidFill>
                <a:effectLst/>
              </a:rPr>
              <a:t>Un hombre con diabetes acude a la clínica para pedir Viagra. Le cuenta al médico que tiene problemas con su mujer, pero que le da demasiada vergüenza hablar con ella. También admite que no siempre toma sus medicamentos.</a:t>
            </a:r>
          </a:p>
          <a:p>
            <a:pPr algn="l"/>
            <a:r>
              <a:rPr lang="en-US" b="0" i="0" u="none" strike="noStrike" dirty="0">
                <a:solidFill>
                  <a:srgbClr val="000000"/>
                </a:solidFill>
                <a:effectLst/>
              </a:rPr>
              <a:t>Debido a esto, su esposa cree que él le es infiel y quiere dejarlo. El hombre pide el medicamento para intentar solucionar el problema.</a:t>
            </a:r>
          </a:p>
          <a:p>
            <a:pPr defTabSz="966612">
              <a:defRPr/>
            </a:pPr>
            <a:endParaRPr lang="en-US" dirty="0"/>
          </a:p>
          <a:p>
            <a:pPr defTabSz="966612">
              <a:defRPr/>
            </a:pPr>
            <a:r>
              <a:rPr lang="en-US" dirty="0"/>
              <a:t>Su médico descubre que la diabetes del hombre (A1c) no se ha mantenido en niveles controlados. Le explica al hombre que cuando los niveles de azúcar son altos, el azúcar daña las arterias. Cuanto más alto es el nivel de azúcar y más tiempo se prolonga, mayor es el daño causado.</a:t>
            </a:r>
          </a:p>
          <a:p>
            <a:pPr defTabSz="966612">
              <a:defRPr/>
            </a:pPr>
            <a:endParaRPr lang="en-US" dirty="0"/>
          </a:p>
          <a:p>
            <a:pPr defTabSz="966612">
              <a:defRPr/>
            </a:pPr>
            <a:r>
              <a:rPr lang="en-US" dirty="0"/>
              <a:t>Este hombre padece lo que se denomina disfunción eréctil, causada por la diabetes, así como por la hipertensión y el </a:t>
            </a:r>
            <a:r>
              <a:rPr lang="en-US" dirty="0" err="1"/>
              <a:t>colesterol</a:t>
            </a:r>
            <a:r>
              <a:rPr lang="en-US" dirty="0"/>
              <a:t> alto.  De </a:t>
            </a:r>
            <a:r>
              <a:rPr lang="en-US" dirty="0" err="1"/>
              <a:t>esto</a:t>
            </a:r>
            <a:r>
              <a:rPr lang="en-US" dirty="0"/>
              <a:t>, </a:t>
            </a:r>
            <a:r>
              <a:rPr lang="en-US" dirty="0" err="1"/>
              <a:t>él</a:t>
            </a:r>
            <a:r>
              <a:rPr lang="en-US" dirty="0"/>
              <a:t> no </a:t>
            </a:r>
            <a:r>
              <a:rPr lang="en-US" dirty="0" err="1"/>
              <a:t>estaba</a:t>
            </a:r>
            <a:r>
              <a:rPr lang="en-US" dirty="0"/>
              <a:t> consciente, </a:t>
            </a:r>
            <a:r>
              <a:rPr lang="en-US" dirty="0" err="1"/>
              <a:t>porque</a:t>
            </a:r>
            <a:r>
              <a:rPr lang="en-US" dirty="0"/>
              <a:t> hacía tiempo que no acudía al médico.</a:t>
            </a:r>
          </a:p>
          <a:p>
            <a:pPr defTabSz="966612">
              <a:defRPr/>
            </a:pPr>
            <a:endParaRPr lang="en-US" dirty="0"/>
          </a:p>
        </p:txBody>
      </p:sp>
      <p:sp>
        <p:nvSpPr>
          <p:cNvPr id="4" name="Slide Number Placeholder 3"/>
          <p:cNvSpPr>
            <a:spLocks noGrp="1"/>
          </p:cNvSpPr>
          <p:nvPr>
            <p:ph type="sldNum" sz="quarter" idx="10"/>
          </p:nvPr>
        </p:nvSpPr>
        <p:spPr/>
        <p:txBody>
          <a:bodyPr/>
          <a:lstStyle/>
          <a:p>
            <a:fld id="{02818732-FA64-4F57-8EE6-57AA70E1F1E0}" type="slidenum">
              <a:rPr lang="en-US" smtClean="0">
                <a:solidFill>
                  <a:prstClr val="black"/>
                </a:solidFill>
              </a:rPr>
              <a:t>2</a:t>
            </a:fld>
            <a:endParaRPr lang="en-US" dirty="0">
              <a:solidFill>
                <a:prstClr val="black"/>
              </a:solidFill>
            </a:endParaRPr>
          </a:p>
        </p:txBody>
      </p:sp>
    </p:spTree>
    <p:extLst>
      <p:ext uri="{BB962C8B-B14F-4D97-AF65-F5344CB8AC3E}">
        <p14:creationId xmlns:p14="http://schemas.microsoft.com/office/powerpoint/2010/main" val="265359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300" dirty="0"/>
              <a:t>¿Pero </a:t>
            </a:r>
            <a:r>
              <a:rPr lang="en-US" sz="1300" dirty="0" err="1"/>
              <a:t>cuál</a:t>
            </a:r>
            <a:r>
              <a:rPr lang="en-US" sz="1300" dirty="0"/>
              <a:t> </a:t>
            </a:r>
            <a:r>
              <a:rPr lang="en-US" sz="1300" dirty="0" err="1"/>
              <a:t>cree</a:t>
            </a:r>
            <a:r>
              <a:rPr lang="en-US" sz="1300" dirty="0"/>
              <a:t> que es el verdadero problema? </a:t>
            </a:r>
          </a:p>
          <a:p>
            <a:pPr algn="l">
              <a:buNone/>
            </a:pPr>
            <a:endParaRPr lang="en-US" sz="2000" b="0" i="0" u="none" strike="noStrike" dirty="0">
              <a:solidFill>
                <a:srgbClr val="000000"/>
              </a:solidFill>
              <a:effectLst/>
            </a:endParaRPr>
          </a:p>
          <a:p>
            <a:pPr algn="l">
              <a:buNone/>
            </a:pPr>
            <a:r>
              <a:rPr lang="en-US" sz="2000" b="0" i="0" u="none" strike="noStrike" dirty="0">
                <a:solidFill>
                  <a:srgbClr val="000000"/>
                </a:solidFill>
                <a:effectLst/>
              </a:rPr>
              <a:t>El verdadero problema es la comunicación. El hombre no habló con su esposa sobre sus problemas sexuales relacionados con la diabetes. Evitó el tema y ella pensó que le era infiel. Ahora ella quiere separarse.</a:t>
            </a:r>
          </a:p>
          <a:p>
            <a:pPr algn="l">
              <a:buNone/>
            </a:pPr>
            <a:endParaRPr lang="en-US" sz="2000" b="0" i="0" u="none" strike="noStrike" dirty="0">
              <a:solidFill>
                <a:srgbClr val="000000"/>
              </a:solidFill>
              <a:effectLst/>
            </a:endParaRPr>
          </a:p>
          <a:p>
            <a:pPr algn="l">
              <a:buNone/>
            </a:pPr>
            <a:r>
              <a:rPr lang="en-US" sz="2000" b="0" i="0" u="none" strike="noStrike" dirty="0">
                <a:solidFill>
                  <a:srgbClr val="000000"/>
                </a:solidFill>
                <a:effectLst/>
              </a:rPr>
              <a:t>El otro problema es que él no ha estado tomando los medicamentos para tratar la diabetes ni ha ido al médico para averiguar si tiene hipertensión y colesterol alto, todo lo cual afecta a las arterias.</a:t>
            </a:r>
          </a:p>
          <a:p>
            <a:pPr algn="l">
              <a:buNone/>
            </a:pPr>
            <a:endParaRPr lang="en-US" sz="2000" b="0" i="0" u="none" strike="noStrike" dirty="0">
              <a:solidFill>
                <a:srgbClr val="000000"/>
              </a:solidFill>
              <a:effectLst/>
            </a:endParaRPr>
          </a:p>
          <a:p>
            <a:pPr algn="l"/>
            <a:r>
              <a:rPr lang="en-US" sz="2000" b="0" i="0" u="none" strike="noStrike" dirty="0">
                <a:solidFill>
                  <a:srgbClr val="000000"/>
                </a:solidFill>
                <a:effectLst/>
              </a:rPr>
              <a:t>Pregúntese: ¿qué podría hacer de otra manera? ¿Cómo puede mejorar la comunicación con su pareja y su médico?</a:t>
            </a:r>
          </a:p>
          <a:p>
            <a:br>
              <a:rPr lang="en-US" sz="1300" dirty="0"/>
            </a:br>
            <a:endParaRPr lang="en-US" sz="1300" dirty="0"/>
          </a:p>
        </p:txBody>
      </p:sp>
      <p:sp>
        <p:nvSpPr>
          <p:cNvPr id="33796" name="Slide Number Placeholder 3"/>
          <p:cNvSpPr>
            <a:spLocks noGrp="1"/>
          </p:cNvSpPr>
          <p:nvPr>
            <p:ph type="sldNum" sz="quarter" idx="5"/>
          </p:nvPr>
        </p:nvSpPr>
        <p:spPr bwMode="auto">
          <a:noFill/>
          <a:ln>
            <a:miter lim="800000"/>
            <a:headEnd/>
            <a:tailEnd/>
          </a:ln>
        </p:spPr>
        <p:txBody>
          <a:bodyPr/>
          <a:lstStyle/>
          <a:p>
            <a:fld id="{701D6A5E-F08E-403B-AA97-84FACE930B56}" type="slidenum">
              <a:rPr lang="en-US">
                <a:solidFill>
                  <a:prstClr val="black"/>
                </a:solidFill>
              </a:rPr>
              <a:t>3</a:t>
            </a:fld>
            <a:endParaRPr lang="en-US">
              <a:solidFill>
                <a:prstClr val="black"/>
              </a:solidFill>
            </a:endParaRPr>
          </a:p>
        </p:txBody>
      </p:sp>
    </p:spTree>
    <p:extLst>
      <p:ext uri="{BB962C8B-B14F-4D97-AF65-F5344CB8AC3E}">
        <p14:creationId xmlns:p14="http://schemas.microsoft.com/office/powerpoint/2010/main" val="1791255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Su cuerpo está conectado por venas y arterias.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Los niveles altos de azúcar en sangre, colesterol y presión arterial pueden dañarlas. Esto puede causar entumecimiento en las manos y los pies, y también puede afectar los </a:t>
            </a:r>
            <a:r>
              <a:rPr lang="en-US" b="0" i="0" u="none" strike="noStrike" dirty="0" err="1">
                <a:solidFill>
                  <a:srgbClr val="000000"/>
                </a:solidFill>
                <a:effectLst/>
              </a:rPr>
              <a:t>órganos</a:t>
            </a:r>
            <a:r>
              <a:rPr lang="en-US" b="0" i="0" u="none" strike="noStrike" dirty="0">
                <a:solidFill>
                  <a:srgbClr val="000000"/>
                </a:solidFill>
                <a:effectLst/>
              </a:rPr>
              <a:t> </a:t>
            </a:r>
            <a:r>
              <a:rPr lang="en-US" b="0" i="0" u="none" strike="noStrike" dirty="0" err="1">
                <a:solidFill>
                  <a:srgbClr val="000000"/>
                </a:solidFill>
                <a:effectLst/>
              </a:rPr>
              <a:t>sexuales</a:t>
            </a:r>
            <a:r>
              <a:rPr lang="en-US" b="0" i="0" u="none" strike="noStrike" dirty="0">
                <a:solidFill>
                  <a:srgbClr val="000000"/>
                </a:solidFill>
                <a:effectLst/>
              </a:rPr>
              <a:t>, ¡tanto en hombres como </a:t>
            </a:r>
            <a:r>
              <a:rPr lang="en-US" b="0" i="0" u="none" strike="noStrike" dirty="0" err="1">
                <a:solidFill>
                  <a:srgbClr val="000000"/>
                </a:solidFill>
                <a:effectLst/>
              </a:rPr>
              <a:t>en</a:t>
            </a:r>
            <a:r>
              <a:rPr lang="en-US" b="0" i="0" u="none" strike="noStrike" dirty="0">
                <a:solidFill>
                  <a:srgbClr val="000000"/>
                </a:solidFill>
                <a:effectLst/>
              </a:rPr>
              <a:t> </a:t>
            </a:r>
            <a:r>
              <a:rPr lang="en-US" b="0" i="0" u="none" strike="noStrike" dirty="0" err="1">
                <a:solidFill>
                  <a:srgbClr val="000000"/>
                </a:solidFill>
                <a:effectLst/>
              </a:rPr>
              <a:t>mujeres</a:t>
            </a:r>
            <a:r>
              <a:rPr lang="en-US" b="0" i="0" u="none" strike="noStrike" dirty="0">
                <a:solidFill>
                  <a:srgbClr val="000000"/>
                </a:solidFill>
                <a:effectLst/>
              </a:rPr>
              <a:t>!</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Cuantas más de estas afecciones tenga, mayor será el riesgo.</a:t>
            </a:r>
          </a:p>
          <a:p>
            <a:pPr algn="l">
              <a:buNone/>
            </a:pPr>
            <a:endParaRPr lang="en-US" b="0" i="0" u="none" strike="noStrike" dirty="0">
              <a:solidFill>
                <a:srgbClr val="000000"/>
              </a:solidFill>
              <a:effectLst/>
            </a:endParaRPr>
          </a:p>
          <a:p>
            <a:pPr algn="l"/>
            <a:r>
              <a:rPr lang="en-US" b="0" i="0" u="none" strike="noStrike" dirty="0" err="1">
                <a:solidFill>
                  <a:srgbClr val="000000"/>
                </a:solidFill>
                <a:effectLst/>
              </a:rPr>
              <a:t>Entonces</a:t>
            </a:r>
            <a:r>
              <a:rPr lang="en-US" b="0" i="0" u="none" strike="noStrike" dirty="0">
                <a:solidFill>
                  <a:srgbClr val="000000"/>
                </a:solidFill>
                <a:effectLst/>
              </a:rPr>
              <a:t>, </a:t>
            </a:r>
            <a:r>
              <a:rPr lang="en-US" b="0" i="0" u="none" strike="noStrike" dirty="0" err="1">
                <a:solidFill>
                  <a:srgbClr val="000000"/>
                </a:solidFill>
                <a:effectLst/>
              </a:rPr>
              <a:t>cuide</a:t>
            </a:r>
            <a:r>
              <a:rPr lang="en-US" b="0" i="0" u="none" strike="noStrike" dirty="0">
                <a:solidFill>
                  <a:srgbClr val="000000"/>
                </a:solidFill>
                <a:effectLst/>
              </a:rPr>
              <a:t> su cuerpo ahora para prevenir daños. Las elecciones saludables le ayudan a usted y a sus seres queridos</a:t>
            </a:r>
          </a:p>
          <a:p>
            <a:endParaRPr lang="es-MX" noProof="0" dirty="0">
              <a:ea typeface="ＭＳ Ｐゴシック" pitchFamily="-89" charset="-128"/>
            </a:endParaRPr>
          </a:p>
        </p:txBody>
      </p:sp>
      <p:sp>
        <p:nvSpPr>
          <p:cNvPr id="39940" name="Slide Number Placeholder 3"/>
          <p:cNvSpPr>
            <a:spLocks noGrp="1"/>
          </p:cNvSpPr>
          <p:nvPr>
            <p:ph type="sldNum" sz="quarter" idx="5"/>
          </p:nvPr>
        </p:nvSpPr>
        <p:spPr bwMode="auto">
          <a:noFill/>
          <a:ln>
            <a:miter lim="800000"/>
            <a:headEnd/>
            <a:tailEnd/>
          </a:ln>
        </p:spPr>
        <p:txBody>
          <a:bodyPr/>
          <a:lstStyle/>
          <a:p>
            <a:fld id="{522299C1-1517-44FB-979E-4BC88892D881}" type="slidenum">
              <a:rPr lang="en-US">
                <a:solidFill>
                  <a:prstClr val="black"/>
                </a:solidFill>
              </a:rPr>
              <a:t>4</a:t>
            </a:fld>
            <a:endParaRPr lang="en-US">
              <a:solidFill>
                <a:prstClr val="black"/>
              </a:solidFill>
            </a:endParaRPr>
          </a:p>
        </p:txBody>
      </p:sp>
    </p:spTree>
    <p:extLst>
      <p:ext uri="{BB962C8B-B14F-4D97-AF65-F5344CB8AC3E}">
        <p14:creationId xmlns:p14="http://schemas.microsoft.com/office/powerpoint/2010/main" val="265926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Tener diabetes o estar en riesgo de </a:t>
            </a:r>
            <a:r>
              <a:rPr lang="en-US" b="0" i="0" u="none" strike="noStrike" dirty="0" err="1">
                <a:solidFill>
                  <a:srgbClr val="000000"/>
                </a:solidFill>
                <a:effectLst/>
              </a:rPr>
              <a:t>padecerla</a:t>
            </a:r>
            <a:r>
              <a:rPr lang="en-US" b="0" i="0" u="none" strike="noStrike" dirty="0">
                <a:solidFill>
                  <a:srgbClr val="000000"/>
                </a:solidFill>
                <a:effectLst/>
              </a:rPr>
              <a:t> le </a:t>
            </a:r>
            <a:r>
              <a:rPr lang="en-US" b="0" i="0" u="none" strike="noStrike" dirty="0" err="1">
                <a:solidFill>
                  <a:srgbClr val="000000"/>
                </a:solidFill>
                <a:effectLst/>
              </a:rPr>
              <a:t>expone</a:t>
            </a:r>
            <a:r>
              <a:rPr lang="en-US" b="0" i="0" u="none" strike="noStrike" dirty="0">
                <a:solidFill>
                  <a:srgbClr val="000000"/>
                </a:solidFill>
                <a:effectLst/>
              </a:rPr>
              <a:t> también a otros problemas.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Los niveles altos de azúcar en sangre pueden dañar las </a:t>
            </a:r>
            <a:r>
              <a:rPr lang="en-US" b="0" i="0" u="none" strike="noStrike" dirty="0" err="1">
                <a:solidFill>
                  <a:srgbClr val="000000"/>
                </a:solidFill>
                <a:effectLst/>
              </a:rPr>
              <a:t>arterias</a:t>
            </a:r>
            <a:r>
              <a:rPr lang="en-US" b="0" i="0" u="none" strike="noStrike" dirty="0">
                <a:solidFill>
                  <a:srgbClr val="000000"/>
                </a:solidFill>
                <a:effectLst/>
              </a:rPr>
              <a:t> y </a:t>
            </a:r>
            <a:r>
              <a:rPr lang="en-US" b="0" i="0" u="none" strike="noStrike" dirty="0" err="1">
                <a:solidFill>
                  <a:srgbClr val="000000"/>
                </a:solidFill>
                <a:effectLst/>
              </a:rPr>
              <a:t>pasa</a:t>
            </a:r>
            <a:r>
              <a:rPr lang="en-US" b="0" i="0" u="none" strike="noStrike" dirty="0">
                <a:solidFill>
                  <a:srgbClr val="000000"/>
                </a:solidFill>
                <a:effectLst/>
              </a:rPr>
              <a:t> lo </a:t>
            </a:r>
            <a:r>
              <a:rPr lang="en-US" b="0" i="0" u="none" strike="noStrike" dirty="0" err="1">
                <a:solidFill>
                  <a:srgbClr val="000000"/>
                </a:solidFill>
                <a:effectLst/>
              </a:rPr>
              <a:t>mismo</a:t>
            </a:r>
            <a:r>
              <a:rPr lang="en-US" b="0" i="0" u="none" strike="noStrike" dirty="0">
                <a:solidFill>
                  <a:srgbClr val="000000"/>
                </a:solidFill>
                <a:effectLst/>
              </a:rPr>
              <a:t> con </a:t>
            </a:r>
            <a:r>
              <a:rPr lang="en-US" b="0" i="0" u="none" strike="noStrike" dirty="0" err="1">
                <a:solidFill>
                  <a:srgbClr val="000000"/>
                </a:solidFill>
                <a:effectLst/>
              </a:rPr>
              <a:t>el</a:t>
            </a:r>
            <a:r>
              <a:rPr lang="en-US" b="0" i="0" u="none" strike="noStrike" dirty="0">
                <a:solidFill>
                  <a:srgbClr val="000000"/>
                </a:solidFill>
                <a:effectLst/>
              </a:rPr>
              <a:t> </a:t>
            </a:r>
            <a:r>
              <a:rPr lang="en-US" b="0" i="0" u="none" strike="noStrike" dirty="0" err="1">
                <a:solidFill>
                  <a:srgbClr val="000000"/>
                </a:solidFill>
                <a:effectLst/>
              </a:rPr>
              <a:t>colesterol</a:t>
            </a:r>
            <a:r>
              <a:rPr lang="en-US" b="0" i="0" u="none" strike="noStrike" dirty="0">
                <a:solidFill>
                  <a:srgbClr val="000000"/>
                </a:solidFill>
                <a:effectLst/>
              </a:rPr>
              <a:t>.  Las personas con diabetes mayores de 40 años pueden necesitar medicamentos para el colesterol.  Las personas en riesgo también pueden necesitarlos, dependiendo de sus niveles.</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La diabetes también puede dañar los riñones. Esto puede provocar problemas renales graves. Las personas con diabetes deben hacerse un análisis de orina para detectar proteínas al menos una vez al año.</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Pregunte a su médico si necesita un análisis de orina o medicamentos para el colesterol para proteger su corazón y sus riñones.</a:t>
            </a:r>
          </a:p>
          <a:p>
            <a:br>
              <a:rPr lang="en-US" sz="1300" dirty="0"/>
            </a:br>
            <a:endParaRPr lang="en-US" dirty="0">
              <a:effectLst/>
            </a:endParaRPr>
          </a:p>
        </p:txBody>
      </p:sp>
      <p:sp>
        <p:nvSpPr>
          <p:cNvPr id="52228" name="Slide Number Placeholder 3"/>
          <p:cNvSpPr>
            <a:spLocks noGrp="1"/>
          </p:cNvSpPr>
          <p:nvPr>
            <p:ph type="sldNum" sz="quarter" idx="5"/>
          </p:nvPr>
        </p:nvSpPr>
        <p:spPr bwMode="auto">
          <a:noFill/>
          <a:ln>
            <a:miter lim="800000"/>
            <a:headEnd/>
            <a:tailEnd/>
          </a:ln>
        </p:spPr>
        <p:txBody>
          <a:bodyPr/>
          <a:lstStyle/>
          <a:p>
            <a:fld id="{8AEF3D68-65FF-482A-B11A-997575B74238}" type="slidenum">
              <a:rPr lang="en-US" smtClean="0">
                <a:solidFill>
                  <a:prstClr val="black"/>
                </a:solidFill>
              </a:rPr>
              <a:t>5</a:t>
            </a:fld>
            <a:endParaRPr lang="en-US">
              <a:solidFill>
                <a:prstClr val="black"/>
              </a:solidFill>
            </a:endParaRPr>
          </a:p>
        </p:txBody>
      </p:sp>
    </p:spTree>
    <p:extLst>
      <p:ext uri="{BB962C8B-B14F-4D97-AF65-F5344CB8AC3E}">
        <p14:creationId xmlns:p14="http://schemas.microsoft.com/office/powerpoint/2010/main" val="3238696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Las personas con diabetes o con riesgo de padecerla también corren el riesgo de sufrir hipertensión arterial. ¿Conoce su nivel de presión arterial?</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La meta para personas con diabetes es </a:t>
            </a:r>
            <a:r>
              <a:rPr lang="en-US" b="0" i="0" u="none" strike="noStrike" dirty="0" err="1">
                <a:solidFill>
                  <a:srgbClr val="000000"/>
                </a:solidFill>
                <a:effectLst/>
              </a:rPr>
              <a:t>tener</a:t>
            </a:r>
            <a:r>
              <a:rPr lang="en-US" b="0" i="0" u="none" strike="noStrike" dirty="0">
                <a:solidFill>
                  <a:srgbClr val="000000"/>
                </a:solidFill>
                <a:effectLst/>
              </a:rPr>
              <a:t> la </a:t>
            </a:r>
            <a:r>
              <a:rPr lang="en-US" b="0" i="0" u="none" strike="noStrike" dirty="0" err="1">
                <a:solidFill>
                  <a:srgbClr val="000000"/>
                </a:solidFill>
                <a:effectLst/>
              </a:rPr>
              <a:t>presión</a:t>
            </a:r>
            <a:r>
              <a:rPr lang="en-US" b="0" i="0" u="none" strike="noStrike" dirty="0">
                <a:solidFill>
                  <a:srgbClr val="000000"/>
                </a:solidFill>
                <a:effectLst/>
              </a:rPr>
              <a:t> </a:t>
            </a:r>
            <a:r>
              <a:rPr lang="en-US" b="0" i="0" u="none" strike="noStrike" dirty="0" err="1">
                <a:solidFill>
                  <a:srgbClr val="000000"/>
                </a:solidFill>
                <a:effectLst/>
              </a:rPr>
              <a:t>arterlial</a:t>
            </a:r>
            <a:r>
              <a:rPr lang="en-US" b="0" i="0" u="none" strike="noStrike" dirty="0">
                <a:solidFill>
                  <a:srgbClr val="000000"/>
                </a:solidFill>
                <a:effectLst/>
              </a:rPr>
              <a:t> </a:t>
            </a:r>
            <a:r>
              <a:rPr lang="en-US" b="0" i="0" u="none" strike="noStrike" dirty="0" err="1">
                <a:solidFill>
                  <a:srgbClr val="000000"/>
                </a:solidFill>
                <a:effectLst/>
              </a:rPr>
              <a:t>en</a:t>
            </a:r>
            <a:r>
              <a:rPr lang="en-US" b="0" i="0" u="none" strike="noStrike" dirty="0">
                <a:solidFill>
                  <a:srgbClr val="000000"/>
                </a:solidFill>
                <a:effectLst/>
              </a:rPr>
              <a:t> </a:t>
            </a:r>
            <a:r>
              <a:rPr lang="en-US" b="0" i="0" u="none" strike="noStrike" dirty="0" err="1">
                <a:solidFill>
                  <a:srgbClr val="000000"/>
                </a:solidFill>
                <a:effectLst/>
              </a:rPr>
              <a:t>menos</a:t>
            </a:r>
            <a:r>
              <a:rPr lang="en-US" b="0" i="0" u="none" strike="noStrike" dirty="0">
                <a:solidFill>
                  <a:srgbClr val="000000"/>
                </a:solidFill>
                <a:effectLst/>
              </a:rPr>
              <a:t> de 140 sobre 90.</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Controlar la presión arterial ayuda a proteger las arterias y reduce las posibilidades de sufrir complicaciones.</a:t>
            </a:r>
          </a:p>
          <a:p>
            <a:br>
              <a:rPr lang="en-US" sz="1300" dirty="0"/>
            </a:br>
            <a:endParaRPr lang="en-US" dirty="0">
              <a:effectLst/>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solidFill>
                  <a:prstClr val="black"/>
                </a:solidFill>
                <a:latin typeface="Arial" pitchFamily="34" charset="0"/>
              </a:rPr>
              <a:t>6</a:t>
            </a:fld>
            <a:endParaRPr lang="en-US" dirty="0">
              <a:solidFill>
                <a:prstClr val="black"/>
              </a:solidFill>
              <a:latin typeface="Arial" pitchFamily="34" charset="0"/>
            </a:endParaRPr>
          </a:p>
        </p:txBody>
      </p:sp>
    </p:spTree>
    <p:extLst>
      <p:ext uri="{BB962C8B-B14F-4D97-AF65-F5344CB8AC3E}">
        <p14:creationId xmlns:p14="http://schemas.microsoft.com/office/powerpoint/2010/main" val="34548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Al igual que cuidar nuestro cuerpo, cuidar nuestro matrimonio en lo que respecta a la comunicación es muy importante. Especialmente cuando se trata de sexo. ¿</a:t>
            </a:r>
            <a:r>
              <a:rPr lang="en-US" dirty="0" err="1"/>
              <a:t>Recuerda</a:t>
            </a:r>
            <a:r>
              <a:rPr lang="en-US" dirty="0"/>
              <a:t> aquel paciente que tenía problemas con su esposa? Si hubiera mantenido una buena relación de comunicación con ella y le hubiera comunicado sus problemas físicos, podrían haber evitado el conflicto y la separación. La comunicación es importante para ambos en una relación.</a:t>
            </a:r>
            <a:endParaRPr lang="es-MX" noProof="0" dirty="0">
              <a:ea typeface="ＭＳ Ｐゴシック" pitchFamily="-89"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669D2E5D-A439-46D2-8599-9C751B0B70DF}" type="slidenum">
              <a:rPr lang="en-US">
                <a:solidFill>
                  <a:prstClr val="black"/>
                </a:solidFill>
              </a:rPr>
              <a:t>7</a:t>
            </a:fld>
            <a:endParaRPr lang="en-US">
              <a:solidFill>
                <a:prstClr val="black"/>
              </a:solidFill>
            </a:endParaRPr>
          </a:p>
        </p:txBody>
      </p:sp>
    </p:spTree>
    <p:extLst>
      <p:ext uri="{BB962C8B-B14F-4D97-AF65-F5344CB8AC3E}">
        <p14:creationId xmlns:p14="http://schemas.microsoft.com/office/powerpoint/2010/main" val="1821045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Es algo de lo que rara vez hablamos con alguien, ya sea en la clínica o incluso </a:t>
            </a:r>
            <a:r>
              <a:rPr lang="en-US" dirty="0" err="1">
                <a:effectLst/>
              </a:rPr>
              <a:t>en</a:t>
            </a:r>
            <a:r>
              <a:rPr lang="en-US" dirty="0">
                <a:effectLst/>
              </a:rPr>
              <a:t> la iglesia. El sexo y la intimidad, especialmente en el matrimonio, fueron diseñados por Dios. Y es irónico que el sexo esté presente en todos los anuncios de televisión y en toda nuestra cultura de una manera poco saludable... hasta el punto de que a veces olvidamos que es una maravilla y un regalo que Dios dio al marido y a la mujer cuando se casaron.</a:t>
            </a:r>
          </a:p>
          <a:p>
            <a:br>
              <a:rPr lang="en-US" dirty="0">
                <a:effectLst/>
              </a:rPr>
            </a:br>
            <a:endParaRPr lang="en-US" dirty="0">
              <a:effectLst/>
            </a:endParaRPr>
          </a:p>
        </p:txBody>
      </p:sp>
      <p:sp>
        <p:nvSpPr>
          <p:cNvPr id="35844" name="Slide Number Placeholder 3"/>
          <p:cNvSpPr>
            <a:spLocks noGrp="1"/>
          </p:cNvSpPr>
          <p:nvPr>
            <p:ph type="sldNum" sz="quarter" idx="5"/>
          </p:nvPr>
        </p:nvSpPr>
        <p:spPr bwMode="auto">
          <a:noFill/>
          <a:ln>
            <a:miter lim="800000"/>
            <a:headEnd/>
            <a:tailEnd/>
          </a:ln>
        </p:spPr>
        <p:txBody>
          <a:bodyPr/>
          <a:lstStyle/>
          <a:p>
            <a:fld id="{35B83750-61DC-4DBA-9B31-E14B1323F270}" type="slidenum">
              <a:rPr lang="en-US">
                <a:solidFill>
                  <a:prstClr val="black"/>
                </a:solidFill>
              </a:rPr>
              <a:t>8</a:t>
            </a:fld>
            <a:endParaRPr lang="en-US">
              <a:solidFill>
                <a:prstClr val="black"/>
              </a:solidFill>
            </a:endParaRPr>
          </a:p>
        </p:txBody>
      </p:sp>
    </p:spTree>
    <p:extLst>
      <p:ext uri="{BB962C8B-B14F-4D97-AF65-F5344CB8AC3E}">
        <p14:creationId xmlns:p14="http://schemas.microsoft.com/office/powerpoint/2010/main" val="2725995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Es importante hablar con tu pareja.</a:t>
            </a:r>
          </a:p>
          <a:p>
            <a:pPr algn="l">
              <a:buNone/>
            </a:pPr>
            <a:r>
              <a:rPr lang="en-US" b="0" i="0" u="none" strike="noStrike" dirty="0">
                <a:solidFill>
                  <a:srgbClr val="000000"/>
                </a:solidFill>
                <a:effectLst/>
              </a:rPr>
              <a:t>Las relaciones saludables contribuyen a tu salud general. La salud mental y emocional forman parte de la salud física y pueden afectar a la diabetes y sus complicaciones.</a:t>
            </a:r>
          </a:p>
          <a:p>
            <a:pPr algn="l">
              <a:buNone/>
            </a:pPr>
            <a:r>
              <a:rPr lang="en-US" b="0" i="0" u="none" strike="noStrike" dirty="0" err="1">
                <a:solidFill>
                  <a:srgbClr val="000000"/>
                </a:solidFill>
                <a:effectLst/>
              </a:rPr>
              <a:t>Reconecten</a:t>
            </a:r>
            <a:r>
              <a:rPr lang="en-US" b="0" i="0" u="none" strike="noStrike" dirty="0">
                <a:solidFill>
                  <a:srgbClr val="000000"/>
                </a:solidFill>
                <a:effectLst/>
              </a:rPr>
              <a:t> como cuando se conocieron. Salgan juntos a </a:t>
            </a:r>
            <a:r>
              <a:rPr lang="en-US" b="0" i="0" u="none" strike="noStrike" dirty="0" err="1">
                <a:solidFill>
                  <a:srgbClr val="000000"/>
                </a:solidFill>
                <a:effectLst/>
              </a:rPr>
              <a:t>pequeñas</a:t>
            </a:r>
            <a:r>
              <a:rPr lang="en-US" b="0" i="0" u="none" strike="noStrike" dirty="0">
                <a:solidFill>
                  <a:srgbClr val="000000"/>
                </a:solidFill>
                <a:effectLst/>
              </a:rPr>
              <a:t> </a:t>
            </a:r>
            <a:r>
              <a:rPr lang="en-US" b="0" i="0" u="none" strike="noStrike" dirty="0" err="1">
                <a:solidFill>
                  <a:srgbClr val="000000"/>
                </a:solidFill>
                <a:effectLst/>
              </a:rPr>
              <a:t>citas</a:t>
            </a:r>
            <a:r>
              <a:rPr lang="en-US" b="0" i="0" u="none" strike="noStrike" dirty="0">
                <a:solidFill>
                  <a:srgbClr val="000000"/>
                </a:solidFill>
                <a:effectLst/>
              </a:rPr>
              <a:t>, aunque solo sea a dar un paseo, para </a:t>
            </a:r>
            <a:r>
              <a:rPr lang="en-US" b="0" i="0" u="none" strike="noStrike" dirty="0" err="1">
                <a:solidFill>
                  <a:srgbClr val="000000"/>
                </a:solidFill>
                <a:effectLst/>
              </a:rPr>
              <a:t>empezar</a:t>
            </a:r>
            <a:r>
              <a:rPr lang="en-US" b="0" i="0" u="none" strike="noStrike" dirty="0">
                <a:solidFill>
                  <a:srgbClr val="000000"/>
                </a:solidFill>
                <a:effectLst/>
              </a:rPr>
              <a:t> a </a:t>
            </a:r>
            <a:r>
              <a:rPr lang="en-US" b="0" i="0" u="none" strike="noStrike" dirty="0" err="1">
                <a:solidFill>
                  <a:srgbClr val="000000"/>
                </a:solidFill>
                <a:effectLst/>
              </a:rPr>
              <a:t>reconstruir</a:t>
            </a:r>
            <a:r>
              <a:rPr lang="en-US" b="0" i="0" u="none" strike="noStrike" dirty="0">
                <a:solidFill>
                  <a:srgbClr val="000000"/>
                </a:solidFill>
                <a:effectLst/>
              </a:rPr>
              <a:t> la comunicación.</a:t>
            </a:r>
          </a:p>
          <a:p>
            <a:pPr algn="l"/>
            <a:r>
              <a:rPr lang="en-US" b="0" i="0" u="none" strike="noStrike" dirty="0" err="1">
                <a:solidFill>
                  <a:srgbClr val="000000"/>
                </a:solidFill>
                <a:effectLst/>
              </a:rPr>
              <a:t>Nunca</a:t>
            </a:r>
            <a:r>
              <a:rPr lang="en-US" b="0" i="0" u="none" strike="noStrike" dirty="0">
                <a:solidFill>
                  <a:srgbClr val="000000"/>
                </a:solidFill>
                <a:effectLst/>
              </a:rPr>
              <a:t> es demasiado tarde para empezar de nuevo y mejorar su relación.</a:t>
            </a:r>
          </a:p>
          <a:p>
            <a:pPr algn="l"/>
            <a:endParaRPr lang="en-US" b="0" i="0" u="none" strike="noStrike" dirty="0">
              <a:solidFill>
                <a:srgbClr val="000000"/>
              </a:solidFill>
              <a:effectLst/>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6310EC86-3CE7-4A48-9C8A-9352754DADEB}" type="slidenum">
              <a:rPr lang="en-US">
                <a:solidFill>
                  <a:prstClr val="black"/>
                </a:solidFill>
              </a:rPr>
              <a:t>9</a:t>
            </a:fld>
            <a:endParaRPr lang="en-US">
              <a:solidFill>
                <a:prstClr val="black"/>
              </a:solidFill>
            </a:endParaRPr>
          </a:p>
        </p:txBody>
      </p:sp>
    </p:spTree>
    <p:extLst>
      <p:ext uri="{BB962C8B-B14F-4D97-AF65-F5344CB8AC3E}">
        <p14:creationId xmlns:p14="http://schemas.microsoft.com/office/powerpoint/2010/main" val="239028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2/16/26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801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2/16/26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1919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2/16/26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245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Half Imag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0" rIns="540000" anchor="ctr"/>
          <a:lstStyle>
            <a:lvl1pPr marL="0" indent="0" algn="r">
              <a:buNone/>
              <a:defRPr/>
            </a:lvl1pPr>
          </a:lstStyle>
          <a:p>
            <a:r>
              <a:rPr lang="en-US" noProof="0" dirty="0"/>
              <a:t>Insert or Drag and Drop your Photo</a:t>
            </a:r>
          </a:p>
        </p:txBody>
      </p:sp>
      <p:sp>
        <p:nvSpPr>
          <p:cNvPr id="13" name="Rectangle 12">
            <a:extLst>
              <a:ext uri="{FF2B5EF4-FFF2-40B4-BE49-F238E27FC236}">
                <a16:creationId xmlns:a16="http://schemas.microsoft.com/office/drawing/2014/main" id="{9BD909C6-0E9A-451D-91FD-B891A0C803D7}"/>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a:extLst>
              <a:ext uri="{FF2B5EF4-FFF2-40B4-BE49-F238E27FC236}">
                <a16:creationId xmlns:a16="http://schemas.microsoft.com/office/drawing/2014/main"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2000" tIns="72000" rIns="288000" bIns="1404000" anchor="b"/>
          <a:lstStyle>
            <a:lvl1pPr algn="l">
              <a:defRPr sz="5000">
                <a:solidFill>
                  <a:schemeClr val="tx1">
                    <a:lumMod val="75000"/>
                    <a:lumOff val="25000"/>
                  </a:schemeClr>
                </a:solidFill>
              </a:defRPr>
            </a:lvl1pPr>
          </a:lstStyle>
          <a:p>
            <a:r>
              <a:rPr lang="en-US" noProof="0"/>
              <a:t>Cover Title 2</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7606" y="5578496"/>
            <a:ext cx="3932788" cy="750814"/>
          </a:xfrm>
          <a:noFill/>
        </p:spPr>
        <p:txBody>
          <a:bodyPr lIns="0" tIns="0" rIns="0" bIns="0" anchor="t"/>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Picture Placeholder 5">
            <a:extLst>
              <a:ext uri="{FF2B5EF4-FFF2-40B4-BE49-F238E27FC236}">
                <a16:creationId xmlns:a16="http://schemas.microsoft.com/office/drawing/2014/main" id="{63EB74F7-DC44-48B1-8EF5-BD557540B41C}"/>
              </a:ext>
            </a:extLst>
          </p:cNvPr>
          <p:cNvSpPr>
            <a:spLocks noGrp="1"/>
          </p:cNvSpPr>
          <p:nvPr>
            <p:ph type="pic" sz="quarter" idx="14"/>
          </p:nvPr>
        </p:nvSpPr>
        <p:spPr>
          <a:xfrm>
            <a:off x="607606" y="764518"/>
            <a:ext cx="3932788" cy="2448000"/>
          </a:xfrm>
          <a:solidFill>
            <a:schemeClr val="bg1">
              <a:lumMod val="9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3567957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anchor="ctr"/>
          <a:lstStyle>
            <a:lvl1pPr marL="0" indent="0" algn="l">
              <a:buNone/>
              <a:defRPr/>
            </a:lvl1pPr>
          </a:lstStyle>
          <a:p>
            <a:r>
              <a:rPr lang="en-US" noProof="0" dirty="0"/>
              <a:t>Insert or Drag and Drop your Photo</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5111900" y="432000"/>
            <a:ext cx="66601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3</a:t>
            </a:r>
          </a:p>
        </p:txBody>
      </p:sp>
      <p:sp>
        <p:nvSpPr>
          <p:cNvPr id="16" name="Text Placeholder 10">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Picture Placeholder 15">
            <a:extLst>
              <a:ext uri="{FF2B5EF4-FFF2-40B4-BE49-F238E27FC236}">
                <a16:creationId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0" name="Picture Placeholder 15">
            <a:extLst>
              <a:ext uri="{FF2B5EF4-FFF2-40B4-BE49-F238E27FC236}">
                <a16:creationId xmlns:a16="http://schemas.microsoft.com/office/drawing/2014/main"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Picture Placeholder 15">
            <a:extLst>
              <a:ext uri="{FF2B5EF4-FFF2-40B4-BE49-F238E27FC236}">
                <a16:creationId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2" name="Text Placeholder 5">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5111499" y="1008000"/>
            <a:ext cx="6659814"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25" name="Group 24">
            <a:extLst>
              <a:ext uri="{FF2B5EF4-FFF2-40B4-BE49-F238E27FC236}">
                <a16:creationId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Rectangle 6">
              <a:extLst>
                <a:ext uri="{FF2B5EF4-FFF2-40B4-BE49-F238E27FC236}">
                  <a16:creationId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6">
              <a:extLst>
                <a:ext uri="{FF2B5EF4-FFF2-40B4-BE49-F238E27FC236}">
                  <a16:creationId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4" name="Rectangle 6">
            <a:extLst>
              <a:ext uri="{FF2B5EF4-FFF2-40B4-BE49-F238E27FC236}">
                <a16:creationId xmlns:a16="http://schemas.microsoft.com/office/drawing/2014/main" id="{3E24480B-1EA1-4618-A14A-DFF8FA263887}"/>
              </a:ext>
              <a:ext uri="{C183D7F6-B498-43B3-948B-1728B52AA6E4}">
                <adec:decorative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6">
            <a:extLst>
              <a:ext uri="{FF2B5EF4-FFF2-40B4-BE49-F238E27FC236}">
                <a16:creationId xmlns:a16="http://schemas.microsoft.com/office/drawing/2014/main" id="{043B620A-4118-4E00-9D79-5BD4C87DCEAB}"/>
              </a:ext>
              <a:ext uri="{C183D7F6-B498-43B3-948B-1728B52AA6E4}">
                <adec:decorative xmlns:adec="http://schemas.microsoft.com/office/drawing/2017/decorative"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6">
            <a:extLst>
              <a:ext uri="{FF2B5EF4-FFF2-40B4-BE49-F238E27FC236}">
                <a16:creationId xmlns:a16="http://schemas.microsoft.com/office/drawing/2014/main" id="{612097E6-9559-4AEF-968E-6C2F89163D7B}"/>
              </a:ext>
              <a:ext uri="{C183D7F6-B498-43B3-948B-1728B52AA6E4}">
                <adec:decorative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4761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Picture Placeholder 9"/>
          <p:cNvSpPr>
            <a:spLocks noGrp="1"/>
          </p:cNvSpPr>
          <p:nvPr>
            <p:ph type="pic" sz="quarter" idx="10"/>
          </p:nvPr>
        </p:nvSpPr>
        <p:spPr>
          <a:xfrm>
            <a:off x="0" y="1"/>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extLst>
      <p:ext uri="{BB962C8B-B14F-4D97-AF65-F5344CB8AC3E}">
        <p14:creationId xmlns:p14="http://schemas.microsoft.com/office/powerpoint/2010/main" val="1437942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176654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2/16/26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3918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2/16/26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993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2/16/26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609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2/16/26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3617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2/16/26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0581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2/16/26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127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2/16/26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589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2/16/26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2396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Haga clic para editar el estilo del título maestro</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Haga clic para editar los estilos de texto maestros</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t>2/16/26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16956362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820" r:id="rId14"/>
    <p:sldLayoutId id="214748382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jp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doi.org/10.1016/j.kint.2023.10.018" TargetMode="External"/><Relationship Id="rId3" Type="http://schemas.openxmlformats.org/officeDocument/2006/relationships/hyperlink" Target="https://diabetesjournals.org/care/issue/47/Supplement_1" TargetMode="External"/><Relationship Id="rId7" Type="http://schemas.openxmlformats.org/officeDocument/2006/relationships/hyperlink" Target="https://doi.org/10.1111/dme.15272"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doi.org/10.5888/pcd20.220407" TargetMode="External"/><Relationship Id="rId5" Type="http://schemas.openxmlformats.org/officeDocument/2006/relationships/hyperlink" Target="https://doi.org/10.1016/j.mcna.2023.03.004" TargetMode="External"/><Relationship Id="rId10" Type="http://schemas.openxmlformats.org/officeDocument/2006/relationships/hyperlink" Target="https://doi.org/10.3390/jcm13237001" TargetMode="External"/><Relationship Id="rId4" Type="http://schemas.openxmlformats.org/officeDocument/2006/relationships/hyperlink" Target="https://doi.org/10.3389/fendo.2024.1368079" TargetMode="External"/><Relationship Id="rId9" Type="http://schemas.openxmlformats.org/officeDocument/2006/relationships/hyperlink" Target="https://doi.org/10.4093/dmj.2022.0215"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BA160141-042F-4099-856C-C1D62E0FF551}"/>
              </a:ext>
            </a:extLst>
          </p:cNvPr>
          <p:cNvSpPr>
            <a:spLocks noGrp="1"/>
          </p:cNvSpPr>
          <p:nvPr>
            <p:ph type="ctrTitle"/>
          </p:nvPr>
        </p:nvSpPr>
        <p:spPr>
          <a:xfrm>
            <a:off x="965200" y="4428318"/>
            <a:ext cx="8508512" cy="1274076"/>
          </a:xfrm>
        </p:spPr>
        <p:txBody>
          <a:bodyPr vert="horz" lIns="91440" tIns="45720" rIns="91440" bIns="45720" rtlCol="0" anchor="b">
            <a:normAutofit/>
          </a:bodyPr>
          <a:lstStyle/>
          <a:p>
            <a:r>
              <a:rPr lang="es-ES_tradnl" sz="4200" kern="1200" noProof="0" dirty="0">
                <a:solidFill>
                  <a:schemeClr val="tx1"/>
                </a:solidFill>
                <a:latin typeface="+mj-lt"/>
                <a:ea typeface="+mj-ea"/>
                <a:cs typeface="+mj-cs"/>
              </a:rPr>
              <a:t>La diabetes puede causar problemas</a:t>
            </a:r>
          </a:p>
        </p:txBody>
      </p:sp>
      <p:sp>
        <p:nvSpPr>
          <p:cNvPr id="4" name="Subtitle 3">
            <a:extLst>
              <a:ext uri="{FF2B5EF4-FFF2-40B4-BE49-F238E27FC236}">
                <a16:creationId xmlns:a16="http://schemas.microsoft.com/office/drawing/2014/main" id="{16927789-AB79-45FF-A6A9-38E9E5E861E9}"/>
              </a:ext>
            </a:extLst>
          </p:cNvPr>
          <p:cNvSpPr>
            <a:spLocks noGrp="1"/>
          </p:cNvSpPr>
          <p:nvPr>
            <p:ph type="subTitle" idx="1"/>
          </p:nvPr>
        </p:nvSpPr>
        <p:spPr>
          <a:xfrm>
            <a:off x="965200" y="5694745"/>
            <a:ext cx="2411046" cy="994212"/>
          </a:xfrm>
        </p:spPr>
        <p:txBody>
          <a:bodyPr vert="horz" lIns="91440" tIns="45720" rIns="91440" bIns="45720" rtlCol="0" anchor="t">
            <a:noAutofit/>
          </a:bodyPr>
          <a:lstStyle/>
          <a:p>
            <a:pPr>
              <a:lnSpc>
                <a:spcPct val="100000"/>
              </a:lnSpc>
              <a:spcBef>
                <a:spcPts val="0"/>
              </a:spcBef>
            </a:pPr>
            <a:endParaRPr lang="es-ES_tradnl" sz="3000" kern="1200" noProof="0" dirty="0">
              <a:solidFill>
                <a:schemeClr val="tx1"/>
              </a:solidFill>
              <a:latin typeface="+mn-lt"/>
              <a:ea typeface="+mn-ea"/>
              <a:cs typeface="+mn-cs"/>
            </a:endParaRPr>
          </a:p>
          <a:p>
            <a:pPr>
              <a:lnSpc>
                <a:spcPct val="100000"/>
              </a:lnSpc>
              <a:spcBef>
                <a:spcPts val="0"/>
              </a:spcBef>
            </a:pPr>
            <a:r>
              <a:rPr lang="es-ES_tradnl" sz="3000" noProof="0" dirty="0">
                <a:solidFill>
                  <a:schemeClr val="tx1"/>
                </a:solidFill>
              </a:rPr>
              <a:t>Video #</a:t>
            </a:r>
            <a:r>
              <a:rPr lang="es-ES_tradnl" sz="3000" kern="1200" noProof="0" dirty="0">
                <a:solidFill>
                  <a:schemeClr val="tx1"/>
                </a:solidFill>
                <a:latin typeface="+mn-lt"/>
                <a:ea typeface="+mn-ea"/>
                <a:cs typeface="+mn-cs"/>
              </a:rPr>
              <a:t>4</a:t>
            </a:r>
            <a:endParaRPr lang="es-ES_tradnl" sz="3000" kern="1200" noProof="0" dirty="0">
              <a:solidFill>
                <a:schemeClr val="tx1"/>
              </a:solidFill>
              <a:latin typeface="+mn-lt"/>
              <a:cs typeface="Calibri" panose="020F0502020204030204"/>
            </a:endParaRPr>
          </a:p>
        </p:txBody>
      </p:sp>
      <p:pic>
        <p:nvPicPr>
          <p:cNvPr id="13" name="Picture 13" descr="A picture containing man, person, looking, front&#10;&#10;Description generated with very high confidence">
            <a:extLst>
              <a:ext uri="{FF2B5EF4-FFF2-40B4-BE49-F238E27FC236}">
                <a16:creationId xmlns:a16="http://schemas.microsoft.com/office/drawing/2014/main" id="{111FD1A5-B9A0-49D2-AA9A-C5352E65CD6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22712" y="10"/>
            <a:ext cx="4569288" cy="4279824"/>
          </a:xfrm>
          <a:prstGeom prst="rect">
            <a:avLst/>
          </a:prstGeom>
        </p:spPr>
      </p:pic>
      <p:sp>
        <p:nvSpPr>
          <p:cNvPr id="7" name="Rectangle 6">
            <a:extLst>
              <a:ext uri="{FF2B5EF4-FFF2-40B4-BE49-F238E27FC236}">
                <a16:creationId xmlns:a16="http://schemas.microsoft.com/office/drawing/2014/main" id="{432C84AD-44F1-45D1-9F68-3FDC756E5C73}"/>
              </a:ext>
              <a:ext uri="{C183D7F6-B498-43B3-948B-1728B52AA6E4}">
                <adec:decorative xmlns:adec="http://schemas.microsoft.com/office/drawing/2017/decorative" val="1"/>
              </a:ext>
            </a:extLst>
          </p:cNvPr>
          <p:cNvSpPr/>
          <p:nvPr/>
        </p:nvSpPr>
        <p:spPr>
          <a:xfrm>
            <a:off x="408650" y="3386488"/>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prstClr val="white"/>
              </a:solidFill>
            </a:endParaRPr>
          </a:p>
        </p:txBody>
      </p:sp>
      <p:sp>
        <p:nvSpPr>
          <p:cNvPr id="17" name="Rectangle 6">
            <a:extLst>
              <a:ext uri="{FF2B5EF4-FFF2-40B4-BE49-F238E27FC236}">
                <a16:creationId xmlns:a16="http://schemas.microsoft.com/office/drawing/2014/main" id="{8442E937-7F5A-4CF2-98BD-C9CF5F2B4DDE}"/>
              </a:ext>
              <a:ext uri="{C183D7F6-B498-43B3-948B-1728B52AA6E4}">
                <adec:decorative xmlns:adec="http://schemas.microsoft.com/office/drawing/2017/decorative" val="1"/>
              </a:ext>
            </a:extLst>
          </p:cNvPr>
          <p:cNvSpPr/>
          <p:nvPr/>
        </p:nvSpPr>
        <p:spPr>
          <a:xfrm flipV="1">
            <a:off x="408650" y="4042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prstClr val="white"/>
              </a:solidFill>
            </a:endParaRPr>
          </a:p>
        </p:txBody>
      </p:sp>
      <p:pic>
        <p:nvPicPr>
          <p:cNvPr id="8" name="Picture 4" descr="Fresh Fruits, Bowls, Fruit Bowls, Heart Shape">
            <a:extLst>
              <a:ext uri="{FF2B5EF4-FFF2-40B4-BE49-F238E27FC236}">
                <a16:creationId xmlns:a16="http://schemas.microsoft.com/office/drawing/2014/main" id="{D6354FF4-A204-DB4F-9E4E-CD196CC5CC2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6570" y="-1"/>
            <a:ext cx="7622712" cy="4279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3" descr="A picture containing man, person, looking, front&#10;&#10;Description generated with very high confidence">
            <a:extLst>
              <a:ext uri="{FF2B5EF4-FFF2-40B4-BE49-F238E27FC236}">
                <a16:creationId xmlns:a16="http://schemas.microsoft.com/office/drawing/2014/main" id="{8A90CA48-70E1-5463-EF15-B14273824F7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34624" y="10"/>
            <a:ext cx="5495365" cy="4279824"/>
          </a:xfrm>
          <a:prstGeom prst="rect">
            <a:avLst/>
          </a:prstGeom>
        </p:spPr>
      </p:pic>
      <p:pic>
        <p:nvPicPr>
          <p:cNvPr id="5" name="Slide 1">
            <a:hlinkClick r:id="" action="ppaction://media"/>
            <a:extLst>
              <a:ext uri="{FF2B5EF4-FFF2-40B4-BE49-F238E27FC236}">
                <a16:creationId xmlns:a16="http://schemas.microsoft.com/office/drawing/2014/main" id="{282B6945-924E-1F74-0931-514053CCC1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66113" y="6045190"/>
            <a:ext cx="812800" cy="812800"/>
          </a:xfrm>
          <a:prstGeom prst="rect">
            <a:avLst/>
          </a:prstGeom>
        </p:spPr>
      </p:pic>
    </p:spTree>
    <p:extLst>
      <p:ext uri="{BB962C8B-B14F-4D97-AF65-F5344CB8AC3E}">
        <p14:creationId xmlns:p14="http://schemas.microsoft.com/office/powerpoint/2010/main" val="306870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BD11A-B8DE-FA96-18CF-086FEC4D3EA4}"/>
            </a:ext>
          </a:extLst>
        </p:cNvPr>
        <p:cNvGrpSpPr/>
        <p:nvPr/>
      </p:nvGrpSpPr>
      <p:grpSpPr>
        <a:xfrm>
          <a:off x="0" y="0"/>
          <a:ext cx="0" cy="0"/>
          <a:chOff x="0" y="0"/>
          <a:chExt cx="0" cy="0"/>
        </a:xfrm>
      </p:grpSpPr>
      <p:pic>
        <p:nvPicPr>
          <p:cNvPr id="2" name="Picture Placeholder 4" descr="A person sitting on a couch&#10;&#10;Description automatically generated with medium confidence">
            <a:extLst>
              <a:ext uri="{FF2B5EF4-FFF2-40B4-BE49-F238E27FC236}">
                <a16:creationId xmlns:a16="http://schemas.microsoft.com/office/drawing/2014/main" id="{66A92437-9F4B-FA6A-C6D7-DE54D3D2FE86}"/>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12" name="TextBox 11">
            <a:extLst>
              <a:ext uri="{FF2B5EF4-FFF2-40B4-BE49-F238E27FC236}">
                <a16:creationId xmlns:a16="http://schemas.microsoft.com/office/drawing/2014/main" id="{D5663852-2563-1115-04A1-5C7A9344109E}"/>
              </a:ext>
            </a:extLst>
          </p:cNvPr>
          <p:cNvSpPr txBox="1"/>
          <p:nvPr/>
        </p:nvSpPr>
        <p:spPr>
          <a:xfrm>
            <a:off x="7817224" y="1122363"/>
            <a:ext cx="4374776" cy="3204134"/>
          </a:xfrm>
          <a:prstGeom prst="ellipse">
            <a:avLst/>
          </a:prstGeom>
        </p:spPr>
        <p:txBody>
          <a:bodyPr vert="horz" lIns="91440" tIns="45720" rIns="91440" bIns="45720" rtlCol="0" anchor="b">
            <a:normAutofit/>
          </a:bodyPr>
          <a:lstStyle/>
          <a:p>
            <a:pPr>
              <a:lnSpc>
                <a:spcPct val="90000"/>
              </a:lnSpc>
              <a:spcBef>
                <a:spcPct val="0"/>
              </a:spcBef>
              <a:spcAft>
                <a:spcPts val="600"/>
              </a:spcAft>
            </a:pPr>
            <a:r>
              <a:rPr lang="es-ES_tradnl" sz="4800" noProof="0" dirty="0">
                <a:solidFill>
                  <a:prstClr val="black"/>
                </a:solidFill>
                <a:latin typeface="Calibri Light"/>
              </a:rPr>
              <a:t>¿Qué le diría a este hombre?</a:t>
            </a:r>
          </a:p>
        </p:txBody>
      </p:sp>
      <p:pic>
        <p:nvPicPr>
          <p:cNvPr id="10" name="Picture 9" descr="Couple standing outdoors, wearing coats and gloves, holding hands">
            <a:extLst>
              <a:ext uri="{FF2B5EF4-FFF2-40B4-BE49-F238E27FC236}">
                <a16:creationId xmlns:a16="http://schemas.microsoft.com/office/drawing/2014/main" id="{27899232-72A7-9A13-3E0B-1FAC8110F4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280"/>
            <a:ext cx="8480612" cy="6766794"/>
          </a:xfrm>
          <a:prstGeom prst="rect">
            <a:avLst/>
          </a:prstGeom>
        </p:spPr>
      </p:pic>
      <p:pic>
        <p:nvPicPr>
          <p:cNvPr id="7" name="Slide 10">
            <a:hlinkClick r:id="" action="ppaction://media"/>
            <a:extLst>
              <a:ext uri="{FF2B5EF4-FFF2-40B4-BE49-F238E27FC236}">
                <a16:creationId xmlns:a16="http://schemas.microsoft.com/office/drawing/2014/main" id="{ADE5BA61-B848-EC16-F4D7-6A29CC8E4D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28808" y="6012274"/>
            <a:ext cx="812800" cy="812800"/>
          </a:xfrm>
          <a:prstGeom prst="rect">
            <a:avLst/>
          </a:prstGeom>
        </p:spPr>
      </p:pic>
    </p:spTree>
    <p:extLst>
      <p:ext uri="{BB962C8B-B14F-4D97-AF65-F5344CB8AC3E}">
        <p14:creationId xmlns:p14="http://schemas.microsoft.com/office/powerpoint/2010/main" val="87719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2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3CD4B-124C-71B9-4CBA-9444B19807BA}"/>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4717EE15-3B66-C27F-3989-AAB92973A171}"/>
              </a:ext>
            </a:extLst>
          </p:cNvPr>
          <p:cNvSpPr/>
          <p:nvPr/>
        </p:nvSpPr>
        <p:spPr>
          <a:xfrm>
            <a:off x="3463925" y="0"/>
            <a:ext cx="29845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ES_tradnl" sz="2400" noProof="0" dirty="0">
              <a:solidFill>
                <a:prstClr val="white"/>
              </a:solidFill>
            </a:endParaRPr>
          </a:p>
        </p:txBody>
      </p:sp>
      <p:cxnSp>
        <p:nvCxnSpPr>
          <p:cNvPr id="16" name="Straight Connector 15">
            <a:extLst>
              <a:ext uri="{FF2B5EF4-FFF2-40B4-BE49-F238E27FC236}">
                <a16:creationId xmlns:a16="http://schemas.microsoft.com/office/drawing/2014/main" id="{436154E2-842F-379B-C205-3AC2FAF1029A}"/>
              </a:ext>
            </a:extLst>
          </p:cNvPr>
          <p:cNvCxnSpPr>
            <a:cxnSpLocks/>
          </p:cNvCxnSpPr>
          <p:nvPr/>
        </p:nvCxnSpPr>
        <p:spPr>
          <a:xfrm>
            <a:off x="3619616" y="4913313"/>
            <a:ext cx="2678837"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BAD9FA2-09F3-5FC1-DEAF-DB4948024FF5}"/>
              </a:ext>
            </a:extLst>
          </p:cNvPr>
          <p:cNvSpPr>
            <a:spLocks noGrp="1"/>
          </p:cNvSpPr>
          <p:nvPr>
            <p:ph type="ctrTitle"/>
          </p:nvPr>
        </p:nvSpPr>
        <p:spPr bwMode="gray">
          <a:xfrm>
            <a:off x="3619500" y="2376488"/>
            <a:ext cx="2679700" cy="2387600"/>
          </a:xfrm>
        </p:spPr>
        <p:txBody>
          <a:bodyPr>
            <a:normAutofit/>
          </a:bodyPr>
          <a:lstStyle/>
          <a:p>
            <a:r>
              <a:rPr lang="es-ES_tradnl" noProof="0" dirty="0"/>
              <a:t>Hacer cambios</a:t>
            </a:r>
            <a:endParaRPr lang="es-ES_tradnl" noProof="0" dirty="0">
              <a:effectLst/>
            </a:endParaRPr>
          </a:p>
        </p:txBody>
      </p:sp>
      <p:pic>
        <p:nvPicPr>
          <p:cNvPr id="13" name="Picture Placeholder 12" descr="Football goal in the net">
            <a:extLst>
              <a:ext uri="{FF2B5EF4-FFF2-40B4-BE49-F238E27FC236}">
                <a16:creationId xmlns:a16="http://schemas.microsoft.com/office/drawing/2014/main" id="{786471A1-E06D-E56F-7D6F-92D029740B75}"/>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8325" b="8325"/>
          <a:stretch>
            <a:fillRect/>
          </a:stretch>
        </p:blipFill>
        <p:spPr>
          <a:xfrm>
            <a:off x="0" y="2"/>
            <a:ext cx="12192000" cy="6857998"/>
          </a:xfrm>
        </p:spPr>
      </p:pic>
      <p:sp>
        <p:nvSpPr>
          <p:cNvPr id="14" name="TextBox 13">
            <a:extLst>
              <a:ext uri="{FF2B5EF4-FFF2-40B4-BE49-F238E27FC236}">
                <a16:creationId xmlns:a16="http://schemas.microsoft.com/office/drawing/2014/main" id="{5A52E4E1-ADC6-EFC2-41CD-0FC1C98BF547}"/>
              </a:ext>
            </a:extLst>
          </p:cNvPr>
          <p:cNvSpPr txBox="1"/>
          <p:nvPr/>
        </p:nvSpPr>
        <p:spPr>
          <a:xfrm>
            <a:off x="7125652" y="406400"/>
            <a:ext cx="4389120" cy="784830"/>
          </a:xfrm>
          <a:prstGeom prst="rect">
            <a:avLst/>
          </a:prstGeom>
          <a:noFill/>
        </p:spPr>
        <p:txBody>
          <a:bodyPr wrap="square" rtlCol="0">
            <a:spAutoFit/>
          </a:bodyPr>
          <a:lstStyle/>
          <a:p>
            <a:r>
              <a:rPr lang="es-ES_tradnl" sz="4500" b="1" noProof="0" dirty="0"/>
              <a:t>¿Cómo se siente?</a:t>
            </a:r>
          </a:p>
        </p:txBody>
      </p:sp>
      <p:pic>
        <p:nvPicPr>
          <p:cNvPr id="7" name="Slide 11">
            <a:hlinkClick r:id="" action="ppaction://media"/>
            <a:extLst>
              <a:ext uri="{FF2B5EF4-FFF2-40B4-BE49-F238E27FC236}">
                <a16:creationId xmlns:a16="http://schemas.microsoft.com/office/drawing/2014/main" id="{CA39FE36-2D3C-7497-2D76-6D829B22B6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06507" y="6045200"/>
            <a:ext cx="812800" cy="812800"/>
          </a:xfrm>
          <a:prstGeom prst="rect">
            <a:avLst/>
          </a:prstGeom>
        </p:spPr>
      </p:pic>
    </p:spTree>
    <p:extLst>
      <p:ext uri="{BB962C8B-B14F-4D97-AF65-F5344CB8AC3E}">
        <p14:creationId xmlns:p14="http://schemas.microsoft.com/office/powerpoint/2010/main" val="96782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6700F-5FD3-C2CC-6048-F40B5FBBDB9A}"/>
            </a:ext>
          </a:extLst>
        </p:cNvPr>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71207661-A99E-990B-DD18-77285E9B7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4" name="Title 3">
            <a:extLst>
              <a:ext uri="{FF2B5EF4-FFF2-40B4-BE49-F238E27FC236}">
                <a16:creationId xmlns:a16="http://schemas.microsoft.com/office/drawing/2014/main" id="{499C9B5D-4A7A-99EA-B27F-C75FC9E26BD8}"/>
              </a:ext>
            </a:extLst>
          </p:cNvPr>
          <p:cNvSpPr>
            <a:spLocks noGrp="1"/>
          </p:cNvSpPr>
          <p:nvPr>
            <p:ph type="title"/>
          </p:nvPr>
        </p:nvSpPr>
        <p:spPr bwMode="gray">
          <a:xfrm>
            <a:off x="5658103" y="4200328"/>
            <a:ext cx="5749483" cy="1343026"/>
          </a:xfrm>
        </p:spPr>
        <p:txBody>
          <a:bodyPr/>
          <a:lstStyle/>
          <a:p>
            <a:pPr algn="ctr"/>
            <a:r>
              <a:rPr lang="es-ES_tradnl" noProof="0" dirty="0">
                <a:effectLst/>
              </a:rPr>
              <a:t>¿Necesita </a:t>
            </a:r>
            <a:r>
              <a:rPr lang="es-ES_tradnl" noProof="0" dirty="0"/>
              <a:t>medicamentos</a:t>
            </a:r>
            <a:r>
              <a:rPr lang="es-ES_tradnl" noProof="0" dirty="0">
                <a:effectLst/>
              </a:rPr>
              <a:t>?</a:t>
            </a:r>
          </a:p>
        </p:txBody>
      </p:sp>
      <p:cxnSp>
        <p:nvCxnSpPr>
          <p:cNvPr id="10" name="Straight Connector 9">
            <a:extLst>
              <a:ext uri="{FF2B5EF4-FFF2-40B4-BE49-F238E27FC236}">
                <a16:creationId xmlns:a16="http://schemas.microsoft.com/office/drawing/2014/main" id="{2F9EC77D-8783-08AF-4BDF-C430D56B7953}"/>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E17886F-81DA-14C4-526B-FC9FDB3FF82D}"/>
              </a:ext>
            </a:extLst>
          </p:cNvPr>
          <p:cNvSpPr>
            <a:spLocks noGrp="1"/>
          </p:cNvSpPr>
          <p:nvPr>
            <p:ph type="body" sz="quarter" idx="14"/>
          </p:nvPr>
        </p:nvSpPr>
        <p:spPr bwMode="gray">
          <a:xfrm>
            <a:off x="5658103" y="5647736"/>
            <a:ext cx="5749482" cy="1147109"/>
          </a:xfrm>
        </p:spPr>
        <p:txBody>
          <a:bodyPr>
            <a:normAutofit fontScale="92500" lnSpcReduction="20000"/>
          </a:bodyPr>
          <a:lstStyle/>
          <a:p>
            <a:r>
              <a:rPr lang="es-ES_tradnl" sz="3300" noProof="0" dirty="0"/>
              <a:t>Su promotor de salud le ayudará a conseguir medicamentos.</a:t>
            </a:r>
            <a:br>
              <a:rPr lang="es-ES_tradnl" sz="3300" noProof="0" dirty="0"/>
            </a:br>
            <a:endParaRPr lang="es-ES_tradnl" sz="3300" noProof="0" dirty="0">
              <a:effectLst/>
            </a:endParaRPr>
          </a:p>
        </p:txBody>
      </p:sp>
      <p:sp>
        <p:nvSpPr>
          <p:cNvPr id="8" name="Rectangle 7">
            <a:extLst>
              <a:ext uri="{FF2B5EF4-FFF2-40B4-BE49-F238E27FC236}">
                <a16:creationId xmlns:a16="http://schemas.microsoft.com/office/drawing/2014/main" id="{6872CE36-30D3-87EF-C8C5-1148BEB970E0}"/>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5" name="Picture 4" descr="Amber bottle of gel capsules">
            <a:extLst>
              <a:ext uri="{FF2B5EF4-FFF2-40B4-BE49-F238E27FC236}">
                <a16:creationId xmlns:a16="http://schemas.microsoft.com/office/drawing/2014/main" id="{896AD6AF-6EDA-87E8-12CC-71918B61D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887" y="334033"/>
            <a:ext cx="4231370" cy="2820913"/>
          </a:xfrm>
          <a:prstGeom prst="rect">
            <a:avLst/>
          </a:prstGeom>
        </p:spPr>
      </p:pic>
      <p:pic>
        <p:nvPicPr>
          <p:cNvPr id="12" name="Slide 12">
            <a:hlinkClick r:id="" action="ppaction://media"/>
            <a:extLst>
              <a:ext uri="{FF2B5EF4-FFF2-40B4-BE49-F238E27FC236}">
                <a16:creationId xmlns:a16="http://schemas.microsoft.com/office/drawing/2014/main" id="{02C40D56-32E6-BFED-0258-EC70FFCAFF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4400" y="6221290"/>
            <a:ext cx="812800" cy="812800"/>
          </a:xfrm>
          <a:prstGeom prst="rect">
            <a:avLst/>
          </a:prstGeom>
        </p:spPr>
      </p:pic>
    </p:spTree>
    <p:extLst>
      <p:ext uri="{BB962C8B-B14F-4D97-AF65-F5344CB8AC3E}">
        <p14:creationId xmlns:p14="http://schemas.microsoft.com/office/powerpoint/2010/main" val="40914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838200" y="203994"/>
            <a:ext cx="10515600" cy="1325563"/>
          </a:xfrm>
        </p:spPr>
        <p:txBody>
          <a:bodyPr>
            <a:normAutofit/>
          </a:bodyPr>
          <a:lstStyle/>
          <a:p>
            <a:pPr algn="ctr"/>
            <a:r>
              <a:rPr lang="es-ES_tradnl" sz="2500" b="1" noProof="0" dirty="0">
                <a:latin typeface="Tahoma" panose="020B0604030504040204" pitchFamily="34" charset="0"/>
                <a:ea typeface="Tahoma" panose="020B0604030504040204" pitchFamily="34" charset="0"/>
                <a:cs typeface="Tahoma" panose="020B0604030504040204" pitchFamily="34" charset="0"/>
              </a:rPr>
              <a:t>Referencias</a:t>
            </a:r>
          </a:p>
        </p:txBody>
      </p:sp>
      <p:sp>
        <p:nvSpPr>
          <p:cNvPr id="3" name="Slide Number Placeholder 2"/>
          <p:cNvSpPr>
            <a:spLocks noGrp="1"/>
          </p:cNvSpPr>
          <p:nvPr>
            <p:ph type="sldNum" sz="quarter" idx="11"/>
          </p:nvPr>
        </p:nvSpPr>
        <p:spPr/>
        <p:txBody>
          <a:bodyPr/>
          <a:lstStyle/>
          <a:p>
            <a:fld id="{4B73C415-D670-4716-A5EC-CC4D52CA2BAC}" type="slidenum">
              <a:rPr lang="es-ES_tradnl" sz="1500" noProof="0" smtClean="0">
                <a:solidFill>
                  <a:prstClr val="black"/>
                </a:solidFill>
                <a:latin typeface="Tahoma" panose="020B0604030504040204" pitchFamily="34" charset="0"/>
                <a:ea typeface="Tahoma" panose="020B0604030504040204" pitchFamily="34" charset="0"/>
                <a:cs typeface="Tahoma" panose="020B0604030504040204" pitchFamily="34" charset="0"/>
              </a:rPr>
              <a:t>13</a:t>
            </a:fld>
            <a:endParaRPr lang="es-ES_tradnl" sz="1500" noProof="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500" noProof="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347472" y="1115568"/>
            <a:ext cx="11631168" cy="5755422"/>
          </a:xfrm>
          <a:prstGeom prst="rect">
            <a:avLst/>
          </a:prstGeom>
          <a:noFill/>
        </p:spPr>
        <p:txBody>
          <a:bodyPr wrap="square" rtlCol="0">
            <a:spAutoFit/>
          </a:bodyPr>
          <a:lstStyle/>
          <a:p>
            <a:pPr marR="0">
              <a:spcAft>
                <a:spcPts val="1200"/>
              </a:spcAft>
            </a:pPr>
            <a:r>
              <a:rPr lang="en-US" sz="1600" dirty="0">
                <a:effectLst/>
                <a:ea typeface="Arial" panose="020B0604020202020204" pitchFamily="34" charset="0"/>
              </a:rPr>
              <a:t>American Diabetes Association Professional Practice Committee. (2024). Standards of Care in Diabetes—2024. </a:t>
            </a:r>
            <a:r>
              <a:rPr lang="en-US" sz="1600" i="1" dirty="0">
                <a:effectLst/>
                <a:ea typeface="Arial" panose="020B0604020202020204" pitchFamily="34" charset="0"/>
              </a:rPr>
              <a:t>Diabetes Care</a:t>
            </a:r>
            <a:r>
              <a:rPr lang="en-US" sz="1600" dirty="0">
                <a:effectLst/>
                <a:ea typeface="Arial" panose="020B0604020202020204" pitchFamily="34" charset="0"/>
              </a:rPr>
              <a:t>, 47(Supplement 1), S1–S321.  </a:t>
            </a:r>
            <a:r>
              <a:rPr lang="en-US" sz="1600" u="sng" dirty="0">
                <a:solidFill>
                  <a:srgbClr val="0563C1"/>
                </a:solidFill>
                <a:effectLst/>
                <a:ea typeface="Arial" panose="020B0604020202020204" pitchFamily="34" charset="0"/>
                <a:hlinkClick r:id="rId3"/>
              </a:rPr>
              <a:t>https://diabetesjournals.org/care/issue/47/Supplement_1</a:t>
            </a:r>
            <a:endParaRPr lang="en-US" sz="1600" dirty="0">
              <a:effectLst/>
              <a:ea typeface="Arial" panose="020B0604020202020204" pitchFamily="34" charset="0"/>
            </a:endParaRPr>
          </a:p>
          <a:p>
            <a:pPr marR="0">
              <a:spcAft>
                <a:spcPts val="1200"/>
              </a:spcAft>
            </a:pPr>
            <a:r>
              <a:rPr lang="en-US" sz="1600" dirty="0" err="1">
                <a:effectLst/>
                <a:ea typeface="Arial" panose="020B0604020202020204" pitchFamily="34" charset="0"/>
              </a:rPr>
              <a:t>Dilixiati</a:t>
            </a:r>
            <a:r>
              <a:rPr lang="en-US" sz="1600" dirty="0">
                <a:effectLst/>
                <a:ea typeface="Arial" panose="020B0604020202020204" pitchFamily="34" charset="0"/>
              </a:rPr>
              <a:t>, D., </a:t>
            </a:r>
            <a:r>
              <a:rPr lang="en-US" sz="1600" dirty="0" err="1">
                <a:effectLst/>
                <a:ea typeface="Arial" panose="020B0604020202020204" pitchFamily="34" charset="0"/>
              </a:rPr>
              <a:t>Waili</a:t>
            </a:r>
            <a:r>
              <a:rPr lang="en-US" sz="1600" dirty="0">
                <a:effectLst/>
                <a:ea typeface="Arial" panose="020B0604020202020204" pitchFamily="34" charset="0"/>
              </a:rPr>
              <a:t>, A., </a:t>
            </a:r>
            <a:r>
              <a:rPr lang="en-US" sz="1600" dirty="0" err="1">
                <a:effectLst/>
                <a:ea typeface="Arial" panose="020B0604020202020204" pitchFamily="34" charset="0"/>
              </a:rPr>
              <a:t>Tuerxunmaimaiti</a:t>
            </a:r>
            <a:r>
              <a:rPr lang="en-US" sz="1600" dirty="0">
                <a:effectLst/>
                <a:ea typeface="Arial" panose="020B0604020202020204" pitchFamily="34" charset="0"/>
              </a:rPr>
              <a:t>, A., Tao, L., </a:t>
            </a:r>
            <a:r>
              <a:rPr lang="en-US" sz="1600" dirty="0" err="1">
                <a:effectLst/>
                <a:ea typeface="Arial" panose="020B0604020202020204" pitchFamily="34" charset="0"/>
              </a:rPr>
              <a:t>Zebibula</a:t>
            </a:r>
            <a:r>
              <a:rPr lang="en-US" sz="1600" dirty="0">
                <a:effectLst/>
                <a:ea typeface="Arial" panose="020B0604020202020204" pitchFamily="34" charset="0"/>
              </a:rPr>
              <a:t>, A., &amp; </a:t>
            </a:r>
            <a:r>
              <a:rPr lang="en-US" sz="1600" dirty="0" err="1">
                <a:effectLst/>
                <a:ea typeface="Arial" panose="020B0604020202020204" pitchFamily="34" charset="0"/>
              </a:rPr>
              <a:t>Rexiati</a:t>
            </a:r>
            <a:r>
              <a:rPr lang="en-US" sz="1600" dirty="0">
                <a:effectLst/>
                <a:ea typeface="Arial" panose="020B0604020202020204" pitchFamily="34" charset="0"/>
              </a:rPr>
              <a:t>, M. (2024). Risk factors for erectile dysfunction in diabetes mellitus: A systematic review and meta-analysis. </a:t>
            </a:r>
            <a:r>
              <a:rPr lang="en-US" sz="1600" i="1" dirty="0">
                <a:effectLst/>
                <a:ea typeface="Arial" panose="020B0604020202020204" pitchFamily="34" charset="0"/>
              </a:rPr>
              <a:t>Frontiers in Endocrinology</a:t>
            </a:r>
            <a:r>
              <a:rPr lang="en-US" sz="1600" dirty="0">
                <a:effectLst/>
                <a:ea typeface="Arial" panose="020B0604020202020204" pitchFamily="34" charset="0"/>
              </a:rPr>
              <a:t>, 15, 1368079.  </a:t>
            </a:r>
            <a:r>
              <a:rPr lang="en-US" sz="1600" u="sng" dirty="0">
                <a:solidFill>
                  <a:srgbClr val="0563C1"/>
                </a:solidFill>
                <a:effectLst/>
                <a:ea typeface="Arial" panose="020B0604020202020204" pitchFamily="34" charset="0"/>
                <a:hlinkClick r:id="rId4"/>
              </a:rPr>
              <a:t>https://doi.org/10.3389/fendo.2024.1368079</a:t>
            </a:r>
            <a:endParaRPr lang="en-US" sz="1600" dirty="0">
              <a:effectLst/>
              <a:ea typeface="Arial" panose="020B0604020202020204" pitchFamily="34" charset="0"/>
            </a:endParaRPr>
          </a:p>
          <a:p>
            <a:pPr marR="0">
              <a:spcAft>
                <a:spcPts val="1200"/>
              </a:spcAft>
            </a:pPr>
            <a:r>
              <a:rPr lang="en-US" sz="1600" dirty="0">
                <a:effectLst/>
                <a:ea typeface="Arial" panose="020B0604020202020204" pitchFamily="34" charset="0"/>
              </a:rPr>
              <a:t>Gupta, S., Dominguez, M., &amp; </a:t>
            </a:r>
            <a:r>
              <a:rPr lang="en-US" sz="1600" dirty="0" err="1">
                <a:effectLst/>
                <a:ea typeface="Arial" panose="020B0604020202020204" pitchFamily="34" charset="0"/>
              </a:rPr>
              <a:t>Golestaneh</a:t>
            </a:r>
            <a:r>
              <a:rPr lang="en-US" sz="1600" dirty="0">
                <a:effectLst/>
                <a:ea typeface="Arial" panose="020B0604020202020204" pitchFamily="34" charset="0"/>
              </a:rPr>
              <a:t>, L. (2023). Diabetic Kidney Disease: An Update. </a:t>
            </a:r>
            <a:r>
              <a:rPr lang="en-US" sz="1600" i="1" dirty="0">
                <a:effectLst/>
                <a:ea typeface="Arial" panose="020B0604020202020204" pitchFamily="34" charset="0"/>
              </a:rPr>
              <a:t>Medical Clinics of North America</a:t>
            </a:r>
            <a:r>
              <a:rPr lang="en-US" sz="1600" dirty="0">
                <a:effectLst/>
                <a:ea typeface="Arial" panose="020B0604020202020204" pitchFamily="34" charset="0"/>
              </a:rPr>
              <a:t>, 107(4), 689–705.  </a:t>
            </a:r>
            <a:r>
              <a:rPr lang="en-US" sz="1600" u="sng" dirty="0">
                <a:solidFill>
                  <a:srgbClr val="0563C1"/>
                </a:solidFill>
                <a:effectLst/>
                <a:ea typeface="Arial" panose="020B0604020202020204" pitchFamily="34" charset="0"/>
                <a:hlinkClick r:id="rId5"/>
              </a:rPr>
              <a:t>https://doi.org/10.1016/j.mcna.2023.03.004</a:t>
            </a:r>
            <a:endParaRPr lang="en-US" sz="1600" dirty="0">
              <a:effectLst/>
              <a:ea typeface="Arial" panose="020B0604020202020204" pitchFamily="34" charset="0"/>
            </a:endParaRPr>
          </a:p>
          <a:p>
            <a:pPr marR="0">
              <a:spcAft>
                <a:spcPts val="1200"/>
              </a:spcAft>
            </a:pPr>
            <a:r>
              <a:rPr lang="en-US" sz="1600" dirty="0">
                <a:effectLst/>
                <a:ea typeface="Arial" panose="020B0604020202020204" pitchFamily="34" charset="0"/>
              </a:rPr>
              <a:t>Koyama, A. K., Hora, I. A., Bullard, K. M., Benoit, S. R., Tang, S., &amp; Cho, P. (2023). State-Specific Prevalence of Depression Among Adults With and Without Diabetes — United States, 2011–2019. </a:t>
            </a:r>
            <a:r>
              <a:rPr lang="en-US" sz="1600" i="1" dirty="0">
                <a:effectLst/>
                <a:ea typeface="Arial" panose="020B0604020202020204" pitchFamily="34" charset="0"/>
              </a:rPr>
              <a:t>Preventing Chronic Disease</a:t>
            </a:r>
            <a:r>
              <a:rPr lang="en-US" sz="1600" dirty="0">
                <a:effectLst/>
                <a:ea typeface="Arial" panose="020B0604020202020204" pitchFamily="34" charset="0"/>
              </a:rPr>
              <a:t>, 20, 220407.  </a:t>
            </a:r>
            <a:r>
              <a:rPr lang="en-US" sz="1600" u="sng" dirty="0">
                <a:solidFill>
                  <a:srgbClr val="0563C1"/>
                </a:solidFill>
                <a:effectLst/>
                <a:ea typeface="Arial" panose="020B0604020202020204" pitchFamily="34" charset="0"/>
                <a:hlinkClick r:id="rId6"/>
              </a:rPr>
              <a:t>https://doi.org/10.5888/pcd20.220407</a:t>
            </a:r>
            <a:endParaRPr lang="en-US" sz="1600" dirty="0">
              <a:effectLst/>
              <a:ea typeface="Arial" panose="020B0604020202020204" pitchFamily="34" charset="0"/>
            </a:endParaRPr>
          </a:p>
          <a:p>
            <a:pPr marR="0">
              <a:spcAft>
                <a:spcPts val="1200"/>
              </a:spcAft>
            </a:pPr>
            <a:r>
              <a:rPr lang="en-US" sz="1600" dirty="0" err="1">
                <a:effectLst/>
                <a:ea typeface="Arial" panose="020B0604020202020204" pitchFamily="34" charset="0"/>
              </a:rPr>
              <a:t>Horsbol</a:t>
            </a:r>
            <a:r>
              <a:rPr lang="en-US" sz="1600" dirty="0">
                <a:effectLst/>
                <a:ea typeface="Arial" panose="020B0604020202020204" pitchFamily="34" charset="0"/>
              </a:rPr>
              <a:t>, T. A., Hoffmann, S. H., Thorsted, A. B., Rosenkilde, S., Lehn, S. F., Kofoed-Enevoldsen, A., Santos, M., Iversen, P. B., &amp; Thygesen, L. C. (2024). Diabetic complications and risk of depression and anxiety among adults with type 2 diabetes. </a:t>
            </a:r>
            <a:r>
              <a:rPr lang="en-US" sz="1600" i="1" dirty="0">
                <a:effectLst/>
                <a:ea typeface="Arial" panose="020B0604020202020204" pitchFamily="34" charset="0"/>
              </a:rPr>
              <a:t>Diabetic Medicine</a:t>
            </a:r>
            <a:r>
              <a:rPr lang="en-US" sz="1600" dirty="0">
                <a:effectLst/>
                <a:ea typeface="Arial" panose="020B0604020202020204" pitchFamily="34" charset="0"/>
              </a:rPr>
              <a:t>, 41(4), e15272.  </a:t>
            </a:r>
            <a:r>
              <a:rPr lang="en-US" sz="1600" u="sng" dirty="0">
                <a:solidFill>
                  <a:srgbClr val="0563C1"/>
                </a:solidFill>
                <a:effectLst/>
                <a:ea typeface="Arial" panose="020B0604020202020204" pitchFamily="34" charset="0"/>
                <a:hlinkClick r:id="rId7"/>
              </a:rPr>
              <a:t>https://doi.org/10.1111/dme.15272</a:t>
            </a:r>
            <a:endParaRPr lang="en-US" sz="1600" dirty="0">
              <a:effectLst/>
              <a:ea typeface="Arial" panose="020B0604020202020204" pitchFamily="34" charset="0"/>
            </a:endParaRPr>
          </a:p>
          <a:p>
            <a:pPr marR="0">
              <a:spcAft>
                <a:spcPts val="1200"/>
              </a:spcAft>
            </a:pPr>
            <a:r>
              <a:rPr lang="en-US" sz="1600" dirty="0">
                <a:effectLst/>
                <a:ea typeface="Arial" panose="020B0604020202020204" pitchFamily="34" charset="0"/>
              </a:rPr>
              <a:t>Kidney Disease: Improving Global Outcomes (KDIGO) CKD Work Group. (2024). KDIGO 2024 Clinical Practice Guideline for the Evaluation and Management of Chronic Kidney Disease. </a:t>
            </a:r>
            <a:r>
              <a:rPr lang="en-US" sz="1600" i="1" dirty="0">
                <a:effectLst/>
                <a:ea typeface="Arial" panose="020B0604020202020204" pitchFamily="34" charset="0"/>
              </a:rPr>
              <a:t>Kidney International</a:t>
            </a:r>
            <a:r>
              <a:rPr lang="en-US" sz="1600" dirty="0">
                <a:effectLst/>
                <a:ea typeface="Arial" panose="020B0604020202020204" pitchFamily="34" charset="0"/>
              </a:rPr>
              <a:t>, 105(4S), S117–S314.  </a:t>
            </a:r>
            <a:r>
              <a:rPr lang="en-US" sz="1600" u="sng" dirty="0">
                <a:solidFill>
                  <a:srgbClr val="0563C1"/>
                </a:solidFill>
                <a:effectLst/>
                <a:ea typeface="Arial" panose="020B0604020202020204" pitchFamily="34" charset="0"/>
                <a:hlinkClick r:id="rId8"/>
              </a:rPr>
              <a:t>https://doi.org/10.1016/j.kint.2023.10.018</a:t>
            </a:r>
            <a:endParaRPr lang="en-US" sz="1600" dirty="0">
              <a:effectLst/>
              <a:ea typeface="Arial" panose="020B0604020202020204" pitchFamily="34" charset="0"/>
            </a:endParaRPr>
          </a:p>
          <a:p>
            <a:pPr marR="0">
              <a:spcAft>
                <a:spcPts val="1200"/>
              </a:spcAft>
            </a:pPr>
            <a:r>
              <a:rPr lang="en-US" sz="1600" dirty="0">
                <a:effectLst/>
                <a:ea typeface="Arial" panose="020B0604020202020204" pitchFamily="34" charset="0"/>
              </a:rPr>
              <a:t>Kim, H. J., &amp; Park, S. (2022). Blood Pressure Target in Type 2 Diabetes Mellitus. </a:t>
            </a:r>
            <a:r>
              <a:rPr lang="en-US" sz="1600" i="1" dirty="0">
                <a:effectLst/>
                <a:ea typeface="Arial" panose="020B0604020202020204" pitchFamily="34" charset="0"/>
              </a:rPr>
              <a:t>Diabetes &amp; Metabolism Journal</a:t>
            </a:r>
            <a:r>
              <a:rPr lang="en-US" sz="1600" dirty="0">
                <a:effectLst/>
                <a:ea typeface="Arial" panose="020B0604020202020204" pitchFamily="34" charset="0"/>
              </a:rPr>
              <a:t>, 46(5), 667–674.  </a:t>
            </a:r>
            <a:r>
              <a:rPr lang="en-US" sz="1600" u="sng" dirty="0">
                <a:solidFill>
                  <a:srgbClr val="0563C1"/>
                </a:solidFill>
                <a:effectLst/>
                <a:ea typeface="Arial" panose="020B0604020202020204" pitchFamily="34" charset="0"/>
                <a:hlinkClick r:id="rId9"/>
              </a:rPr>
              <a:t>https://doi.org/10.4093/dmj.2022.0215</a:t>
            </a:r>
            <a:endParaRPr lang="en-US" sz="1600" dirty="0">
              <a:effectLst/>
              <a:ea typeface="Arial" panose="020B0604020202020204" pitchFamily="34" charset="0"/>
            </a:endParaRPr>
          </a:p>
          <a:p>
            <a:pPr marR="0">
              <a:spcAft>
                <a:spcPts val="1200"/>
              </a:spcAft>
            </a:pPr>
            <a:r>
              <a:rPr lang="en-US" sz="1600" dirty="0" err="1">
                <a:effectLst/>
                <a:ea typeface="Arial" panose="020B0604020202020204" pitchFamily="34" charset="0"/>
              </a:rPr>
              <a:t>Migdalis</a:t>
            </a:r>
            <a:r>
              <a:rPr lang="en-US" sz="1600" dirty="0">
                <a:effectLst/>
                <a:ea typeface="Arial" panose="020B0604020202020204" pitchFamily="34" charset="0"/>
              </a:rPr>
              <a:t>, I. N. (2024). Chronic Complications of Diabetes: Prevalence, Prevention, and Management. </a:t>
            </a:r>
            <a:r>
              <a:rPr lang="en-US" sz="1600" i="1" dirty="0">
                <a:effectLst/>
                <a:ea typeface="Arial" panose="020B0604020202020204" pitchFamily="34" charset="0"/>
              </a:rPr>
              <a:t>Journal of Clinical Medicine</a:t>
            </a:r>
            <a:r>
              <a:rPr lang="en-US" sz="1600" dirty="0">
                <a:effectLst/>
                <a:ea typeface="Arial" panose="020B0604020202020204" pitchFamily="34" charset="0"/>
              </a:rPr>
              <a:t>, 13(23), 7001.  </a:t>
            </a:r>
            <a:r>
              <a:rPr lang="en-US" sz="1600" u="sng" dirty="0">
                <a:solidFill>
                  <a:srgbClr val="0563C1"/>
                </a:solidFill>
                <a:effectLst/>
                <a:ea typeface="Arial" panose="020B0604020202020204" pitchFamily="34" charset="0"/>
                <a:hlinkClick r:id="rId10"/>
              </a:rPr>
              <a:t>https://doi.org/10.3390/jcm13237001</a:t>
            </a:r>
            <a:endParaRPr lang="en-US" sz="1600" dirty="0">
              <a:effectLst/>
              <a:ea typeface="Arial" panose="020B0604020202020204" pitchFamily="34" charset="0"/>
            </a:endParaRPr>
          </a:p>
          <a:p>
            <a:endParaRPr lang="es-ES_tradnl" sz="1600" noProof="0" dirty="0">
              <a:solidFill>
                <a:prstClr val="black"/>
              </a:solidFill>
              <a:ea typeface="Tahoma" panose="020B0604030504040204" pitchFamily="34" charset="0"/>
              <a:cs typeface="Tahoma" panose="020B0604030504040204" pitchFamily="34" charset="0"/>
            </a:endParaRPr>
          </a:p>
        </p:txBody>
      </p:sp>
      <p:sp>
        <p:nvSpPr>
          <p:cNvPr id="2" name="Rectangle 1"/>
          <p:cNvSpPr/>
          <p:nvPr/>
        </p:nvSpPr>
        <p:spPr>
          <a:xfrm>
            <a:off x="0" y="6356350"/>
            <a:ext cx="12192000" cy="501651"/>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500" noProof="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2675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prstClr val="white"/>
              </a:solidFill>
            </a:endParaRPr>
          </a:p>
        </p:txBody>
      </p:sp>
      <p:pic>
        <p:nvPicPr>
          <p:cNvPr id="2" name="Picture Placeholder 4" descr="A person sitting on a couch&#10;&#10;Description automatically generated with medium confidence">
            <a:extLst>
              <a:ext uri="{FF2B5EF4-FFF2-40B4-BE49-F238E27FC236}">
                <a16:creationId xmlns:a16="http://schemas.microsoft.com/office/drawing/2014/main" id="{338880DC-691C-F7C7-D74C-E620D97C55C0}"/>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84" name="Rectangle 83">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prstClr val="white"/>
              </a:solidFill>
            </a:endParaRPr>
          </a:p>
        </p:txBody>
      </p:sp>
      <p:sp>
        <p:nvSpPr>
          <p:cNvPr id="12" name="TextBox 11"/>
          <p:cNvSpPr txBox="1"/>
          <p:nvPr/>
        </p:nvSpPr>
        <p:spPr>
          <a:xfrm>
            <a:off x="6938683" y="1122363"/>
            <a:ext cx="4933278" cy="3204134"/>
          </a:xfrm>
          <a:prstGeom prst="ellipse">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s-ES_tradnl" sz="4800" noProof="0" dirty="0">
                <a:solidFill>
                  <a:prstClr val="black"/>
                </a:solidFill>
                <a:latin typeface="Calibri Light"/>
              </a:rPr>
              <a:t>¡LAS ARTERIAS ESTÁN POR TODAS PARTES!</a:t>
            </a:r>
          </a:p>
        </p:txBody>
      </p:sp>
      <p:sp>
        <p:nvSpPr>
          <p:cNvPr id="86" name="Rectangle 8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prstClr val="white"/>
              </a:solidFill>
            </a:endParaRPr>
          </a:p>
        </p:txBody>
      </p:sp>
      <p:sp>
        <p:nvSpPr>
          <p:cNvPr id="88" name="Rectangle 8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ES_tradnl" noProof="0" dirty="0">
              <a:solidFill>
                <a:prstClr val="white"/>
              </a:solidFill>
            </a:endParaRPr>
          </a:p>
        </p:txBody>
      </p:sp>
      <p:pic>
        <p:nvPicPr>
          <p:cNvPr id="11" name="Slide 2.mp3">
            <a:hlinkClick r:id="" action="ppaction://media"/>
            <a:extLst>
              <a:ext uri="{FF2B5EF4-FFF2-40B4-BE49-F238E27FC236}">
                <a16:creationId xmlns:a16="http://schemas.microsoft.com/office/drawing/2014/main" id="{26B96AF5-2D69-FBB9-9049-C092658336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10946" y="5928112"/>
            <a:ext cx="812800" cy="812800"/>
          </a:xfrm>
          <a:prstGeom prst="rect">
            <a:avLst/>
          </a:prstGeom>
        </p:spPr>
      </p:pic>
    </p:spTree>
    <p:extLst>
      <p:ext uri="{BB962C8B-B14F-4D97-AF65-F5344CB8AC3E}">
        <p14:creationId xmlns:p14="http://schemas.microsoft.com/office/powerpoint/2010/main" val="3038463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7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81" name="Rectangle 3278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pic>
        <p:nvPicPr>
          <p:cNvPr id="4" name="Picture 3" descr="Woman standing alone">
            <a:extLst>
              <a:ext uri="{FF2B5EF4-FFF2-40B4-BE49-F238E27FC236}">
                <a16:creationId xmlns:a16="http://schemas.microsoft.com/office/drawing/2014/main" id="{8012294F-1B7A-0F1F-BE03-D47ED1E8A6B6}"/>
              </a:ext>
            </a:extLst>
          </p:cNvPr>
          <p:cNvPicPr>
            <a:picLocks noChangeAspect="1"/>
          </p:cNvPicPr>
          <p:nvPr/>
        </p:nvPicPr>
        <p:blipFill>
          <a:blip r:embed="rId5">
            <a:extLst>
              <a:ext uri="{28A0092B-C50C-407E-A947-70E740481C1C}">
                <a14:useLocalDpi xmlns:a14="http://schemas.microsoft.com/office/drawing/2010/main" val="0"/>
              </a:ext>
            </a:extLst>
          </a:blip>
          <a:srcRect l="17086" r="6204" b="9091"/>
          <a:stretch>
            <a:fillRect/>
          </a:stretch>
        </p:blipFill>
        <p:spPr>
          <a:xfrm>
            <a:off x="3522468" y="10"/>
            <a:ext cx="8669532" cy="6857990"/>
          </a:xfrm>
          <a:prstGeom prst="rect">
            <a:avLst/>
          </a:prstGeom>
        </p:spPr>
      </p:pic>
      <p:sp>
        <p:nvSpPr>
          <p:cNvPr id="32783" name="Rectangle 3278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Title 2">
            <a:extLst>
              <a:ext uri="{FF2B5EF4-FFF2-40B4-BE49-F238E27FC236}">
                <a16:creationId xmlns:a16="http://schemas.microsoft.com/office/drawing/2014/main" id="{EAFEA311-948A-46AC-BAE1-1E8A62FAEDBF}"/>
              </a:ext>
            </a:extLst>
          </p:cNvPr>
          <p:cNvSpPr>
            <a:spLocks noGrp="1"/>
          </p:cNvSpPr>
          <p:nvPr>
            <p:ph type="title"/>
          </p:nvPr>
        </p:nvSpPr>
        <p:spPr>
          <a:xfrm>
            <a:off x="371094" y="1161288"/>
            <a:ext cx="3438144" cy="1124712"/>
          </a:xfrm>
        </p:spPr>
        <p:txBody>
          <a:bodyPr vert="horz" lIns="91440" tIns="45720" rIns="91440" bIns="45720" rtlCol="0" anchor="b">
            <a:normAutofit fontScale="90000"/>
          </a:bodyPr>
          <a:lstStyle/>
          <a:p>
            <a:r>
              <a:rPr lang="es-ES_tradnl" sz="2800" noProof="0" dirty="0">
                <a:solidFill>
                  <a:schemeClr val="bg1"/>
                </a:solidFill>
              </a:rPr>
              <a:t>¿CUÁL ERA EL VERDADERO PROBLEMA?</a:t>
            </a:r>
            <a:endParaRPr lang="es-ES_tradnl" sz="2800" noProof="0" dirty="0">
              <a:solidFill>
                <a:schemeClr val="bg1"/>
              </a:solidFill>
              <a:effectLst/>
            </a:endParaRPr>
          </a:p>
        </p:txBody>
      </p:sp>
      <p:sp>
        <p:nvSpPr>
          <p:cNvPr id="32780" name="Rectangle 3277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prstClr val="white"/>
              </a:solidFill>
              <a:latin typeface="Calibri" panose="020F0502020204030204"/>
            </a:endParaRPr>
          </a:p>
        </p:txBody>
      </p:sp>
      <p:sp>
        <p:nvSpPr>
          <p:cNvPr id="32782" name="Rectangle 3278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771" name="Content Placeholder 2"/>
          <p:cNvSpPr>
            <a:spLocks noGrp="1"/>
          </p:cNvSpPr>
          <p:nvPr>
            <p:ph idx="1"/>
          </p:nvPr>
        </p:nvSpPr>
        <p:spPr>
          <a:xfrm>
            <a:off x="371094" y="2718054"/>
            <a:ext cx="3438906" cy="3207258"/>
          </a:xfrm>
        </p:spPr>
        <p:txBody>
          <a:bodyPr vert="horz" lIns="91440" tIns="45720" rIns="91440" bIns="45720" rtlCol="0" anchor="t">
            <a:normAutofit/>
          </a:bodyPr>
          <a:lstStyle/>
          <a:p>
            <a:pPr indent="-228600">
              <a:buFont typeface="Arial" panose="020B0604020202020204" pitchFamily="34" charset="0"/>
              <a:buChar char="•"/>
            </a:pPr>
            <a:endParaRPr lang="es-ES_tradnl" sz="1700" noProof="0" dirty="0">
              <a:solidFill>
                <a:schemeClr val="bg1"/>
              </a:solidFill>
            </a:endParaRPr>
          </a:p>
          <a:p>
            <a:pPr indent="-228600">
              <a:buFont typeface="Arial" panose="020B0604020202020204" pitchFamily="34" charset="0"/>
              <a:buChar char="•"/>
            </a:pPr>
            <a:endParaRPr lang="es-ES_tradnl" sz="1700" noProof="0" dirty="0">
              <a:solidFill>
                <a:schemeClr val="bg1"/>
              </a:solidFill>
            </a:endParaRPr>
          </a:p>
        </p:txBody>
      </p:sp>
      <p:sp>
        <p:nvSpPr>
          <p:cNvPr id="7" name="TextBox 6"/>
          <p:cNvSpPr txBox="1"/>
          <p:nvPr/>
        </p:nvSpPr>
        <p:spPr>
          <a:xfrm>
            <a:off x="628650" y="3028950"/>
            <a:ext cx="1104900" cy="369332"/>
          </a:xfrm>
          <a:prstGeom prst="rect">
            <a:avLst/>
          </a:prstGeom>
          <a:noFill/>
        </p:spPr>
        <p:txBody>
          <a:bodyPr wrap="square" rtlCol="0" anchor="t">
            <a:spAutoFit/>
          </a:bodyPr>
          <a:lstStyle/>
          <a:p>
            <a:endParaRPr lang="es-ES_tradnl" noProof="0" dirty="0">
              <a:solidFill>
                <a:prstClr val="black"/>
              </a:solidFill>
              <a:cs typeface="Calibri"/>
            </a:endParaRPr>
          </a:p>
        </p:txBody>
      </p:sp>
      <p:pic>
        <p:nvPicPr>
          <p:cNvPr id="9" name="Slide 3">
            <a:hlinkClick r:id="" action="ppaction://media"/>
            <a:extLst>
              <a:ext uri="{FF2B5EF4-FFF2-40B4-BE49-F238E27FC236}">
                <a16:creationId xmlns:a16="http://schemas.microsoft.com/office/drawing/2014/main" id="{C2A3F646-70DB-72B5-6417-33C4C5C383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05616" y="6045200"/>
            <a:ext cx="812800" cy="812800"/>
          </a:xfrm>
          <a:prstGeom prst="rect">
            <a:avLst/>
          </a:prstGeom>
        </p:spPr>
      </p:pic>
    </p:spTree>
    <p:extLst>
      <p:ext uri="{BB962C8B-B14F-4D97-AF65-F5344CB8AC3E}">
        <p14:creationId xmlns:p14="http://schemas.microsoft.com/office/powerpoint/2010/main" val="18077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heart shape stethoscope">
            <a:extLst>
              <a:ext uri="{FF2B5EF4-FFF2-40B4-BE49-F238E27FC236}">
                <a16:creationId xmlns:a16="http://schemas.microsoft.com/office/drawing/2014/main" id="{BDF373FB-F4A0-EC4A-96F8-A335952CBAB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eople, Old, Man, Woman, Couple, Love">
            <a:extLst>
              <a:ext uri="{FF2B5EF4-FFF2-40B4-BE49-F238E27FC236}">
                <a16:creationId xmlns:a16="http://schemas.microsoft.com/office/drawing/2014/main" id="{97E71C11-0076-314F-9FE1-C129D5CDDA0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Screen Shot 2018-05-16 at 12.09.00 PM.png"/>
          <p:cNvPicPr>
            <a:picLocks noChangeAspect="1"/>
          </p:cNvPicPr>
          <p:nvPr/>
        </p:nvPicPr>
        <p:blipFill rotWithShape="1">
          <a:blip r:embed="rId7" cstate="screen">
            <a:extLst>
              <a:ext uri="{28A0092B-C50C-407E-A947-70E740481C1C}">
                <a14:useLocalDpi xmlns:a14="http://schemas.microsoft.com/office/drawing/2010/main"/>
              </a:ext>
            </a:extLst>
          </a:blip>
          <a:srcRect r="-1"/>
          <a:stretch/>
        </p:blipFill>
        <p:spPr bwMode="auto">
          <a:xfrm>
            <a:off x="20" y="3429000"/>
            <a:ext cx="6095980" cy="3429000"/>
          </a:xfrm>
          <a:prstGeom prst="rect">
            <a:avLst/>
          </a:prstGeom>
        </p:spPr>
      </p:pic>
      <p:pic>
        <p:nvPicPr>
          <p:cNvPr id="38914" name="Picture 2" descr="Image result for sexuality problems&quot;"/>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96000" y="3429000"/>
            <a:ext cx="6096000" cy="3429000"/>
          </a:xfrm>
          <a:prstGeom prst="rect">
            <a:avLst/>
          </a:prstGeom>
        </p:spPr>
      </p:pic>
      <p:sp>
        <p:nvSpPr>
          <p:cNvPr id="202" name="Rectangle 20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prstClr val="white"/>
              </a:solidFill>
            </a:endParaRPr>
          </a:p>
        </p:txBody>
      </p:sp>
      <p:sp>
        <p:nvSpPr>
          <p:cNvPr id="204" name="Frame 20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prstClr val="black"/>
              </a:solidFill>
            </a:endParaRPr>
          </a:p>
        </p:txBody>
      </p:sp>
      <p:sp>
        <p:nvSpPr>
          <p:cNvPr id="3" name="Title 2">
            <a:extLst>
              <a:ext uri="{FF2B5EF4-FFF2-40B4-BE49-F238E27FC236}">
                <a16:creationId xmlns:a16="http://schemas.microsoft.com/office/drawing/2014/main" id="{1BDF6EE5-A48A-4B80-985C-0F8D66515B14}"/>
              </a:ext>
            </a:extLst>
          </p:cNvPr>
          <p:cNvSpPr>
            <a:spLocks noGrp="1"/>
          </p:cNvSpPr>
          <p:nvPr>
            <p:ph type="title"/>
          </p:nvPr>
        </p:nvSpPr>
        <p:spPr>
          <a:xfrm>
            <a:off x="4286858" y="2756140"/>
            <a:ext cx="3618284" cy="1345720"/>
          </a:xfrm>
          <a:noFill/>
        </p:spPr>
        <p:txBody>
          <a:bodyPr vert="horz" lIns="91440" tIns="45720" rIns="91440" bIns="45720" rtlCol="0" anchor="ctr">
            <a:noAutofit/>
          </a:bodyPr>
          <a:lstStyle/>
          <a:p>
            <a:pPr algn="ctr"/>
            <a:r>
              <a:rPr lang="es-ES_tradnl" sz="5000" kern="1200" noProof="0" dirty="0">
                <a:solidFill>
                  <a:srgbClr val="080808"/>
                </a:solidFill>
                <a:latin typeface="+mj-lt"/>
                <a:ea typeface="+mj-ea"/>
                <a:cs typeface="+mj-cs"/>
              </a:rPr>
              <a:t>¡Todo está CONECTADO!</a:t>
            </a:r>
          </a:p>
        </p:txBody>
      </p:sp>
      <p:pic>
        <p:nvPicPr>
          <p:cNvPr id="7" name="slide 4">
            <a:hlinkClick r:id="" action="ppaction://media"/>
            <a:extLst>
              <a:ext uri="{FF2B5EF4-FFF2-40B4-BE49-F238E27FC236}">
                <a16:creationId xmlns:a16="http://schemas.microsoft.com/office/drawing/2014/main" id="{CC7E2BAE-A74A-2D64-981B-A897C04878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0" y="6045200"/>
            <a:ext cx="812800" cy="812800"/>
          </a:xfrm>
          <a:prstGeom prst="rect">
            <a:avLst/>
          </a:prstGeom>
        </p:spPr>
      </p:pic>
    </p:spTree>
    <p:extLst>
      <p:ext uri="{BB962C8B-B14F-4D97-AF65-F5344CB8AC3E}">
        <p14:creationId xmlns:p14="http://schemas.microsoft.com/office/powerpoint/2010/main" val="422710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lderly man receiving an needle">
            <a:extLst>
              <a:ext uri="{FF2B5EF4-FFF2-40B4-BE49-F238E27FC236}">
                <a16:creationId xmlns:a16="http://schemas.microsoft.com/office/drawing/2014/main" id="{F303C027-7895-F149-AA23-73335FCB83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579" name="Title 1"/>
          <p:cNvSpPr>
            <a:spLocks noGrp="1"/>
          </p:cNvSpPr>
          <p:nvPr>
            <p:ph type="title"/>
          </p:nvPr>
        </p:nvSpPr>
        <p:spPr/>
        <p:txBody>
          <a:bodyPr/>
          <a:lstStyle/>
          <a:p>
            <a:pPr eaLnBrk="1" hangingPunct="1"/>
            <a:r>
              <a:rPr lang="es-ES_tradnl" noProof="0" dirty="0">
                <a:ea typeface="ＭＳ Ｐゴシック" pitchFamily="34" charset="-128"/>
              </a:rPr>
              <a:t> </a:t>
            </a:r>
          </a:p>
        </p:txBody>
      </p:sp>
      <p:sp>
        <p:nvSpPr>
          <p:cNvPr id="24580" name="Content Placeholder 2"/>
          <p:cNvSpPr>
            <a:spLocks noGrp="1"/>
          </p:cNvSpPr>
          <p:nvPr>
            <p:ph idx="1"/>
          </p:nvPr>
        </p:nvSpPr>
        <p:spPr>
          <a:xfrm>
            <a:off x="7977188" y="1417639"/>
            <a:ext cx="3617912" cy="4586287"/>
          </a:xfrm>
        </p:spPr>
        <p:txBody>
          <a:bodyPr/>
          <a:lstStyle/>
          <a:p>
            <a:pPr eaLnBrk="1" hangingPunct="1">
              <a:buFont typeface="Wingdings 2" pitchFamily="18" charset="2"/>
              <a:buNone/>
            </a:pPr>
            <a:endParaRPr lang="es-ES_tradnl" noProof="0" dirty="0">
              <a:ea typeface="ＭＳ Ｐゴシック" pitchFamily="34" charset="-128"/>
            </a:endParaRPr>
          </a:p>
          <a:p>
            <a:pPr eaLnBrk="1" hangingPunct="1">
              <a:buFont typeface="Wingdings 2" pitchFamily="18" charset="2"/>
              <a:buNone/>
            </a:pPr>
            <a:endParaRPr lang="es-ES_tradnl" noProof="0" dirty="0">
              <a:ea typeface="ＭＳ Ｐゴシック" pitchFamily="34" charset="-128"/>
            </a:endParaRPr>
          </a:p>
          <a:p>
            <a:pPr eaLnBrk="1" hangingPunct="1"/>
            <a:endParaRPr lang="es-ES_tradnl" noProof="0" dirty="0">
              <a:ea typeface="ＭＳ Ｐゴシック" pitchFamily="34" charset="-128"/>
            </a:endParaRPr>
          </a:p>
          <a:p>
            <a:pPr eaLnBrk="1" hangingPunct="1"/>
            <a:endParaRPr lang="es-ES_tradnl" noProof="0" dirty="0">
              <a:ea typeface="ＭＳ Ｐゴシック" pitchFamily="34" charset="-128"/>
            </a:endParaRPr>
          </a:p>
          <a:p>
            <a:pPr eaLnBrk="1" hangingPunct="1"/>
            <a:endParaRPr lang="es-ES_tradnl" noProof="0" dirty="0">
              <a:ea typeface="ＭＳ Ｐゴシック" pitchFamily="34" charset="-128"/>
            </a:endParaRPr>
          </a:p>
          <a:p>
            <a:pPr eaLnBrk="1" hangingPunct="1"/>
            <a:endParaRPr lang="es-ES_tradnl" noProof="0" dirty="0">
              <a:ea typeface="ＭＳ Ｐゴシック" pitchFamily="34" charset="-128"/>
            </a:endParaRPr>
          </a:p>
          <a:p>
            <a:pPr eaLnBrk="1" hangingPunct="1"/>
            <a:endParaRPr lang="es-ES_tradnl" noProof="0" dirty="0">
              <a:ea typeface="ＭＳ Ｐゴシック" pitchFamily="34" charset="-128"/>
            </a:endParaRPr>
          </a:p>
        </p:txBody>
      </p:sp>
      <p:sp>
        <p:nvSpPr>
          <p:cNvPr id="8" name="Rectangle 7"/>
          <p:cNvSpPr/>
          <p:nvPr/>
        </p:nvSpPr>
        <p:spPr>
          <a:xfrm>
            <a:off x="0" y="207170"/>
            <a:ext cx="12192000" cy="10033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r>
              <a:rPr lang="es-ES_tradnl" sz="3600" noProof="0" dirty="0">
                <a:solidFill>
                  <a:prstClr val="white"/>
                </a:solidFill>
              </a:rPr>
              <a:t>Pruebas relacionadas con la diabetes</a:t>
            </a:r>
          </a:p>
        </p:txBody>
      </p:sp>
      <p:sp>
        <p:nvSpPr>
          <p:cNvPr id="9" name="Rectangle 8"/>
          <p:cNvSpPr/>
          <p:nvPr/>
        </p:nvSpPr>
        <p:spPr>
          <a:xfrm>
            <a:off x="3185660" y="2137003"/>
            <a:ext cx="3165790" cy="221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ES_tradnl" sz="3500" noProof="0" dirty="0">
              <a:solidFill>
                <a:schemeClr val="bg1"/>
              </a:solidFill>
              <a:latin typeface="Arial Black" pitchFamily="34" charset="0"/>
              <a:ea typeface="ＭＳ Ｐゴシック" pitchFamily="34" charset="-128"/>
            </a:endParaRPr>
          </a:p>
          <a:p>
            <a:pPr algn="ctr" defTabSz="457200" fontAlgn="base">
              <a:spcBef>
                <a:spcPct val="0"/>
              </a:spcBef>
              <a:spcAft>
                <a:spcPct val="0"/>
              </a:spcAft>
              <a:defRPr/>
            </a:pPr>
            <a:r>
              <a:rPr lang="es-ES_tradnl" sz="3500" noProof="0" dirty="0">
                <a:solidFill>
                  <a:schemeClr val="bg1"/>
                </a:solidFill>
                <a:latin typeface="Arial Black" pitchFamily="34" charset="0"/>
                <a:ea typeface="ＭＳ Ｐゴシック" pitchFamily="34" charset="-128"/>
              </a:rPr>
              <a:t>Colesterol</a:t>
            </a:r>
          </a:p>
          <a:p>
            <a:pPr algn="ctr" defTabSz="457200" fontAlgn="base">
              <a:spcBef>
                <a:spcPct val="0"/>
              </a:spcBef>
              <a:spcAft>
                <a:spcPct val="0"/>
              </a:spcAft>
              <a:defRPr/>
            </a:pPr>
            <a:endParaRPr lang="es-ES_tradnl" sz="3500" noProof="0" dirty="0">
              <a:noFill/>
              <a:latin typeface="Arial Black" pitchFamily="34" charset="0"/>
              <a:ea typeface="ＭＳ Ｐゴシック" pitchFamily="34" charset="-128"/>
            </a:endParaRPr>
          </a:p>
          <a:p>
            <a:pPr algn="ctr" defTabSz="457200" fontAlgn="base">
              <a:spcBef>
                <a:spcPct val="0"/>
              </a:spcBef>
              <a:spcAft>
                <a:spcPct val="0"/>
              </a:spcAft>
              <a:defRPr/>
            </a:pPr>
            <a:r>
              <a:rPr lang="es-ES_tradnl" sz="3500" noProof="0" dirty="0">
                <a:solidFill>
                  <a:schemeClr val="bg1"/>
                </a:solidFill>
                <a:latin typeface="Arial Black" pitchFamily="34" charset="0"/>
                <a:ea typeface="ＭＳ Ｐゴシック" pitchFamily="34" charset="-128"/>
              </a:rPr>
              <a:t>Orina</a:t>
            </a:r>
          </a:p>
          <a:p>
            <a:pPr algn="ctr" defTabSz="457200" fontAlgn="base">
              <a:spcBef>
                <a:spcPct val="0"/>
              </a:spcBef>
              <a:spcAft>
                <a:spcPct val="0"/>
              </a:spcAft>
              <a:defRPr/>
            </a:pPr>
            <a:endParaRPr lang="es-ES_tradnl" sz="3500" noProof="0" dirty="0">
              <a:solidFill>
                <a:schemeClr val="bg1"/>
              </a:solidFill>
              <a:latin typeface="Arial Black" pitchFamily="34" charset="0"/>
              <a:ea typeface="ＭＳ Ｐゴシック" pitchFamily="34" charset="-128"/>
            </a:endParaRPr>
          </a:p>
        </p:txBody>
      </p:sp>
      <p:pic>
        <p:nvPicPr>
          <p:cNvPr id="6" name="Slide 5">
            <a:hlinkClick r:id="" action="ppaction://media"/>
            <a:extLst>
              <a:ext uri="{FF2B5EF4-FFF2-40B4-BE49-F238E27FC236}">
                <a16:creationId xmlns:a16="http://schemas.microsoft.com/office/drawing/2014/main" id="{B1AA6077-7081-BEE1-E88F-C1DBDBA69B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5919671"/>
            <a:ext cx="812800" cy="812800"/>
          </a:xfrm>
          <a:prstGeom prst="rect">
            <a:avLst/>
          </a:prstGeom>
        </p:spPr>
      </p:pic>
    </p:spTree>
    <p:extLst>
      <p:ext uri="{BB962C8B-B14F-4D97-AF65-F5344CB8AC3E}">
        <p14:creationId xmlns:p14="http://schemas.microsoft.com/office/powerpoint/2010/main" val="167021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a:bodyPr>
          <a:lstStyle/>
          <a:p>
            <a:pPr eaLnBrk="1" fontAlgn="auto" hangingPunct="1">
              <a:spcAft>
                <a:spcPts val="0"/>
              </a:spcAft>
              <a:defRPr/>
            </a:pPr>
            <a:br>
              <a:rPr lang="es-ES_tradnl" noProof="0" dirty="0">
                <a:ea typeface="ＭＳ Ｐゴシック" pitchFamily="34" charset="-128"/>
              </a:rPr>
            </a:br>
            <a:endParaRPr lang="es-ES_tradnl" noProof="0" dirty="0">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s-ES_tradnl" noProof="0" dirty="0">
              <a:ea typeface="ＭＳ Ｐゴシック" pitchFamily="34" charset="-128"/>
            </a:endParaRPr>
          </a:p>
          <a:p>
            <a:pPr eaLnBrk="1" hangingPunct="1">
              <a:buFont typeface="Arial" pitchFamily="34" charset="0"/>
              <a:buNone/>
            </a:pPr>
            <a:endParaRPr lang="es-ES_tradnl" noProof="0" dirty="0">
              <a:ea typeface="ＭＳ Ｐゴシック" pitchFamily="34" charset="-128"/>
            </a:endParaRPr>
          </a:p>
        </p:txBody>
      </p:sp>
      <p:cxnSp>
        <p:nvCxnSpPr>
          <p:cNvPr id="8" name="Straight Connector 7">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334000" y="3124200"/>
            <a:ext cx="586740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4" name="Picture 3" descr="Doctor checking a man's blood pressure">
            <a:extLst>
              <a:ext uri="{FF2B5EF4-FFF2-40B4-BE49-F238E27FC236}">
                <a16:creationId xmlns:a16="http://schemas.microsoft.com/office/drawing/2014/main" id="{1778132A-6106-1D5E-0B9B-1FFCE19DD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0926" y="1456017"/>
            <a:ext cx="8102974" cy="5401983"/>
          </a:xfrm>
          <a:prstGeom prst="rect">
            <a:avLst/>
          </a:prstGeom>
        </p:spPr>
      </p:pic>
      <p:sp>
        <p:nvSpPr>
          <p:cNvPr id="11" name="TextBox 10">
            <a:extLst>
              <a:ext uri="{FF2B5EF4-FFF2-40B4-BE49-F238E27FC236}">
                <a16:creationId xmlns:a16="http://schemas.microsoft.com/office/drawing/2014/main" id="{D00E9D53-C9A7-7EB7-4ABA-58D7D6DF5347}"/>
              </a:ext>
            </a:extLst>
          </p:cNvPr>
          <p:cNvSpPr txBox="1"/>
          <p:nvPr/>
        </p:nvSpPr>
        <p:spPr>
          <a:xfrm>
            <a:off x="466164" y="436702"/>
            <a:ext cx="3370729" cy="707886"/>
          </a:xfrm>
          <a:prstGeom prst="rect">
            <a:avLst/>
          </a:prstGeom>
          <a:noFill/>
        </p:spPr>
        <p:txBody>
          <a:bodyPr wrap="square" rtlCol="0">
            <a:spAutoFit/>
          </a:bodyPr>
          <a:lstStyle/>
          <a:p>
            <a:r>
              <a:rPr lang="es-ES_tradnl" sz="4000" b="1" noProof="0" dirty="0"/>
              <a:t>Presión arterial</a:t>
            </a:r>
          </a:p>
        </p:txBody>
      </p:sp>
      <p:sp>
        <p:nvSpPr>
          <p:cNvPr id="12" name="TextBox 11">
            <a:extLst>
              <a:ext uri="{FF2B5EF4-FFF2-40B4-BE49-F238E27FC236}">
                <a16:creationId xmlns:a16="http://schemas.microsoft.com/office/drawing/2014/main" id="{98D1486F-6E98-4F3B-65B7-1630E3970E51}"/>
              </a:ext>
            </a:extLst>
          </p:cNvPr>
          <p:cNvSpPr txBox="1"/>
          <p:nvPr/>
        </p:nvSpPr>
        <p:spPr>
          <a:xfrm>
            <a:off x="838200" y="3462991"/>
            <a:ext cx="3798794" cy="1938992"/>
          </a:xfrm>
          <a:prstGeom prst="rect">
            <a:avLst/>
          </a:prstGeom>
          <a:noFill/>
        </p:spPr>
        <p:txBody>
          <a:bodyPr wrap="square" rtlCol="0">
            <a:spAutoFit/>
          </a:bodyPr>
          <a:lstStyle/>
          <a:p>
            <a:r>
              <a:rPr lang="es-ES_tradnl" sz="4000" b="1" noProof="0" dirty="0">
                <a:solidFill>
                  <a:srgbClr val="C00000"/>
                </a:solidFill>
              </a:rPr>
              <a:t>META: </a:t>
            </a:r>
          </a:p>
          <a:p>
            <a:r>
              <a:rPr lang="es-ES_tradnl" sz="4000" b="1" noProof="0" dirty="0">
                <a:solidFill>
                  <a:srgbClr val="C00000"/>
                </a:solidFill>
              </a:rPr>
              <a:t>menos de 140/90</a:t>
            </a:r>
          </a:p>
        </p:txBody>
      </p:sp>
      <p:pic>
        <p:nvPicPr>
          <p:cNvPr id="7" name="Slide 6">
            <a:hlinkClick r:id="" action="ppaction://media"/>
            <a:extLst>
              <a:ext uri="{FF2B5EF4-FFF2-40B4-BE49-F238E27FC236}">
                <a16:creationId xmlns:a16="http://schemas.microsoft.com/office/drawing/2014/main" id="{ED5E2F87-E439-7A09-3C5B-45369CF35B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0315" y="6045200"/>
            <a:ext cx="812800" cy="812800"/>
          </a:xfrm>
          <a:prstGeom prst="rect">
            <a:avLst/>
          </a:prstGeom>
        </p:spPr>
      </p:pic>
    </p:spTree>
    <p:extLst>
      <p:ext uri="{BB962C8B-B14F-4D97-AF65-F5344CB8AC3E}">
        <p14:creationId xmlns:p14="http://schemas.microsoft.com/office/powerpoint/2010/main" val="178257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prstClr val="white"/>
              </a:solidFill>
            </a:endParaRPr>
          </a:p>
        </p:txBody>
      </p:sp>
      <p:sp>
        <p:nvSpPr>
          <p:cNvPr id="1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solidFill>
                <a:prstClr val="white"/>
              </a:solidFill>
            </a:endParaRPr>
          </a:p>
        </p:txBody>
      </p:sp>
      <p:sp>
        <p:nvSpPr>
          <p:cNvPr id="59395" name="Content Placeholder 2"/>
          <p:cNvSpPr>
            <a:spLocks noGrp="1"/>
          </p:cNvSpPr>
          <p:nvPr>
            <p:ph idx="1"/>
          </p:nvPr>
        </p:nvSpPr>
        <p:spPr>
          <a:xfrm>
            <a:off x="640080" y="2872899"/>
            <a:ext cx="4243589" cy="3320668"/>
          </a:xfrm>
        </p:spPr>
        <p:txBody>
          <a:bodyPr>
            <a:normAutofit/>
          </a:bodyPr>
          <a:lstStyle/>
          <a:p>
            <a:pPr eaLnBrk="1" hangingPunct="1"/>
            <a:endParaRPr lang="es-ES_tradnl" sz="2200" noProof="0" dirty="0"/>
          </a:p>
          <a:p>
            <a:pPr eaLnBrk="1" hangingPunct="1"/>
            <a:endParaRPr lang="es-ES_tradnl" sz="2200" noProof="0" dirty="0"/>
          </a:p>
        </p:txBody>
      </p:sp>
      <p:pic>
        <p:nvPicPr>
          <p:cNvPr id="8196" name="Picture 4" descr="family people car">
            <a:extLst>
              <a:ext uri="{FF2B5EF4-FFF2-40B4-BE49-F238E27FC236}">
                <a16:creationId xmlns:a16="http://schemas.microsoft.com/office/drawing/2014/main" id="{026958C6-4DF7-404D-BC74-E5DBA1C80B0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29700" y="1104900"/>
            <a:ext cx="184731" cy="369332"/>
          </a:xfrm>
          <a:prstGeom prst="rect">
            <a:avLst/>
          </a:prstGeom>
          <a:noFill/>
        </p:spPr>
        <p:txBody>
          <a:bodyPr wrap="none" rtlCol="0" anchor="t">
            <a:spAutoFit/>
          </a:bodyPr>
          <a:lstStyle/>
          <a:p>
            <a:endParaRPr lang="es-ES_tradnl" noProof="0" dirty="0">
              <a:solidFill>
                <a:prstClr val="black"/>
              </a:solidFill>
            </a:endParaRPr>
          </a:p>
        </p:txBody>
      </p:sp>
      <p:sp>
        <p:nvSpPr>
          <p:cNvPr id="2" name="Title 2">
            <a:extLst>
              <a:ext uri="{FF2B5EF4-FFF2-40B4-BE49-F238E27FC236}">
                <a16:creationId xmlns:a16="http://schemas.microsoft.com/office/drawing/2014/main" id="{A07A2141-B8E6-D718-12E3-A1E3B0FA59D2}"/>
              </a:ext>
            </a:extLst>
          </p:cNvPr>
          <p:cNvSpPr txBox="1">
            <a:spLocks/>
          </p:cNvSpPr>
          <p:nvPr/>
        </p:nvSpPr>
        <p:spPr>
          <a:xfrm>
            <a:off x="640080" y="854109"/>
            <a:ext cx="4670097" cy="12016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err="1"/>
              <a:t>Communicación</a:t>
            </a:r>
            <a:endParaRPr lang="en-US" sz="5400" dirty="0"/>
          </a:p>
        </p:txBody>
      </p:sp>
      <p:pic>
        <p:nvPicPr>
          <p:cNvPr id="8" name="Slide 7">
            <a:hlinkClick r:id="" action="ppaction://media"/>
            <a:extLst>
              <a:ext uri="{FF2B5EF4-FFF2-40B4-BE49-F238E27FC236}">
                <a16:creationId xmlns:a16="http://schemas.microsoft.com/office/drawing/2014/main" id="{E56D2445-D4E8-8FCE-95E2-D95B435200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63" y="1588"/>
            <a:ext cx="812800" cy="812800"/>
          </a:xfrm>
          <a:prstGeom prst="rect">
            <a:avLst/>
          </a:prstGeom>
        </p:spPr>
      </p:pic>
    </p:spTree>
    <p:extLst>
      <p:ext uri="{BB962C8B-B14F-4D97-AF65-F5344CB8AC3E}">
        <p14:creationId xmlns:p14="http://schemas.microsoft.com/office/powerpoint/2010/main" val="409612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4" name="Rectangle 348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 name="Title 2">
            <a:extLst>
              <a:ext uri="{FF2B5EF4-FFF2-40B4-BE49-F238E27FC236}">
                <a16:creationId xmlns:a16="http://schemas.microsoft.com/office/drawing/2014/main" id="{EC66CC55-FE53-4C85-A728-EE3F5E2903B9}"/>
              </a:ext>
            </a:extLst>
          </p:cNvPr>
          <p:cNvSpPr>
            <a:spLocks noGrp="1"/>
          </p:cNvSpPr>
          <p:nvPr>
            <p:ph type="title"/>
          </p:nvPr>
        </p:nvSpPr>
        <p:spPr>
          <a:xfrm>
            <a:off x="640080" y="325369"/>
            <a:ext cx="4671622" cy="2082313"/>
          </a:xfrm>
        </p:spPr>
        <p:txBody>
          <a:bodyPr vert="horz" lIns="91440" tIns="45720" rIns="91440" bIns="45720" rtlCol="0" anchor="b">
            <a:normAutofit/>
          </a:bodyPr>
          <a:lstStyle/>
          <a:p>
            <a:r>
              <a:rPr lang="es-ES_tradnl" sz="5400" noProof="0" dirty="0"/>
              <a:t>El matrimonio: diseño de Dios </a:t>
            </a:r>
          </a:p>
        </p:txBody>
      </p:sp>
      <p:sp>
        <p:nvSpPr>
          <p:cNvPr id="348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34819" name="Content Placeholder 2"/>
          <p:cNvSpPr>
            <a:spLocks noGrp="1"/>
          </p:cNvSpPr>
          <p:nvPr>
            <p:ph idx="1"/>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endParaRPr lang="es-ES_tradnl" sz="2200" noProof="0" dirty="0"/>
          </a:p>
          <a:p>
            <a:pPr indent="-228600">
              <a:buFont typeface="Arial" panose="020B0604020202020204" pitchFamily="34" charset="0"/>
              <a:buChar char="•"/>
            </a:pPr>
            <a:endParaRPr lang="es-ES_tradnl" sz="2200" noProof="0" dirty="0"/>
          </a:p>
        </p:txBody>
      </p:sp>
      <p:pic>
        <p:nvPicPr>
          <p:cNvPr id="4" name="Picture 3" descr="Bride and groom with wedding bouquet">
            <a:extLst>
              <a:ext uri="{FF2B5EF4-FFF2-40B4-BE49-F238E27FC236}">
                <a16:creationId xmlns:a16="http://schemas.microsoft.com/office/drawing/2014/main" id="{749AA187-65ED-B42C-5B38-7F8DB8E07053}"/>
              </a:ext>
            </a:extLst>
          </p:cNvPr>
          <p:cNvPicPr>
            <a:picLocks noChangeAspect="1"/>
          </p:cNvPicPr>
          <p:nvPr/>
        </p:nvPicPr>
        <p:blipFill>
          <a:blip r:embed="rId5">
            <a:extLst>
              <a:ext uri="{28A0092B-C50C-407E-A947-70E740481C1C}">
                <a14:useLocalDpi xmlns:a14="http://schemas.microsoft.com/office/drawing/2010/main" val="0"/>
              </a:ext>
            </a:extLst>
          </a:blip>
          <a:srcRect l="10834" r="22213"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p:cNvSpPr txBox="1"/>
          <p:nvPr/>
        </p:nvSpPr>
        <p:spPr>
          <a:xfrm>
            <a:off x="1600200" y="2038350"/>
            <a:ext cx="2838450" cy="369332"/>
          </a:xfrm>
          <a:prstGeom prst="rect">
            <a:avLst/>
          </a:prstGeom>
          <a:noFill/>
        </p:spPr>
        <p:txBody>
          <a:bodyPr wrap="square" rtlCol="0" anchor="t">
            <a:spAutoFit/>
          </a:bodyPr>
          <a:lstStyle/>
          <a:p>
            <a:endParaRPr lang="es-ES_tradnl" noProof="0" dirty="0">
              <a:solidFill>
                <a:prstClr val="black"/>
              </a:solidFill>
              <a:cs typeface="Calibri"/>
            </a:endParaRPr>
          </a:p>
        </p:txBody>
      </p:sp>
      <p:pic>
        <p:nvPicPr>
          <p:cNvPr id="9" name="Slide 8">
            <a:hlinkClick r:id="" action="ppaction://media"/>
            <a:extLst>
              <a:ext uri="{FF2B5EF4-FFF2-40B4-BE49-F238E27FC236}">
                <a16:creationId xmlns:a16="http://schemas.microsoft.com/office/drawing/2014/main" id="{463DA991-79CE-3B08-54A6-4D0934452C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63" y="1588"/>
            <a:ext cx="812800" cy="812800"/>
          </a:xfrm>
          <a:prstGeom prst="rect">
            <a:avLst/>
          </a:prstGeom>
        </p:spPr>
      </p:pic>
    </p:spTree>
    <p:extLst>
      <p:ext uri="{BB962C8B-B14F-4D97-AF65-F5344CB8AC3E}">
        <p14:creationId xmlns:p14="http://schemas.microsoft.com/office/powerpoint/2010/main" val="11803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ky, outdoor, person, nature&#10;&#10;Description automatically generated">
            <a:extLst>
              <a:ext uri="{FF2B5EF4-FFF2-40B4-BE49-F238E27FC236}">
                <a16:creationId xmlns:a16="http://schemas.microsoft.com/office/drawing/2014/main" id="{08D39A26-F219-24A0-33B0-45255144CA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pPr>
            <a:endParaRPr lang="es-ES_tradnl" sz="1600" cap="all" noProof="0" dirty="0">
              <a:solidFill>
                <a:prstClr val="black"/>
              </a:solidFill>
            </a:endParaRPr>
          </a:p>
        </p:txBody>
      </p:sp>
      <p:sp>
        <p:nvSpPr>
          <p:cNvPr id="3" name="Title 2">
            <a:extLst>
              <a:ext uri="{FF2B5EF4-FFF2-40B4-BE49-F238E27FC236}">
                <a16:creationId xmlns:a16="http://schemas.microsoft.com/office/drawing/2014/main" id="{4E79F231-C2F9-423E-80CE-E50D9FE4FB8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s-ES_tradnl" sz="4000" noProof="0" dirty="0"/>
              <a:t>Volver a ser amigos</a:t>
            </a:r>
            <a:endParaRPr lang="es-ES_tradnl" sz="4000" noProof="0" dirty="0">
              <a:effectLst/>
            </a:endParaRPr>
          </a:p>
        </p:txBody>
      </p:sp>
      <p:cxnSp>
        <p:nvCxnSpPr>
          <p:cNvPr id="87" name="Straight Connector 8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8" name="Slide 9">
            <a:hlinkClick r:id="" action="ppaction://media"/>
            <a:extLst>
              <a:ext uri="{FF2B5EF4-FFF2-40B4-BE49-F238E27FC236}">
                <a16:creationId xmlns:a16="http://schemas.microsoft.com/office/drawing/2014/main" id="{32165605-C199-D7C2-974E-7BF85557B5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16431" y="6045200"/>
            <a:ext cx="812800" cy="812800"/>
          </a:xfrm>
          <a:prstGeom prst="rect">
            <a:avLst/>
          </a:prstGeom>
        </p:spPr>
      </p:pic>
    </p:spTree>
    <p:extLst>
      <p:ext uri="{BB962C8B-B14F-4D97-AF65-F5344CB8AC3E}">
        <p14:creationId xmlns:p14="http://schemas.microsoft.com/office/powerpoint/2010/main" val="257022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C0BFDF-D948-4F4A-854E-477525F57792}">
  <ds:schemaRef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c0b14a7a-ce08-47f2-9104-3c9f91612485"/>
    <ds:schemaRef ds:uri="http://purl.org/dc/elements/1.1/"/>
  </ds:schemaRefs>
</ds:datastoreItem>
</file>

<file path=customXml/itemProps2.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E3E58C-5E8A-4781-9921-C2B23BC09E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1647</Words>
  <Application>Microsoft Macintosh PowerPoint</Application>
  <PresentationFormat>Widescreen</PresentationFormat>
  <Paragraphs>126</Paragraphs>
  <Slides>13</Slides>
  <Notes>13</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ＭＳ Ｐゴシック</vt:lpstr>
      <vt:lpstr>-webkit-standard</vt:lpstr>
      <vt:lpstr>Arial</vt:lpstr>
      <vt:lpstr>Arial Black</vt:lpstr>
      <vt:lpstr>Calibri</vt:lpstr>
      <vt:lpstr>Calibri Light</vt:lpstr>
      <vt:lpstr>Tahoma</vt:lpstr>
      <vt:lpstr>Times New Roman</vt:lpstr>
      <vt:lpstr>Wingdings 2</vt:lpstr>
      <vt:lpstr>Office Theme</vt:lpstr>
      <vt:lpstr>La diabetes puede causar problemas</vt:lpstr>
      <vt:lpstr>PowerPoint Presentation</vt:lpstr>
      <vt:lpstr>¿CUÁL ERA EL VERDADERO PROBLEMA?</vt:lpstr>
      <vt:lpstr>¡Todo está CONECTADO!</vt:lpstr>
      <vt:lpstr> </vt:lpstr>
      <vt:lpstr> </vt:lpstr>
      <vt:lpstr>PowerPoint Presentation</vt:lpstr>
      <vt:lpstr>El matrimonio: diseño de Dios </vt:lpstr>
      <vt:lpstr>Volver a ser amigos</vt:lpstr>
      <vt:lpstr>PowerPoint Presentation</vt:lpstr>
      <vt:lpstr>Hacer cambios</vt:lpstr>
      <vt:lpstr>¿Necesita medicamentos?</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
  <cp:keywords>, docId:8752FD8895A1DE1AE54E04406D0A89A9</cp:keywords>
  <cp:lastModifiedBy/>
  <cp:revision>45</cp:revision>
  <dcterms:created xsi:type="dcterms:W3CDTF">2019-09-20T19:57:21Z</dcterms:created>
  <dcterms:modified xsi:type="dcterms:W3CDTF">2026-02-18T15:52:12Z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