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1" r:id="rId4"/>
    <p:sldMasterId id="2147483743" r:id="rId5"/>
  </p:sldMasterIdLst>
  <p:notesMasterIdLst>
    <p:notesMasterId r:id="rId23"/>
  </p:notesMasterIdLst>
  <p:handoutMasterIdLst>
    <p:handoutMasterId r:id="rId24"/>
  </p:handoutMasterIdLst>
  <p:sldIdLst>
    <p:sldId id="386" r:id="rId6"/>
    <p:sldId id="396" r:id="rId7"/>
    <p:sldId id="390" r:id="rId8"/>
    <p:sldId id="392" r:id="rId9"/>
    <p:sldId id="391" r:id="rId10"/>
    <p:sldId id="394" r:id="rId11"/>
    <p:sldId id="397" r:id="rId12"/>
    <p:sldId id="399" r:id="rId13"/>
    <p:sldId id="400" r:id="rId14"/>
    <p:sldId id="401" r:id="rId15"/>
    <p:sldId id="402" r:id="rId16"/>
    <p:sldId id="403" r:id="rId17"/>
    <p:sldId id="411" r:id="rId18"/>
    <p:sldId id="523" r:id="rId19"/>
    <p:sldId id="387" r:id="rId20"/>
    <p:sldId id="413" r:id="rId21"/>
    <p:sldId id="4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59" autoAdjust="0"/>
    <p:restoredTop sz="59172" autoAdjust="0"/>
  </p:normalViewPr>
  <p:slideViewPr>
    <p:cSldViewPr snapToGrid="0">
      <p:cViewPr varScale="1">
        <p:scale>
          <a:sx n="46" d="100"/>
          <a:sy n="46" d="100"/>
        </p:scale>
        <p:origin x="192" y="464"/>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2/17/26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2/17/26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Notes Placeholder 2">
            <a:extLst>
              <a:ext uri="{FF2B5EF4-FFF2-40B4-BE49-F238E27FC236}">
                <a16:creationId xmlns:a16="http://schemas.microsoft.com/office/drawing/2014/main" id="{96EF978B-B584-4DA8-B976-519963387884}"/>
              </a:ext>
            </a:extLst>
          </p:cNvPr>
          <p:cNvSpPr>
            <a:spLocks noGrp="1"/>
          </p:cNvSpPr>
          <p:nvPr>
            <p:ph type="body" idx="1"/>
          </p:nvPr>
        </p:nvSpPr>
        <p:spPr/>
        <p:txBody>
          <a:bodyPr/>
          <a:lstStyle/>
          <a:p>
            <a:pPr algn="l"/>
            <a:r>
              <a:rPr lang="en-US" b="0" i="0" dirty="0">
                <a:solidFill>
                  <a:srgbClr val="0D0D0D"/>
                </a:solidFill>
                <a:effectLst/>
                <a:latin typeface="ui-sans-serif"/>
              </a:rPr>
              <a:t>Welcome to video #5 on diabetes prevention and control!</a:t>
            </a:r>
            <a:br>
              <a:rPr lang="en-US" b="0" i="0" dirty="0">
                <a:solidFill>
                  <a:srgbClr val="0D0D0D"/>
                </a:solidFill>
                <a:effectLst/>
                <a:latin typeface="ui-sans-serif"/>
              </a:rPr>
            </a:br>
            <a:r>
              <a:rPr lang="en-US" b="0" i="0" dirty="0">
                <a:solidFill>
                  <a:srgbClr val="0D0D0D"/>
                </a:solidFill>
                <a:effectLst/>
                <a:latin typeface="ui-sans-serif"/>
              </a:rPr>
              <a:t>In this video, we will talk about the diseases and complications that diabetes can cause, as well as how to prevent them.</a:t>
            </a:r>
            <a:br>
              <a:rPr lang="en-US" b="0" i="0" dirty="0">
                <a:solidFill>
                  <a:srgbClr val="0D0D0D"/>
                </a:solidFill>
                <a:effectLst/>
                <a:latin typeface="ui-sans-serif"/>
              </a:rPr>
            </a:br>
            <a:r>
              <a:rPr lang="en-US" b="0" i="0" dirty="0">
                <a:solidFill>
                  <a:srgbClr val="0D0D0D"/>
                </a:solidFill>
                <a:effectLst/>
                <a:latin typeface="ui-sans-serif"/>
              </a:rPr>
              <a:t>We are not sharing this information to scare you, but to give you the tools you need to protect your health and prevent these problems.</a:t>
            </a:r>
          </a:p>
        </p:txBody>
      </p:sp>
      <p:sp>
        <p:nvSpPr>
          <p:cNvPr id="4" name="Slide Number Placeholder 3">
            <a:extLst>
              <a:ext uri="{FF2B5EF4-FFF2-40B4-BE49-F238E27FC236}">
                <a16:creationId xmlns:a16="http://schemas.microsoft.com/office/drawing/2014/main" id="{B21414DA-03BE-42B7-B775-5B6827F2E59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67C7E6AF-A421-41F5-ACD0-71302A57795B}" type="slidenum">
              <a:rPr lang="en-US" altLang="en-US" sz="1200">
                <a:solidFill>
                  <a:prstClr val="black"/>
                </a:solidFill>
                <a:latin typeface="Calibri"/>
              </a:rPr>
              <a:pPr/>
              <a:t>1</a:t>
            </a:fld>
            <a:endParaRPr lang="en-US" altLang="en-US" sz="1200" dirty="0">
              <a:solidFill>
                <a:prstClr val="black"/>
              </a:solidFill>
              <a:latin typeface="Calibri"/>
            </a:endParaRPr>
          </a:p>
        </p:txBody>
      </p:sp>
      <p:sp>
        <p:nvSpPr>
          <p:cNvPr id="17" name="Slide Image Placeholder 16">
            <a:extLst>
              <a:ext uri="{FF2B5EF4-FFF2-40B4-BE49-F238E27FC236}">
                <a16:creationId xmlns:a16="http://schemas.microsoft.com/office/drawing/2014/main" id="{B2E580DA-17CB-58B8-A64D-D6AACDA7E942}"/>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789650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a:extLst>
              <a:ext uri="{FF2B5EF4-FFF2-40B4-BE49-F238E27FC236}">
                <a16:creationId xmlns:a16="http://schemas.microsoft.com/office/drawing/2014/main" id="{7D149E98-12F2-492E-9DDE-D19CB11B8680}"/>
              </a:ext>
            </a:extLst>
          </p:cNvPr>
          <p:cNvSpPr>
            <a:spLocks noGrp="1"/>
          </p:cNvSpPr>
          <p:nvPr>
            <p:ph type="body" idx="1"/>
          </p:nvPr>
        </p:nvSpPr>
        <p:spPr/>
        <p:txBody>
          <a:bodyPr/>
          <a:lstStyle/>
          <a:p>
            <a:pPr algn="l">
              <a:buNone/>
            </a:pPr>
            <a:r>
              <a:rPr lang="en-US" b="0" i="0" u="none" strike="noStrike" dirty="0">
                <a:solidFill>
                  <a:srgbClr val="000000"/>
                </a:solidFill>
                <a:effectLst/>
              </a:rPr>
              <a:t>Vaccines are an easy way to prevent complications.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Having the flu can be very dangerous for people with diabetes or at risk for diabetes as we as older adults. That’s why it’s important to get the flu shot every year.</a:t>
            </a:r>
          </a:p>
          <a:p>
            <a:pPr algn="l">
              <a:buNone/>
            </a:pPr>
            <a:endParaRPr lang="en-US" b="0" i="0" u="none" strike="noStrike" dirty="0">
              <a:solidFill>
                <a:srgbClr val="000000"/>
              </a:solidFill>
              <a:effectLst/>
            </a:endParaRPr>
          </a:p>
          <a:p>
            <a:pPr algn="l"/>
            <a:endParaRPr lang="en-US" b="0" i="0" u="none" strike="noStrike" dirty="0">
              <a:solidFill>
                <a:srgbClr val="000000"/>
              </a:solidFill>
              <a:effectLst/>
            </a:endParaRPr>
          </a:p>
          <a:p>
            <a:br>
              <a:rPr lang="en-US" dirty="0"/>
            </a:br>
            <a:endParaRPr lang="en-US" dirty="0"/>
          </a:p>
          <a:p>
            <a:endParaRPr lang="es-MX" altLang="en-US" noProof="0" dirty="0"/>
          </a:p>
        </p:txBody>
      </p:sp>
      <p:sp>
        <p:nvSpPr>
          <p:cNvPr id="4" name="Slide Number Placeholder 3">
            <a:extLst>
              <a:ext uri="{FF2B5EF4-FFF2-40B4-BE49-F238E27FC236}">
                <a16:creationId xmlns:a16="http://schemas.microsoft.com/office/drawing/2014/main" id="{9B8611A8-D95D-4192-82AE-65C386B4A6D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0D63FD9-A2A0-4870-B41E-D32A698D1260}" type="slidenum">
              <a:rPr lang="en-US" altLang="en-US" sz="1200">
                <a:solidFill>
                  <a:prstClr val="black"/>
                </a:solidFill>
              </a:rPr>
              <a:pPr/>
              <a:t>10</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19D98461-2D7C-404A-C80A-FC4CA47E5C95}"/>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42333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Notes Placeholder 2">
            <a:extLst>
              <a:ext uri="{FF2B5EF4-FFF2-40B4-BE49-F238E27FC236}">
                <a16:creationId xmlns:a16="http://schemas.microsoft.com/office/drawing/2014/main" id="{D9971D2D-E575-412E-A6AC-C6CE243E6634}"/>
              </a:ext>
            </a:extLst>
          </p:cNvPr>
          <p:cNvSpPr>
            <a:spLocks noGrp="1"/>
          </p:cNvSpPr>
          <p:nvPr>
            <p:ph type="body" idx="1"/>
          </p:nvPr>
        </p:nvSpPr>
        <p:spPr/>
        <p:txBody>
          <a:bodyPr/>
          <a:lstStyle/>
          <a:p>
            <a:pPr algn="l">
              <a:buNone/>
            </a:pPr>
            <a:r>
              <a:rPr lang="en-US" b="1" i="0" dirty="0">
                <a:solidFill>
                  <a:srgbClr val="000000"/>
                </a:solidFill>
                <a:effectLst/>
              </a:rPr>
              <a:t>It is normal to feel afraid of vaccines.</a:t>
            </a:r>
            <a:r>
              <a:rPr lang="en-US" b="0" i="0" dirty="0">
                <a:solidFill>
                  <a:srgbClr val="000000"/>
                </a:solidFill>
                <a:effectLst/>
              </a:rPr>
              <a:t> Many people worry about pain, side effects, or do not fully understand how they work. But vaccines are safe, and side effects are usually mild, such as arm soreness.</a:t>
            </a:r>
          </a:p>
          <a:p>
            <a:pPr algn="l">
              <a:buNone/>
            </a:pPr>
            <a:r>
              <a:rPr lang="en-US" b="0" i="0" dirty="0">
                <a:solidFill>
                  <a:srgbClr val="000000"/>
                </a:solidFill>
                <a:effectLst/>
              </a:rPr>
              <a:t>Vaccines protect against serious illnesses that can cause complications, especially in people with diabetes or high blood pressure. They do not make you sick. They help prevent spreading diseases to others, such as the elderly or those with weakened immune systems, like cancer patients.</a:t>
            </a:r>
          </a:p>
          <a:p>
            <a:pPr algn="l"/>
            <a:r>
              <a:rPr lang="en-US" b="0" i="0" dirty="0">
                <a:solidFill>
                  <a:srgbClr val="000000"/>
                </a:solidFill>
                <a:effectLst/>
              </a:rPr>
              <a:t>If you have any questions, talk to your doctor or your community health worker. They can help ease your concerns… because getting vaccinated is one of the best ways to protect your health.</a:t>
            </a:r>
          </a:p>
        </p:txBody>
      </p:sp>
      <p:sp>
        <p:nvSpPr>
          <p:cNvPr id="4" name="Slide Number Placeholder 3">
            <a:extLst>
              <a:ext uri="{FF2B5EF4-FFF2-40B4-BE49-F238E27FC236}">
                <a16:creationId xmlns:a16="http://schemas.microsoft.com/office/drawing/2014/main" id="{FDD6619F-CF66-4F10-90E8-3E316DE08BF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715FBBDE-AD7A-4F6E-BB4A-DDED47F82B07}" type="slidenum">
              <a:rPr lang="en-US" altLang="en-US" sz="1200">
                <a:solidFill>
                  <a:prstClr val="black"/>
                </a:solidFill>
              </a:rPr>
              <a:pPr/>
              <a:t>11</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A5ABA653-A964-FCDF-6428-FE3F6588883C}"/>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446327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a:extLst>
              <a:ext uri="{FF2B5EF4-FFF2-40B4-BE49-F238E27FC236}">
                <a16:creationId xmlns:a16="http://schemas.microsoft.com/office/drawing/2014/main" id="{88E02635-E5C8-4BDA-A6C3-EE7E3D2AFD29}"/>
              </a:ext>
            </a:extLst>
          </p:cNvPr>
          <p:cNvSpPr>
            <a:spLocks noGrp="1"/>
          </p:cNvSpPr>
          <p:nvPr>
            <p:ph type="body" idx="1"/>
          </p:nvPr>
        </p:nvSpPr>
        <p:spPr/>
        <p:txBody>
          <a:bodyPr/>
          <a:lstStyle/>
          <a:p>
            <a:pPr algn="l">
              <a:buNone/>
            </a:pPr>
            <a:r>
              <a:rPr lang="en-US" b="1" i="0" dirty="0">
                <a:solidFill>
                  <a:srgbClr val="000000"/>
                </a:solidFill>
                <a:effectLst/>
              </a:rPr>
              <a:t>There are other important tests that can detect problems early, helping to prevent more serious diseases in the future. Some of the most important are:</a:t>
            </a:r>
            <a:endParaRPr lang="en-US" b="0" i="0" dirty="0">
              <a:solidFill>
                <a:srgbClr val="000000"/>
              </a:solidFill>
              <a:effectLst/>
            </a:endParaRPr>
          </a:p>
          <a:p>
            <a:pPr algn="l">
              <a:buNone/>
            </a:pPr>
            <a:r>
              <a:rPr lang="en-US" b="1" i="0" dirty="0">
                <a:solidFill>
                  <a:srgbClr val="000000"/>
                </a:solidFill>
                <a:effectLst/>
              </a:rPr>
              <a:t>1. Colonoscopy:</a:t>
            </a:r>
            <a:r>
              <a:rPr lang="en-US" b="0" i="0" dirty="0">
                <a:solidFill>
                  <a:srgbClr val="000000"/>
                </a:solidFill>
                <a:effectLst/>
              </a:rPr>
              <a:t> Starting at age 45, have this test every 10 years. It helps detect colorectal cancer at an early stage.</a:t>
            </a:r>
          </a:p>
          <a:p>
            <a:pPr algn="l">
              <a:buNone/>
            </a:pPr>
            <a:r>
              <a:rPr lang="en-US" b="1" i="0" dirty="0">
                <a:solidFill>
                  <a:srgbClr val="000000"/>
                </a:solidFill>
                <a:effectLst/>
              </a:rPr>
              <a:t>2. Mammogram:</a:t>
            </a:r>
            <a:r>
              <a:rPr lang="en-US" b="0" i="0" dirty="0">
                <a:solidFill>
                  <a:srgbClr val="000000"/>
                </a:solidFill>
                <a:effectLst/>
              </a:rPr>
              <a:t> Starting at age 40, have a mammogram every 1–2 years. It helps detect breast cancer early.</a:t>
            </a:r>
          </a:p>
          <a:p>
            <a:pPr algn="l">
              <a:buNone/>
            </a:pPr>
            <a:r>
              <a:rPr lang="en-US" b="1" i="0" dirty="0">
                <a:solidFill>
                  <a:srgbClr val="000000"/>
                </a:solidFill>
                <a:effectLst/>
              </a:rPr>
              <a:t>3. Pap Smear:</a:t>
            </a:r>
            <a:r>
              <a:rPr lang="en-US" b="0" i="0" dirty="0">
                <a:solidFill>
                  <a:srgbClr val="000000"/>
                </a:solidFill>
                <a:effectLst/>
              </a:rPr>
              <a:t> Starting at age 21, have this test every 3–5 years. It helps detect cervical cancer at an early stage.</a:t>
            </a:r>
          </a:p>
          <a:p>
            <a:pPr algn="l"/>
            <a:r>
              <a:rPr lang="en-US" b="1" i="0" dirty="0">
                <a:solidFill>
                  <a:srgbClr val="000000"/>
                </a:solidFill>
                <a:effectLst/>
              </a:rPr>
              <a:t>4. Prostate-Specific Antigen (PSA):</a:t>
            </a:r>
            <a:r>
              <a:rPr lang="en-US" b="0" i="0" dirty="0">
                <a:solidFill>
                  <a:srgbClr val="000000"/>
                </a:solidFill>
                <a:effectLst/>
              </a:rPr>
              <a:t> Starting between ages 40–50, depending on your family risk. This blood test measures PSA levels to help identify possible prostate problems.</a:t>
            </a:r>
          </a:p>
          <a:p>
            <a:pPr algn="l">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85AE9373-4D84-4111-8B2C-28BDF8B637C5}"/>
              </a:ext>
            </a:extLst>
          </p:cNvPr>
          <p:cNvSpPr>
            <a:spLocks noGrp="1"/>
          </p:cNvSpPr>
          <p:nvPr>
            <p:ph type="sldNum" sz="quarter" idx="5"/>
          </p:nvPr>
        </p:nvSpPr>
        <p:spPr>
          <a:xfrm>
            <a:off x="3805109" y="8813025"/>
            <a:ext cx="3170238" cy="481012"/>
          </a:xfrm>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C7E7BF08-9A30-4AD7-9ABB-4F23DDC91DB9}" type="slidenum">
              <a:rPr lang="en-US" altLang="en-US" sz="1200">
                <a:solidFill>
                  <a:prstClr val="black"/>
                </a:solidFill>
              </a:rPr>
              <a:pPr/>
              <a:t>12</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F9470E1F-EB4B-5978-D375-9685D4B12798}"/>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48816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a:extLst>
              <a:ext uri="{FF2B5EF4-FFF2-40B4-BE49-F238E27FC236}">
                <a16:creationId xmlns:a16="http://schemas.microsoft.com/office/drawing/2014/main" id="{4DF994F4-2E40-48E7-8A88-2D9A8103E6C3}"/>
              </a:ext>
            </a:extLst>
          </p:cNvPr>
          <p:cNvSpPr>
            <a:spLocks noGrp="1"/>
          </p:cNvSpPr>
          <p:nvPr>
            <p:ph type="body" idx="1"/>
          </p:nvPr>
        </p:nvSpPr>
        <p:spPr/>
        <p:txBody>
          <a:bodyPr/>
          <a:lstStyle/>
          <a:p>
            <a:pPr algn="l">
              <a:buNone/>
            </a:pPr>
            <a:r>
              <a:rPr lang="en-US" b="1" i="0" dirty="0">
                <a:solidFill>
                  <a:srgbClr val="000000"/>
                </a:solidFill>
                <a:effectLst/>
              </a:rPr>
              <a:t>It is very important to have people in your life who encourage you.</a:t>
            </a:r>
            <a:r>
              <a:rPr lang="en-US" b="0" i="0" dirty="0">
                <a:solidFill>
                  <a:srgbClr val="000000"/>
                </a:solidFill>
                <a:effectLst/>
              </a:rPr>
              <a:t> Surround yourself with people who uplift you… and BE someone who uplifts others. You will notice a positive change in the people around you when you become a positive person who encourages others.</a:t>
            </a:r>
          </a:p>
          <a:p>
            <a:pPr algn="l">
              <a:buNone/>
            </a:pPr>
            <a:r>
              <a:rPr lang="en-US" b="0" i="0" dirty="0">
                <a:solidFill>
                  <a:srgbClr val="000000"/>
                </a:solidFill>
                <a:effectLst/>
              </a:rPr>
              <a:t>Remember, we want to be part of your team. The reason your doctor and we, as community health workers, emphasize controlling your blood sugar, blood pressure, and weight is because every day we see the effects of living with uncontrolled chronic diseases.</a:t>
            </a:r>
          </a:p>
          <a:p>
            <a:pPr algn="l"/>
            <a:r>
              <a:rPr lang="en-US" b="0" i="0" dirty="0">
                <a:solidFill>
                  <a:srgbClr val="000000"/>
                </a:solidFill>
                <a:effectLst/>
              </a:rPr>
              <a:t>We want you to enjoy a better quality of life, because as important—or even more important—than the number of years we live, is the quality of life we have during those years. Everything we share with you is meant to help you live better and prevent medical complications. We are on your side, and we are here to help.</a:t>
            </a:r>
          </a:p>
        </p:txBody>
      </p:sp>
      <p:sp>
        <p:nvSpPr>
          <p:cNvPr id="4" name="Slide Number Placeholder 3">
            <a:extLst>
              <a:ext uri="{FF2B5EF4-FFF2-40B4-BE49-F238E27FC236}">
                <a16:creationId xmlns:a16="http://schemas.microsoft.com/office/drawing/2014/main" id="{6235B90B-42A2-4528-841C-98EF0DC304F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2BFD6E53-5082-4F28-A010-9599BEE5313E}" type="slidenum">
              <a:rPr lang="en-US" altLang="en-US" sz="1200">
                <a:solidFill>
                  <a:prstClr val="black"/>
                </a:solidFill>
              </a:rPr>
              <a:pPr/>
              <a:t>13</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CE056B01-7ACE-0F81-4A55-604FBBF543A4}"/>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39100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109B-61EB-2D93-D487-21FC1F52F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F1480-8040-EBBF-6AA5-CD5515FBF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A0D11-D100-ECB3-4FAB-1962E13ADEE0}"/>
              </a:ext>
            </a:extLst>
          </p:cNvPr>
          <p:cNvSpPr>
            <a:spLocks noGrp="1"/>
          </p:cNvSpPr>
          <p:nvPr>
            <p:ph type="body" idx="1"/>
          </p:nvPr>
        </p:nvSpPr>
        <p:spPr/>
        <p:txBody>
          <a:bodyPr/>
          <a:lstStyle/>
          <a:p>
            <a:pPr algn="l">
              <a:buNone/>
            </a:pPr>
            <a:r>
              <a:rPr lang="en-US" b="1" i="0" dirty="0">
                <a:solidFill>
                  <a:srgbClr val="000000"/>
                </a:solidFill>
                <a:effectLst/>
              </a:rPr>
              <a:t>Do you need help getting vaccines, medical referrals, or preventive care?</a:t>
            </a:r>
            <a:endParaRPr lang="en-US" b="0" i="0" dirty="0">
              <a:solidFill>
                <a:srgbClr val="000000"/>
              </a:solidFill>
              <a:effectLst/>
            </a:endParaRPr>
          </a:p>
          <a:p>
            <a:pPr algn="l"/>
            <a:r>
              <a:rPr lang="en-US" b="0" i="0" dirty="0">
                <a:solidFill>
                  <a:srgbClr val="000000"/>
                </a:solidFill>
                <a:effectLst/>
              </a:rPr>
              <a:t>Your community health worker can help you </a:t>
            </a:r>
            <a:r>
              <a:rPr lang="en-US" b="1" i="0" dirty="0">
                <a:solidFill>
                  <a:srgbClr val="000000"/>
                </a:solidFill>
                <a:effectLst/>
              </a:rPr>
              <a:t>CONNECT</a:t>
            </a:r>
            <a:r>
              <a:rPr lang="en-US" b="0" i="0" dirty="0">
                <a:solidFill>
                  <a:srgbClr val="000000"/>
                </a:solidFill>
                <a:effectLst/>
              </a:rPr>
              <a:t> with opportunities or referrals for your vaccines (such as the flu shot) and eye exams.</a:t>
            </a:r>
          </a:p>
        </p:txBody>
      </p:sp>
      <p:sp>
        <p:nvSpPr>
          <p:cNvPr id="4" name="Slide Number Placeholder 3">
            <a:extLst>
              <a:ext uri="{FF2B5EF4-FFF2-40B4-BE49-F238E27FC236}">
                <a16:creationId xmlns:a16="http://schemas.microsoft.com/office/drawing/2014/main" id="{8AD5E4B6-162A-E79E-D427-7C9BA5762A5C}"/>
              </a:ext>
            </a:extLst>
          </p:cNvPr>
          <p:cNvSpPr>
            <a:spLocks noGrp="1"/>
          </p:cNvSpPr>
          <p:nvPr>
            <p:ph type="sldNum" sz="quarter" idx="5"/>
          </p:nvPr>
        </p:nvSpPr>
        <p:spPr/>
        <p:txBody>
          <a:bodyPr/>
          <a:lstStyle/>
          <a:p>
            <a:fld id="{168375C1-7C5C-42A2-80F2-05631BB3764E}" type="slidenum">
              <a:rPr lang="en-US" noProof="0" smtClean="0"/>
              <a:pPr/>
              <a:t>14</a:t>
            </a:fld>
            <a:endParaRPr lang="en-US" noProof="0" dirty="0"/>
          </a:p>
        </p:txBody>
      </p:sp>
    </p:spTree>
    <p:extLst>
      <p:ext uri="{BB962C8B-B14F-4D97-AF65-F5344CB8AC3E}">
        <p14:creationId xmlns:p14="http://schemas.microsoft.com/office/powerpoint/2010/main" val="80356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Notes Placeholder 2">
            <a:extLst>
              <a:ext uri="{FF2B5EF4-FFF2-40B4-BE49-F238E27FC236}">
                <a16:creationId xmlns:a16="http://schemas.microsoft.com/office/drawing/2014/main" id="{CA59C693-A16E-4807-A00E-C9FF4ACC4672}"/>
              </a:ext>
            </a:extLst>
          </p:cNvPr>
          <p:cNvSpPr>
            <a:spLocks noGrp="1"/>
          </p:cNvSpPr>
          <p:nvPr>
            <p:ph type="body" idx="1"/>
          </p:nvPr>
        </p:nvSpPr>
        <p:spPr/>
        <p:txBody>
          <a:bodyPr/>
          <a:lstStyle/>
          <a:p>
            <a:pPr algn="l">
              <a:buNone/>
            </a:pPr>
            <a:r>
              <a:rPr lang="en-US" b="1" i="0" dirty="0">
                <a:solidFill>
                  <a:srgbClr val="000000"/>
                </a:solidFill>
                <a:effectLst/>
              </a:rPr>
              <a:t>Don’t worry if you haven’t reached all your goals.</a:t>
            </a:r>
            <a:endParaRPr lang="en-US" b="0" i="0" dirty="0">
              <a:solidFill>
                <a:srgbClr val="000000"/>
              </a:solidFill>
              <a:effectLst/>
            </a:endParaRPr>
          </a:p>
          <a:p>
            <a:pPr algn="l">
              <a:buNone/>
            </a:pPr>
            <a:r>
              <a:rPr lang="en-US" b="0" i="0" dirty="0">
                <a:solidFill>
                  <a:srgbClr val="000000"/>
                </a:solidFill>
                <a:effectLst/>
              </a:rPr>
              <a:t>Change is a process: sometimes we succeed, and other times we feel discouraged.</a:t>
            </a:r>
          </a:p>
          <a:p>
            <a:pPr algn="l">
              <a:buNone/>
            </a:pPr>
            <a:r>
              <a:rPr lang="en-US" b="0" i="0" dirty="0">
                <a:solidFill>
                  <a:srgbClr val="000000"/>
                </a:solidFill>
                <a:effectLst/>
              </a:rPr>
              <a:t>Keep taking your medications, eating well, and talking with your community health worker.</a:t>
            </a:r>
          </a:p>
          <a:p>
            <a:pPr algn="l">
              <a:buNone/>
            </a:pPr>
            <a:r>
              <a:rPr lang="en-US" b="0" i="0" dirty="0">
                <a:solidFill>
                  <a:srgbClr val="000000"/>
                </a:solidFill>
                <a:effectLst/>
              </a:rPr>
              <a:t>If you feel discouraged, ask for help: we can help you get back on the healthier path you are aiming for.</a:t>
            </a:r>
          </a:p>
          <a:p>
            <a:pPr algn="l"/>
            <a:r>
              <a:rPr lang="en-US" b="0" i="0" dirty="0">
                <a:solidFill>
                  <a:srgbClr val="000000"/>
                </a:solidFill>
                <a:effectLst/>
              </a:rPr>
              <a:t>Remember: healthy changes are for a lifetime, not just for a short period. Take back control of your health.</a:t>
            </a:r>
          </a:p>
          <a:p>
            <a:pPr algn="l">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B994F6F1-88CA-4DC0-8CA6-2E06AD0CE59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968DC71A-1519-47CA-AC5D-93975B985968}" type="slidenum">
              <a:rPr lang="en-US" altLang="en-US" sz="1200">
                <a:solidFill>
                  <a:prstClr val="black"/>
                </a:solidFill>
              </a:rPr>
              <a:t>15</a:t>
            </a:fld>
            <a:endParaRPr lang="en-US" altLang="en-US" sz="1200" dirty="0">
              <a:solidFill>
                <a:prstClr val="black"/>
              </a:solidFill>
            </a:endParaRPr>
          </a:p>
        </p:txBody>
      </p:sp>
      <p:sp>
        <p:nvSpPr>
          <p:cNvPr id="8" name="Slide Image Placeholder 7">
            <a:extLst>
              <a:ext uri="{FF2B5EF4-FFF2-40B4-BE49-F238E27FC236}">
                <a16:creationId xmlns:a16="http://schemas.microsoft.com/office/drawing/2014/main" id="{E1B7AFBE-A7F1-C207-8B1C-21D0519C15F8}"/>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563065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Notes Placeholder 2">
            <a:extLst>
              <a:ext uri="{FF2B5EF4-FFF2-40B4-BE49-F238E27FC236}">
                <a16:creationId xmlns:a16="http://schemas.microsoft.com/office/drawing/2014/main" id="{144E6A20-D5B4-42CF-9B5B-7FD52A11C566}"/>
              </a:ext>
            </a:extLst>
          </p:cNvPr>
          <p:cNvSpPr>
            <a:spLocks noGrp="1"/>
          </p:cNvSpPr>
          <p:nvPr>
            <p:ph type="body" idx="1"/>
          </p:nvPr>
        </p:nvSpPr>
        <p:spPr/>
        <p:txBody>
          <a:bodyPr/>
          <a:lstStyle/>
          <a:p>
            <a:r>
              <a:rPr lang="en-US" dirty="0"/>
              <a:t>Remember, the goal is to run a marathon of best habits for your life – and not just making changes that last a few weeks.</a:t>
            </a:r>
            <a:br>
              <a:rPr lang="en-US" dirty="0"/>
            </a:br>
            <a:br>
              <a:rPr lang="en-US" dirty="0"/>
            </a:br>
            <a:r>
              <a:rPr lang="en-US" dirty="0"/>
              <a:t>We hope you use this information and call us if you need our help.</a:t>
            </a:r>
            <a:br>
              <a:rPr lang="en-US" dirty="0"/>
            </a:br>
            <a:br>
              <a:rPr lang="en-US" dirty="0"/>
            </a:br>
            <a:r>
              <a:rPr lang="en-US" dirty="0"/>
              <a:t>Until next time!!</a:t>
            </a:r>
            <a:endParaRPr lang="es-MX" altLang="en-US" noProof="0" dirty="0"/>
          </a:p>
        </p:txBody>
      </p:sp>
      <p:sp>
        <p:nvSpPr>
          <p:cNvPr id="4" name="Slide Number Placeholder 3">
            <a:extLst>
              <a:ext uri="{FF2B5EF4-FFF2-40B4-BE49-F238E27FC236}">
                <a16:creationId xmlns:a16="http://schemas.microsoft.com/office/drawing/2014/main" id="{3C16D12F-CCE2-4ABF-B75E-F2631ABEE55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D9EC1A37-42DF-4BBD-BC27-430682B81559}" type="slidenum">
              <a:rPr lang="en-US" altLang="en-US" sz="1200">
                <a:solidFill>
                  <a:prstClr val="black"/>
                </a:solidFill>
              </a:rPr>
              <a:pPr/>
              <a:t>16</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63351E92-A89A-61F3-6CB6-5677736D50D9}"/>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817945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45184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r>
              <a:rPr lang="en-US" b="0" i="0" dirty="0">
                <a:solidFill>
                  <a:srgbClr val="000000"/>
                </a:solidFill>
                <a:effectLst/>
              </a:rPr>
              <a:t>Did you know that arteries carry blood throughout the whole body? They run from the head to the feet, including the eyes and the sexual organs. Some arteries are large, and others are very small.</a:t>
            </a:r>
          </a:p>
          <a:p>
            <a:pPr algn="l">
              <a:buNone/>
            </a:pPr>
            <a:r>
              <a:rPr lang="en-US" b="0" i="0" dirty="0">
                <a:solidFill>
                  <a:srgbClr val="000000"/>
                </a:solidFill>
                <a:effectLst/>
              </a:rPr>
              <a:t>Uncontrolled diabetes, as well as many other risk factors—including smoking, older age, overweight, and obesity—increase your chances of developing the diseases we will discuss.</a:t>
            </a:r>
          </a:p>
          <a:p>
            <a:pPr algn="l">
              <a:buNone/>
            </a:pPr>
            <a:r>
              <a:rPr lang="en-US" b="0" i="0" dirty="0">
                <a:solidFill>
                  <a:srgbClr val="000000"/>
                </a:solidFill>
                <a:effectLst/>
              </a:rPr>
              <a:t>Good habits, such as taking your medications, eating healthily, having a clinic you trust and attending your appointments, and controlling your diseases, help lower your risk.</a:t>
            </a:r>
          </a:p>
          <a:p>
            <a:pPr algn="l"/>
            <a:r>
              <a:rPr lang="en-US" b="0" i="0" dirty="0">
                <a:solidFill>
                  <a:srgbClr val="000000"/>
                </a:solidFill>
                <a:effectLst/>
              </a:rPr>
              <a:t>So, what are these complications?</a:t>
            </a:r>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2</a:t>
            </a:fld>
            <a:endParaRPr lang="en-US" altLang="en-US">
              <a:solidFill>
                <a:prstClr val="black"/>
              </a:solidFill>
            </a:endParaRPr>
          </a:p>
        </p:txBody>
      </p:sp>
      <p:sp>
        <p:nvSpPr>
          <p:cNvPr id="7" name="Slide Image Placeholder 6">
            <a:extLst>
              <a:ext uri="{FF2B5EF4-FFF2-40B4-BE49-F238E27FC236}">
                <a16:creationId xmlns:a16="http://schemas.microsoft.com/office/drawing/2014/main" id="{DB912C06-3749-BD4B-B056-E123E187A19B}"/>
              </a:ext>
            </a:extLst>
          </p:cNvPr>
          <p:cNvSpPr>
            <a:spLocks noGrp="1" noRot="1" noChangeAspect="1"/>
          </p:cNvSpPr>
          <p:nvPr>
            <p:ph type="sldImg"/>
          </p:nvPr>
        </p:nvSpPr>
        <p:spPr/>
      </p:sp>
    </p:spTree>
    <p:extLst>
      <p:ext uri="{BB962C8B-B14F-4D97-AF65-F5344CB8AC3E}">
        <p14:creationId xmlns:p14="http://schemas.microsoft.com/office/powerpoint/2010/main" val="168051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Notes Placeholder 2">
            <a:extLst>
              <a:ext uri="{FF2B5EF4-FFF2-40B4-BE49-F238E27FC236}">
                <a16:creationId xmlns:a16="http://schemas.microsoft.com/office/drawing/2014/main" id="{23B7CCAD-C697-44BB-A75B-500218FB1B37}"/>
              </a:ext>
            </a:extLst>
          </p:cNvPr>
          <p:cNvSpPr>
            <a:spLocks noGrp="1"/>
          </p:cNvSpPr>
          <p:nvPr>
            <p:ph type="body" idx="1"/>
          </p:nvPr>
        </p:nvSpPr>
        <p:spPr/>
        <p:txBody>
          <a:bodyPr/>
          <a:lstStyle/>
          <a:p>
            <a:pPr algn="l">
              <a:buNone/>
            </a:pPr>
            <a:r>
              <a:rPr lang="en-US" b="1" i="0" dirty="0">
                <a:solidFill>
                  <a:srgbClr val="000000"/>
                </a:solidFill>
                <a:effectLst/>
              </a:rPr>
              <a:t>Cholesterol and High Blood Pressure</a:t>
            </a:r>
            <a:endParaRPr lang="en-US" b="0" i="0" dirty="0">
              <a:solidFill>
                <a:srgbClr val="000000"/>
              </a:solidFill>
              <a:effectLst/>
            </a:endParaRPr>
          </a:p>
          <a:p>
            <a:pPr algn="l">
              <a:buNone/>
            </a:pPr>
            <a:r>
              <a:rPr lang="en-US" b="0" i="0" dirty="0">
                <a:solidFill>
                  <a:srgbClr val="000000"/>
                </a:solidFill>
                <a:effectLst/>
              </a:rPr>
              <a:t>Cholesterol damages the arteries by making them narrower and stiffer. When blood cannot flow properly, the heart works harder, and blood pressure can rise.</a:t>
            </a:r>
          </a:p>
          <a:p>
            <a:pPr algn="l">
              <a:buNone/>
            </a:pPr>
            <a:r>
              <a:rPr lang="en-US" b="0" i="0" dirty="0">
                <a:solidFill>
                  <a:srgbClr val="000000"/>
                </a:solidFill>
                <a:effectLst/>
              </a:rPr>
              <a:t>High cholesterol increases the risk of high blood pressure, heart attacks, and strokes.</a:t>
            </a:r>
          </a:p>
          <a:p>
            <a:pPr algn="l">
              <a:buNone/>
            </a:pPr>
            <a:r>
              <a:rPr lang="en-US" b="0" i="0" dirty="0">
                <a:solidFill>
                  <a:srgbClr val="000000"/>
                </a:solidFill>
                <a:effectLst/>
              </a:rPr>
              <a:t>To lower cholesterol, stay active (20 minutes, 3 times a week), work toward a healthy weight, and take your medications as prescribed.</a:t>
            </a:r>
          </a:p>
          <a:p>
            <a:pPr algn="l">
              <a:buNone/>
            </a:pPr>
            <a:r>
              <a:rPr lang="en-US" b="0" i="0" dirty="0">
                <a:solidFill>
                  <a:srgbClr val="000000"/>
                </a:solidFill>
                <a:effectLst/>
              </a:rPr>
              <a:t>Know your blood pressure—your goal is less than 140/90.</a:t>
            </a:r>
          </a:p>
          <a:p>
            <a:pPr algn="l"/>
            <a:r>
              <a:rPr lang="en-US" b="0" i="0" dirty="0">
                <a:solidFill>
                  <a:srgbClr val="000000"/>
                </a:solidFill>
                <a:effectLst/>
              </a:rPr>
              <a:t>Have your cholesterol checked every year. If you haven’t done so, make an appointment at your clinic.</a:t>
            </a:r>
          </a:p>
        </p:txBody>
      </p:sp>
      <p:sp>
        <p:nvSpPr>
          <p:cNvPr id="4" name="Slide Number Placeholder 3">
            <a:extLst>
              <a:ext uri="{FF2B5EF4-FFF2-40B4-BE49-F238E27FC236}">
                <a16:creationId xmlns:a16="http://schemas.microsoft.com/office/drawing/2014/main" id="{C7FBA890-F50B-4B56-A9C8-1ACBA043E1E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E5CA8DF-141D-4D14-8291-E6820F98106E}" type="slidenum">
              <a:rPr lang="en-US" altLang="en-US" sz="1200">
                <a:solidFill>
                  <a:prstClr val="black"/>
                </a:solidFill>
              </a:rPr>
              <a:pPr/>
              <a:t>3</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7CB95B77-F182-EA5D-9E80-A2BDBE354C57}"/>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688338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r>
              <a:rPr lang="en-US" b="1" i="0" dirty="0">
                <a:solidFill>
                  <a:srgbClr val="000000"/>
                </a:solidFill>
                <a:effectLst/>
              </a:rPr>
              <a:t>Strokes</a:t>
            </a:r>
            <a:endParaRPr lang="en-US" b="0" i="0" dirty="0">
              <a:solidFill>
                <a:srgbClr val="000000"/>
              </a:solidFill>
              <a:effectLst/>
            </a:endParaRPr>
          </a:p>
          <a:p>
            <a:pPr algn="l">
              <a:buNone/>
            </a:pPr>
            <a:r>
              <a:rPr lang="en-US" b="0" i="0" dirty="0">
                <a:solidFill>
                  <a:srgbClr val="000000"/>
                </a:solidFill>
                <a:effectLst/>
              </a:rPr>
              <a:t>A stroke can occur when a blood clot blocks blood flow to the brain or when a blood vessel in the brain bursts.</a:t>
            </a:r>
          </a:p>
          <a:p>
            <a:pPr algn="l">
              <a:buNone/>
            </a:pPr>
            <a:r>
              <a:rPr lang="en-US" b="0" i="0" dirty="0">
                <a:solidFill>
                  <a:srgbClr val="000000"/>
                </a:solidFill>
                <a:effectLst/>
              </a:rPr>
              <a:t>High blood sugar, high cholesterol, and smoking damage blood vessel health and increase the risk of clots.</a:t>
            </a:r>
          </a:p>
          <a:p>
            <a:pPr algn="l"/>
            <a:r>
              <a:rPr lang="en-US" b="0" i="0" dirty="0">
                <a:solidFill>
                  <a:srgbClr val="000000"/>
                </a:solidFill>
                <a:effectLst/>
              </a:rPr>
              <a:t>Keeping blood sugar, cholesterol, and blood pressure under control helps prevent strokes and embolisms.</a:t>
            </a:r>
          </a:p>
          <a:p>
            <a:endParaRPr lang="es-MX"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4</a:t>
            </a:fld>
            <a:endParaRPr lang="en-US" altLang="en-US" dirty="0">
              <a:solidFill>
                <a:prstClr val="black"/>
              </a:solidFill>
            </a:endParaRPr>
          </a:p>
        </p:txBody>
      </p:sp>
      <p:sp>
        <p:nvSpPr>
          <p:cNvPr id="7" name="Slide Image Placeholder 6">
            <a:extLst>
              <a:ext uri="{FF2B5EF4-FFF2-40B4-BE49-F238E27FC236}">
                <a16:creationId xmlns:a16="http://schemas.microsoft.com/office/drawing/2014/main" id="{E6EC42D8-FB73-751C-8782-491CCAEE715F}"/>
              </a:ext>
            </a:extLst>
          </p:cNvPr>
          <p:cNvSpPr>
            <a:spLocks noGrp="1" noRot="1" noChangeAspect="1"/>
          </p:cNvSpPr>
          <p:nvPr>
            <p:ph type="sldImg"/>
          </p:nvPr>
        </p:nvSpPr>
        <p:spPr/>
      </p:sp>
    </p:spTree>
    <p:extLst>
      <p:ext uri="{BB962C8B-B14F-4D97-AF65-F5344CB8AC3E}">
        <p14:creationId xmlns:p14="http://schemas.microsoft.com/office/powerpoint/2010/main" val="311538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a:extLst>
              <a:ext uri="{FF2B5EF4-FFF2-40B4-BE49-F238E27FC236}">
                <a16:creationId xmlns:a16="http://schemas.microsoft.com/office/drawing/2014/main" id="{1B29121C-C506-412E-BB1D-C51B3BBB60B1}"/>
              </a:ext>
            </a:extLst>
          </p:cNvPr>
          <p:cNvSpPr>
            <a:spLocks noGrp="1"/>
          </p:cNvSpPr>
          <p:nvPr>
            <p:ph type="body" idx="1"/>
          </p:nvPr>
        </p:nvSpPr>
        <p:spPr/>
        <p:txBody>
          <a:bodyPr/>
          <a:lstStyle/>
          <a:p>
            <a:pPr algn="l">
              <a:buNone/>
            </a:pPr>
            <a:r>
              <a:rPr lang="en-US" b="1" i="0" dirty="0">
                <a:solidFill>
                  <a:srgbClr val="000000"/>
                </a:solidFill>
                <a:effectLst/>
              </a:rPr>
              <a:t>Heart Attacks</a:t>
            </a:r>
            <a:endParaRPr lang="en-US" b="0" i="0" dirty="0">
              <a:solidFill>
                <a:srgbClr val="000000"/>
              </a:solidFill>
              <a:effectLst/>
            </a:endParaRPr>
          </a:p>
          <a:p>
            <a:pPr algn="l">
              <a:buNone/>
            </a:pPr>
            <a:r>
              <a:rPr lang="en-US" b="0" i="0" dirty="0">
                <a:solidFill>
                  <a:srgbClr val="000000"/>
                </a:solidFill>
                <a:effectLst/>
              </a:rPr>
              <a:t>High blood sugar and high blood pressure damage the arteries over time. Cholesterol and sugar can build up as plaque in the arteries.</a:t>
            </a:r>
          </a:p>
          <a:p>
            <a:pPr algn="l">
              <a:buNone/>
            </a:pPr>
            <a:r>
              <a:rPr lang="en-US" b="0" i="0" dirty="0">
                <a:solidFill>
                  <a:srgbClr val="000000"/>
                </a:solidFill>
                <a:effectLst/>
              </a:rPr>
              <a:t>If a plaque blocks blood flow to the heart, it can cause a heart attack.</a:t>
            </a:r>
          </a:p>
          <a:p>
            <a:pPr algn="l">
              <a:buNone/>
            </a:pPr>
            <a:r>
              <a:rPr lang="en-US" b="0" i="0" dirty="0">
                <a:solidFill>
                  <a:srgbClr val="000000"/>
                </a:solidFill>
                <a:effectLst/>
              </a:rPr>
              <a:t>Controlling blood sugar, blood pressure, and cholesterol reduces the risk.</a:t>
            </a:r>
          </a:p>
          <a:p>
            <a:pPr algn="l"/>
            <a:r>
              <a:rPr lang="en-US" b="0" i="0" dirty="0">
                <a:solidFill>
                  <a:srgbClr val="000000"/>
                </a:solidFill>
                <a:effectLst/>
              </a:rPr>
              <a:t>Eating a healthy diet, exercising regularly, and avoiding tobacco help prevent heart attacks.</a:t>
            </a:r>
          </a:p>
        </p:txBody>
      </p:sp>
      <p:sp>
        <p:nvSpPr>
          <p:cNvPr id="4" name="Slide Number Placeholder 3">
            <a:extLst>
              <a:ext uri="{FF2B5EF4-FFF2-40B4-BE49-F238E27FC236}">
                <a16:creationId xmlns:a16="http://schemas.microsoft.com/office/drawing/2014/main" id="{47CBA9E6-D588-4BA4-8EEB-5F05CF4A6B3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53D7186D-FE7E-40F4-A2CC-20092E5A4963}" type="slidenum">
              <a:rPr lang="en-US" altLang="en-US" sz="1200">
                <a:solidFill>
                  <a:prstClr val="black"/>
                </a:solidFill>
              </a:rPr>
              <a:pPr/>
              <a:t>5</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8D304E74-C638-8F4F-B08D-0C1DA56108ED}"/>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52375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r>
              <a:rPr lang="en-US" b="1" i="0" dirty="0">
                <a:solidFill>
                  <a:srgbClr val="000000"/>
                </a:solidFill>
                <a:effectLst/>
              </a:rPr>
              <a:t>Kidney Disease</a:t>
            </a:r>
            <a:endParaRPr lang="en-US" b="0" i="0" dirty="0">
              <a:solidFill>
                <a:srgbClr val="000000"/>
              </a:solidFill>
              <a:effectLst/>
            </a:endParaRPr>
          </a:p>
          <a:p>
            <a:pPr algn="l">
              <a:buNone/>
            </a:pPr>
            <a:r>
              <a:rPr lang="en-US" b="0" i="0" dirty="0">
                <a:solidFill>
                  <a:srgbClr val="000000"/>
                </a:solidFill>
                <a:effectLst/>
              </a:rPr>
              <a:t>The two most common causes of kidney problems are diabetes and high blood pressure. Having both increases the risk.</a:t>
            </a:r>
          </a:p>
          <a:p>
            <a:pPr algn="l">
              <a:buNone/>
            </a:pPr>
            <a:r>
              <a:rPr lang="en-US" b="0" i="0" dirty="0">
                <a:solidFill>
                  <a:srgbClr val="000000"/>
                </a:solidFill>
                <a:effectLst/>
              </a:rPr>
              <a:t>Your doctor can check your kidneys with a urine or blood test. The urine test should be done once a year.</a:t>
            </a:r>
          </a:p>
          <a:p>
            <a:pPr algn="l"/>
            <a:r>
              <a:rPr lang="en-US" b="0" i="0" dirty="0">
                <a:solidFill>
                  <a:srgbClr val="000000"/>
                </a:solidFill>
                <a:effectLst/>
              </a:rPr>
              <a:t>If the kidneys fail, dialysis is needed. This is a serious condition in which a machine filters the blood, usually two to three times per week.</a:t>
            </a:r>
          </a:p>
          <a:p>
            <a:pPr algn="l">
              <a:buNone/>
            </a:pPr>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6</a:t>
            </a:fld>
            <a:endParaRPr lang="en-US" altLang="en-US">
              <a:solidFill>
                <a:prstClr val="black"/>
              </a:solidFill>
            </a:endParaRPr>
          </a:p>
        </p:txBody>
      </p:sp>
      <p:sp>
        <p:nvSpPr>
          <p:cNvPr id="7" name="Slide Image Placeholder 6">
            <a:extLst>
              <a:ext uri="{FF2B5EF4-FFF2-40B4-BE49-F238E27FC236}">
                <a16:creationId xmlns:a16="http://schemas.microsoft.com/office/drawing/2014/main" id="{48D2F7B8-27FF-DBDB-CA16-CA3CF400BFFA}"/>
              </a:ext>
            </a:extLst>
          </p:cNvPr>
          <p:cNvSpPr>
            <a:spLocks noGrp="1" noRot="1" noChangeAspect="1"/>
          </p:cNvSpPr>
          <p:nvPr>
            <p:ph type="sldImg"/>
          </p:nvPr>
        </p:nvSpPr>
        <p:spPr/>
      </p:sp>
    </p:spTree>
    <p:extLst>
      <p:ext uri="{BB962C8B-B14F-4D97-AF65-F5344CB8AC3E}">
        <p14:creationId xmlns:p14="http://schemas.microsoft.com/office/powerpoint/2010/main" val="65197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a:extLst>
              <a:ext uri="{FF2B5EF4-FFF2-40B4-BE49-F238E27FC236}">
                <a16:creationId xmlns:a16="http://schemas.microsoft.com/office/drawing/2014/main" id="{E66D9F85-AA06-42DC-A271-8CF507C4A4F4}"/>
              </a:ext>
            </a:extLst>
          </p:cNvPr>
          <p:cNvSpPr>
            <a:spLocks noGrp="1"/>
          </p:cNvSpPr>
          <p:nvPr>
            <p:ph type="body" idx="1"/>
          </p:nvPr>
        </p:nvSpPr>
        <p:spPr/>
        <p:txBody>
          <a:bodyPr/>
          <a:lstStyle/>
          <a:p>
            <a:pPr algn="l">
              <a:buNone/>
            </a:pPr>
            <a:r>
              <a:rPr lang="en-US" b="1" i="0" dirty="0">
                <a:solidFill>
                  <a:srgbClr val="000000"/>
                </a:solidFill>
                <a:effectLst/>
              </a:rPr>
              <a:t>Eye Diseases</a:t>
            </a:r>
            <a:endParaRPr lang="en-US" b="0" i="0" dirty="0">
              <a:solidFill>
                <a:srgbClr val="000000"/>
              </a:solidFill>
              <a:effectLst/>
            </a:endParaRPr>
          </a:p>
          <a:p>
            <a:pPr algn="l">
              <a:buNone/>
            </a:pPr>
            <a:r>
              <a:rPr lang="en-US" b="0" i="0" dirty="0">
                <a:solidFill>
                  <a:srgbClr val="000000"/>
                </a:solidFill>
                <a:effectLst/>
              </a:rPr>
              <a:t>The eyes have many tiny arteries. Diabetes and high blood pressure can damage them and cause blindness.</a:t>
            </a:r>
          </a:p>
          <a:p>
            <a:pPr algn="l">
              <a:buNone/>
            </a:pPr>
            <a:r>
              <a:rPr lang="en-US" b="0" i="0" dirty="0">
                <a:solidFill>
                  <a:srgbClr val="000000"/>
                </a:solidFill>
                <a:effectLst/>
              </a:rPr>
              <a:t>Have an eye exam every year. Your ophthalmologist can detect problems early and help you maintain your vision.</a:t>
            </a:r>
          </a:p>
          <a:p>
            <a:pPr algn="l"/>
            <a:r>
              <a:rPr lang="en-US" b="0" i="0" dirty="0">
                <a:solidFill>
                  <a:srgbClr val="000000"/>
                </a:solidFill>
                <a:effectLst/>
              </a:rPr>
              <a:t>If you have not had an exam this year, ask your community health worker to help you schedule an appointment.</a:t>
            </a:r>
          </a:p>
        </p:txBody>
      </p:sp>
      <p:sp>
        <p:nvSpPr>
          <p:cNvPr id="4" name="Slide Number Placeholder 3">
            <a:extLst>
              <a:ext uri="{FF2B5EF4-FFF2-40B4-BE49-F238E27FC236}">
                <a16:creationId xmlns:a16="http://schemas.microsoft.com/office/drawing/2014/main" id="{AA3C9D65-2ECE-4E44-A160-CBC3358ABB03}"/>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8F6609BF-B147-4E16-A833-28B4E81426F4}" type="slidenum">
              <a:rPr lang="en-US" altLang="en-US" sz="1200">
                <a:solidFill>
                  <a:prstClr val="black"/>
                </a:solidFill>
              </a:rPr>
              <a:pPr/>
              <a:t>7</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C00245A4-9EF5-8562-268C-73C1D8DE8E4C}"/>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155868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r>
              <a:rPr lang="en-US" b="1" i="0" dirty="0">
                <a:solidFill>
                  <a:srgbClr val="000000"/>
                </a:solidFill>
                <a:effectLst/>
              </a:rPr>
              <a:t>Amputations</a:t>
            </a:r>
            <a:endParaRPr lang="en-US" b="0" i="0" dirty="0">
              <a:solidFill>
                <a:srgbClr val="000000"/>
              </a:solidFill>
              <a:effectLst/>
            </a:endParaRPr>
          </a:p>
          <a:p>
            <a:pPr algn="l">
              <a:buNone/>
            </a:pPr>
            <a:r>
              <a:rPr lang="en-US" b="0" i="0" dirty="0">
                <a:solidFill>
                  <a:srgbClr val="000000"/>
                </a:solidFill>
                <a:effectLst/>
              </a:rPr>
              <a:t>Uncontrolled diabetes can damage the arteries and nerves in the feet and hands, causing loss of sensation.</a:t>
            </a:r>
          </a:p>
          <a:p>
            <a:pPr algn="l">
              <a:buNone/>
            </a:pPr>
            <a:r>
              <a:rPr lang="en-US" b="0" i="0" dirty="0">
                <a:solidFill>
                  <a:srgbClr val="000000"/>
                </a:solidFill>
                <a:effectLst/>
              </a:rPr>
              <a:t>Check your feet at home: look at the soles and between your toes. Ask a family member for help or use a mirror if you cannot see the soles.</a:t>
            </a:r>
          </a:p>
          <a:p>
            <a:pPr algn="l">
              <a:buNone/>
            </a:pPr>
            <a:r>
              <a:rPr lang="en-US" b="0" i="0" dirty="0">
                <a:solidFill>
                  <a:srgbClr val="000000"/>
                </a:solidFill>
                <a:effectLst/>
              </a:rPr>
              <a:t>Report any cuts, blisters, or infections to your doctor immediately.</a:t>
            </a:r>
          </a:p>
          <a:p>
            <a:pPr algn="l">
              <a:buNone/>
            </a:pPr>
            <a:r>
              <a:rPr lang="en-US" b="0" i="0" dirty="0">
                <a:solidFill>
                  <a:srgbClr val="000000"/>
                </a:solidFill>
                <a:effectLst/>
              </a:rPr>
              <a:t>Diabetes can make wounds take longer to heal, so early care prevents bigger problems.</a:t>
            </a:r>
          </a:p>
          <a:p>
            <a:pPr algn="l"/>
            <a:r>
              <a:rPr lang="en-US" b="0" i="0" dirty="0">
                <a:solidFill>
                  <a:srgbClr val="000000"/>
                </a:solidFill>
                <a:effectLst/>
              </a:rPr>
              <a:t>Foot checks are simple but very important for prevention. They should be done every year.</a:t>
            </a:r>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8</a:t>
            </a:fld>
            <a:endParaRPr lang="en-US" altLang="en-US">
              <a:solidFill>
                <a:prstClr val="black"/>
              </a:solidFill>
            </a:endParaRPr>
          </a:p>
        </p:txBody>
      </p:sp>
      <p:sp>
        <p:nvSpPr>
          <p:cNvPr id="7" name="Slide Image Placeholder 6">
            <a:extLst>
              <a:ext uri="{FF2B5EF4-FFF2-40B4-BE49-F238E27FC236}">
                <a16:creationId xmlns:a16="http://schemas.microsoft.com/office/drawing/2014/main" id="{1DD291EF-E618-4DC1-4B71-10E16190E598}"/>
              </a:ext>
            </a:extLst>
          </p:cNvPr>
          <p:cNvSpPr>
            <a:spLocks noGrp="1" noRot="1" noChangeAspect="1"/>
          </p:cNvSpPr>
          <p:nvPr>
            <p:ph type="sldImg"/>
          </p:nvPr>
        </p:nvSpPr>
        <p:spPr/>
      </p:sp>
    </p:spTree>
    <p:extLst>
      <p:ext uri="{BB962C8B-B14F-4D97-AF65-F5344CB8AC3E}">
        <p14:creationId xmlns:p14="http://schemas.microsoft.com/office/powerpoint/2010/main" val="950200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How can we prevent these diseases and complications?</a:t>
            </a:r>
          </a:p>
          <a:p>
            <a:br>
              <a:rPr lang="en-US" dirty="0"/>
            </a:br>
            <a:endParaRPr lang="en-US"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9</a:t>
            </a:fld>
            <a:endParaRPr lang="en-US" altLang="en-US">
              <a:solidFill>
                <a:prstClr val="black"/>
              </a:solidFill>
            </a:endParaRPr>
          </a:p>
        </p:txBody>
      </p:sp>
      <p:sp>
        <p:nvSpPr>
          <p:cNvPr id="7" name="Slide Image Placeholder 6">
            <a:extLst>
              <a:ext uri="{FF2B5EF4-FFF2-40B4-BE49-F238E27FC236}">
                <a16:creationId xmlns:a16="http://schemas.microsoft.com/office/drawing/2014/main" id="{67E923DB-D6A0-4007-D16B-FB0525908ABB}"/>
              </a:ext>
            </a:extLst>
          </p:cNvPr>
          <p:cNvSpPr>
            <a:spLocks noGrp="1" noRot="1" noChangeAspect="1"/>
          </p:cNvSpPr>
          <p:nvPr>
            <p:ph type="sldImg"/>
          </p:nvPr>
        </p:nvSpPr>
        <p:spPr/>
      </p:sp>
    </p:spTree>
    <p:extLst>
      <p:ext uri="{BB962C8B-B14F-4D97-AF65-F5344CB8AC3E}">
        <p14:creationId xmlns:p14="http://schemas.microsoft.com/office/powerpoint/2010/main" val="252676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37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8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22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914154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62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0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solidFill>
                  <a:prstClr val="black">
                    <a:tint val="75000"/>
                  </a:prstClr>
                </a:solidFill>
              </a:rPr>
              <a:pPr/>
              <a:t>2/17/26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791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solidFill>
                  <a:prstClr val="black">
                    <a:tint val="75000"/>
                  </a:prstClr>
                </a:solidFill>
              </a:rPr>
              <a:pPr/>
              <a:t>2/17/26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731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solidFill>
                  <a:prstClr val="black">
                    <a:tint val="75000"/>
                  </a:prstClr>
                </a:solidFill>
              </a:rPr>
              <a:pPr/>
              <a:t>2/17/26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85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solidFill>
                  <a:prstClr val="black">
                    <a:tint val="75000"/>
                  </a:prstClr>
                </a:solidFill>
              </a:rPr>
              <a:pPr/>
              <a:t>2/17/26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1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359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solidFill>
                  <a:prstClr val="black">
                    <a:tint val="75000"/>
                  </a:prstClr>
                </a:solidFill>
              </a:rPr>
              <a:pPr/>
              <a:t>2/17/26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16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solidFill>
                  <a:prstClr val="black">
                    <a:tint val="75000"/>
                  </a:prstClr>
                </a:solidFill>
              </a:rPr>
              <a:pPr/>
              <a:t>2/17/26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649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6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65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solidFill>
                  <a:prstClr val="black">
                    <a:tint val="75000"/>
                  </a:prstClr>
                </a:solidFill>
              </a:rPr>
              <a:pPr/>
              <a:t>2/17/26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66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solidFill>
                  <a:prstClr val="black">
                    <a:tint val="75000"/>
                  </a:prstClr>
                </a:solidFill>
              </a:rPr>
              <a:pPr/>
              <a:t>2/17/26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77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solidFill>
                  <a:prstClr val="black">
                    <a:tint val="75000"/>
                  </a:prstClr>
                </a:solidFill>
              </a:rPr>
              <a:pPr/>
              <a:t>2/17/26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49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solidFill>
                  <a:prstClr val="black">
                    <a:tint val="75000"/>
                  </a:prstClr>
                </a:solidFill>
              </a:rPr>
              <a:pPr/>
              <a:t>2/17/26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18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solidFill>
                  <a:prstClr val="black">
                    <a:tint val="75000"/>
                  </a:prstClr>
                </a:solidFill>
              </a:rPr>
              <a:pPr/>
              <a:t>2/17/26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74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solidFill>
                  <a:prstClr val="black">
                    <a:tint val="75000"/>
                  </a:prstClr>
                </a:solidFill>
              </a:rPr>
              <a:pPr/>
              <a:t>2/17/26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15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solidFill>
                  <a:prstClr val="black">
                    <a:tint val="75000"/>
                  </a:prstClr>
                </a:solidFill>
              </a:rPr>
              <a:pPr/>
              <a:t>2/17/26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933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51F38EA-B09F-4C97-9264-D1353869D1EA}" type="datetimeFigureOut">
              <a:rPr lang="en-US" smtClean="0">
                <a:solidFill>
                  <a:prstClr val="black">
                    <a:tint val="75000"/>
                  </a:prstClr>
                </a:solidFill>
              </a:rPr>
              <a:pPr defTabSz="457200"/>
              <a:t>2/17/26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3336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82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51F38EA-B09F-4C97-9264-D1353869D1EA}" type="datetimeFigureOut">
              <a:rPr lang="en-US" smtClean="0">
                <a:solidFill>
                  <a:prstClr val="black">
                    <a:tint val="75000"/>
                  </a:prstClr>
                </a:solidFill>
              </a:rPr>
              <a:pPr defTabSz="457200"/>
              <a:t>2/17/26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775156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dreamstime.com/stock-photo-gastroscope-doctor-gastroenterologist-probe-to-perform-gastroscopy-colonoscopy-image71662273" TargetMode="External"/><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0.jpeg"/><Relationship Id="rId5" Type="http://schemas.openxmlformats.org/officeDocument/2006/relationships/hyperlink" Target="https://www.dreamstime.com/portrait-female-doing-mamography-portrait-female-doing-mamography-image231108410" TargetMode="External"/><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jpeg"/><Relationship Id="rId5" Type="http://schemas.openxmlformats.org/officeDocument/2006/relationships/image" Target="../media/image2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media" Target="../media/media16.mp3"/><Relationship Id="rId7" Type="http://schemas.openxmlformats.org/officeDocument/2006/relationships/image" Target="../media/image26.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6.mp3"/><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pmc.ncbi.nlm.nih.gov/articles/PMC10021494/" TargetMode="External"/><Relationship Id="rId3" Type="http://schemas.openxmlformats.org/officeDocument/2006/relationships/hyperlink" Target="https://diabetesjournals.org/care/issue/47/Supplement_1" TargetMode="External"/><Relationship Id="rId7" Type="http://schemas.openxmlformats.org/officeDocument/2006/relationships/hyperlink" Target="https://diabetesjournals.org/care/article/46/1/209/148198/Etiology-Epidemiology-and-Disparities-in-the"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hyperlink" Target="https://pmc.ncbi.nlm.nih.gov/articles/PMC9868457/" TargetMode="External"/><Relationship Id="rId5" Type="http://schemas.openxmlformats.org/officeDocument/2006/relationships/hyperlink" Target="https://diabetesjournals.org/care/article/46/9/1574/153530/Diabetic-Nephropathy-Update-on-Pillars-of-Therapy" TargetMode="External"/><Relationship Id="rId4" Type="http://schemas.openxmlformats.org/officeDocument/2006/relationships/hyperlink" Target="https://pubmed.ncbi.nlm.nih.gov/39023283/" TargetMode="External"/><Relationship Id="rId9" Type="http://schemas.openxmlformats.org/officeDocument/2006/relationships/hyperlink" Target="https://pmc.ncbi.nlm.nih.gov/articles/PMC1106630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FEDC4-6392-F0D8-42B9-C15C696A6D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4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defTabSz="457200">
              <a:spcAft>
                <a:spcPts val="1000"/>
              </a:spcAft>
              <a:buClr>
                <a:prstClr val="black"/>
              </a:buClr>
              <a:buSzPct val="100000"/>
              <a:buFont typeface="Arial"/>
              <a:buNone/>
            </a:pPr>
            <a:endParaRPr lang="en-US" sz="1600" cap="all">
              <a:solidFill>
                <a:prstClr val="black"/>
              </a:solidFill>
            </a:endParaRPr>
          </a:p>
        </p:txBody>
      </p:sp>
      <p:sp>
        <p:nvSpPr>
          <p:cNvPr id="2" name="Title 1">
            <a:extLst>
              <a:ext uri="{FF2B5EF4-FFF2-40B4-BE49-F238E27FC236}">
                <a16:creationId xmlns:a16="http://schemas.microsoft.com/office/drawing/2014/main" id="{654E932F-4150-48E9-8686-E42D14303ACD}"/>
              </a:ext>
            </a:extLst>
          </p:cNvPr>
          <p:cNvSpPr>
            <a:spLocks noGrp="1"/>
          </p:cNvSpPr>
          <p:nvPr>
            <p:ph type="ctrTitle"/>
          </p:nvPr>
        </p:nvSpPr>
        <p:spPr>
          <a:xfrm>
            <a:off x="6096000" y="3429000"/>
            <a:ext cx="6510771" cy="2416701"/>
          </a:xfrm>
        </p:spPr>
        <p:txBody>
          <a:bodyPr>
            <a:normAutofit fontScale="90000"/>
          </a:bodyPr>
          <a:lstStyle/>
          <a:p>
            <a:pPr eaLnBrk="1" hangingPunct="1"/>
            <a:r>
              <a:rPr lang="en-US" altLang="en-US" sz="6500" b="1" dirty="0">
                <a:ea typeface="ＭＳ Ｐゴシック" panose="020B0600070205080204" pitchFamily="34" charset="-128"/>
              </a:rPr>
              <a:t>Stop Problems Before They Start</a:t>
            </a:r>
            <a:br>
              <a:rPr lang="en-US" altLang="en-US" sz="6500" b="1" dirty="0">
                <a:ea typeface="ＭＳ Ｐゴシック" panose="020B0600070205080204" pitchFamily="34" charset="-128"/>
              </a:rPr>
            </a:br>
            <a:r>
              <a:rPr lang="en-US" altLang="en-US" sz="6500" b="1" dirty="0">
                <a:ea typeface="ＭＳ Ｐゴシック" panose="020B0600070205080204" pitchFamily="34" charset="-128"/>
              </a:rPr>
              <a:t>       </a:t>
            </a:r>
            <a:r>
              <a:rPr lang="en-US" altLang="en-US" sz="3300" b="1" dirty="0">
                <a:ea typeface="ＭＳ Ｐゴシック" panose="020B0600070205080204" pitchFamily="34" charset="-128"/>
              </a:rPr>
              <a:t>Video 5</a:t>
            </a:r>
          </a:p>
        </p:txBody>
      </p:sp>
      <p:cxnSp>
        <p:nvCxnSpPr>
          <p:cNvPr id="1047" name="Straight Connector 104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4" name="Slide 1">
            <a:hlinkClick r:id="" action="ppaction://media"/>
            <a:extLst>
              <a:ext uri="{FF2B5EF4-FFF2-40B4-BE49-F238E27FC236}">
                <a16:creationId xmlns:a16="http://schemas.microsoft.com/office/drawing/2014/main" id="{A1FC41DE-49CF-4FAF-E727-98B3606BB0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151" y="0"/>
            <a:ext cx="812800" cy="812800"/>
          </a:xfrm>
          <a:prstGeom prst="rect">
            <a:avLst/>
          </a:prstGeom>
        </p:spPr>
      </p:pic>
    </p:spTree>
    <p:extLst>
      <p:ext uri="{BB962C8B-B14F-4D97-AF65-F5344CB8AC3E}">
        <p14:creationId xmlns:p14="http://schemas.microsoft.com/office/powerpoint/2010/main" val="4557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hospital room, room&#10;&#10;Description automatically generated">
            <a:extLst>
              <a:ext uri="{FF2B5EF4-FFF2-40B4-BE49-F238E27FC236}">
                <a16:creationId xmlns:a16="http://schemas.microsoft.com/office/drawing/2014/main" id="{D60E9DB1-CCB2-31E5-B227-40BEB4CEAF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8182" r="9091"/>
          <a:stretch/>
        </p:blipFill>
        <p:spPr>
          <a:xfrm>
            <a:off x="20" y="10"/>
            <a:ext cx="12191980" cy="6857990"/>
          </a:xfrm>
          <a:prstGeom prst="rect">
            <a:avLst/>
          </a:prstGeom>
        </p:spPr>
      </p:pic>
      <p:sp>
        <p:nvSpPr>
          <p:cNvPr id="48158" name="Rectangle 48157">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8130" name="Title 1">
            <a:extLst>
              <a:ext uri="{FF2B5EF4-FFF2-40B4-BE49-F238E27FC236}">
                <a16:creationId xmlns:a16="http://schemas.microsoft.com/office/drawing/2014/main" id="{85AEC59C-D3BB-41ED-9E8B-E0041E1DC5A1}"/>
              </a:ext>
            </a:extLst>
          </p:cNvPr>
          <p:cNvSpPr>
            <a:spLocks noGrp="1"/>
          </p:cNvSpPr>
          <p:nvPr>
            <p:ph type="title"/>
          </p:nvPr>
        </p:nvSpPr>
        <p:spPr>
          <a:xfrm>
            <a:off x="542544" y="4754880"/>
            <a:ext cx="11137392" cy="932688"/>
          </a:xfrm>
        </p:spPr>
        <p:txBody>
          <a:bodyPr vert="horz" lIns="91440" tIns="45720" rIns="91440" bIns="45720" rtlCol="0" anchor="b">
            <a:normAutofit/>
          </a:bodyPr>
          <a:lstStyle/>
          <a:p>
            <a:pPr algn="ctr"/>
            <a:r>
              <a:rPr lang="en-US" altLang="en-US" sz="6000" b="1" dirty="0">
                <a:solidFill>
                  <a:schemeClr val="bg1"/>
                </a:solidFill>
              </a:rPr>
              <a:t>Vaccines</a:t>
            </a:r>
          </a:p>
        </p:txBody>
      </p:sp>
      <p:cxnSp>
        <p:nvCxnSpPr>
          <p:cNvPr id="48160" name="Straight Connector 48159">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Slide 10">
            <a:hlinkClick r:id="" action="ppaction://media"/>
            <a:extLst>
              <a:ext uri="{FF2B5EF4-FFF2-40B4-BE49-F238E27FC236}">
                <a16:creationId xmlns:a16="http://schemas.microsoft.com/office/drawing/2014/main" id="{A1C9E709-54F1-00A4-4474-5F1060FF15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0"/>
            <a:ext cx="812800" cy="812800"/>
          </a:xfrm>
          <a:prstGeom prst="rect">
            <a:avLst/>
          </a:prstGeom>
        </p:spPr>
      </p:pic>
    </p:spTree>
    <p:extLst>
      <p:ext uri="{BB962C8B-B14F-4D97-AF65-F5344CB8AC3E}">
        <p14:creationId xmlns:p14="http://schemas.microsoft.com/office/powerpoint/2010/main" val="258343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8130"/>
                                        </p:tgtEl>
                                        <p:attrNameLst>
                                          <p:attrName>style.visibility</p:attrName>
                                        </p:attrNameLst>
                                      </p:cBhvr>
                                      <p:to>
                                        <p:strVal val="visible"/>
                                      </p:to>
                                    </p:set>
                                    <p:animEffect transition="in" filter="fade">
                                      <p:cBhvr>
                                        <p:cTn id="7" dur="4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81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3" name="Rectangle 50182">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useBgFill="1">
        <p:nvSpPr>
          <p:cNvPr id="50185" name="Freeform: Shape 50184">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useBgFill="1">
        <p:nvSpPr>
          <p:cNvPr id="50187" name="Freeform: Shape 50186">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50178" name="Title 1">
            <a:extLst>
              <a:ext uri="{FF2B5EF4-FFF2-40B4-BE49-F238E27FC236}">
                <a16:creationId xmlns:a16="http://schemas.microsoft.com/office/drawing/2014/main" id="{1158D79B-A305-4F65-937C-4F4B2DAB0CDA}"/>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5400" b="1" kern="1200" dirty="0">
                <a:solidFill>
                  <a:schemeClr val="tx1"/>
                </a:solidFill>
                <a:latin typeface="+mj-lt"/>
                <a:ea typeface="+mj-ea"/>
                <a:cs typeface="+mj-cs"/>
              </a:rPr>
              <a:t>I’m scared of vaccines!</a:t>
            </a:r>
          </a:p>
        </p:txBody>
      </p:sp>
      <p:sp>
        <p:nvSpPr>
          <p:cNvPr id="50189" name="Rectangle 50188">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0191" name="Rectangle 50190">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4" name="Picture 3" descr="Woman in panic">
            <a:extLst>
              <a:ext uri="{FF2B5EF4-FFF2-40B4-BE49-F238E27FC236}">
                <a16:creationId xmlns:a16="http://schemas.microsoft.com/office/drawing/2014/main" id="{7AA5D4EA-E127-AE18-1B98-F08C16F2C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238" y="388257"/>
            <a:ext cx="7772400" cy="5181600"/>
          </a:xfrm>
          <a:prstGeom prst="rect">
            <a:avLst/>
          </a:prstGeom>
        </p:spPr>
      </p:pic>
      <p:pic>
        <p:nvPicPr>
          <p:cNvPr id="2" name="Slide 11">
            <a:hlinkClick r:id="" action="ppaction://media"/>
            <a:extLst>
              <a:ext uri="{FF2B5EF4-FFF2-40B4-BE49-F238E27FC236}">
                <a16:creationId xmlns:a16="http://schemas.microsoft.com/office/drawing/2014/main" id="{693331C5-3C41-B762-00C6-A7AA3C87B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651" y="0"/>
            <a:ext cx="812800" cy="812800"/>
          </a:xfrm>
          <a:prstGeom prst="rect">
            <a:avLst/>
          </a:prstGeom>
        </p:spPr>
      </p:pic>
    </p:spTree>
    <p:extLst>
      <p:ext uri="{BB962C8B-B14F-4D97-AF65-F5344CB8AC3E}">
        <p14:creationId xmlns:p14="http://schemas.microsoft.com/office/powerpoint/2010/main" val="29799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0178"/>
                                        </p:tgtEl>
                                        <p:attrNameLst>
                                          <p:attrName>style.visibility</p:attrName>
                                        </p:attrNameLst>
                                      </p:cBhvr>
                                      <p:to>
                                        <p:strVal val="visible"/>
                                      </p:to>
                                    </p:set>
                                    <p:animEffect transition="in" filter="fade">
                                      <p:cBhvr>
                                        <p:cTn id="7" dur="4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5017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31" name="Rectangle 56330">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useBgFill="1">
        <p:nvSpPr>
          <p:cNvPr id="56333" name="Rectangle 5633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6322" name="Title 1">
            <a:extLst>
              <a:ext uri="{FF2B5EF4-FFF2-40B4-BE49-F238E27FC236}">
                <a16:creationId xmlns:a16="http://schemas.microsoft.com/office/drawing/2014/main" id="{52914D96-1479-40B8-8436-AF8ECA5BDEBB}"/>
              </a:ext>
            </a:extLst>
          </p:cNvPr>
          <p:cNvSpPr>
            <a:spLocks noGrp="1"/>
          </p:cNvSpPr>
          <p:nvPr>
            <p:ph type="title"/>
          </p:nvPr>
        </p:nvSpPr>
        <p:spPr>
          <a:xfrm>
            <a:off x="838200" y="4435052"/>
            <a:ext cx="3093720" cy="1645920"/>
          </a:xfrm>
        </p:spPr>
        <p:txBody>
          <a:bodyPr>
            <a:noAutofit/>
          </a:bodyPr>
          <a:lstStyle/>
          <a:p>
            <a:r>
              <a:rPr lang="en-US" altLang="en-US" sz="4000" dirty="0">
                <a:latin typeface="Arial" panose="020B0604020202020204" pitchFamily="34" charset="0"/>
                <a:ea typeface="ＭＳ Ｐゴシック"/>
                <a:cs typeface="Arial" panose="020B0604020202020204" pitchFamily="34" charset="0"/>
              </a:rPr>
              <a:t>Other prevention exams</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3318" name="Picture 6" descr="Portrait female doing mamography. Portrait of a female doing mamography stock photo">
            <a:hlinkClick r:id="rId5"/>
            <a:extLst>
              <a:ext uri="{FF2B5EF4-FFF2-40B4-BE49-F238E27FC236}">
                <a16:creationId xmlns:a16="http://schemas.microsoft.com/office/drawing/2014/main" id="{9F7F0A89-650F-0C4C-8552-803A952B933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
          <a:stretch/>
        </p:blipFill>
        <p:spPr bwMode="auto">
          <a:xfrm>
            <a:off x="8161030" y="-16830"/>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 person wearing a blue shirt&#10;&#10;Description generated with high confidence">
            <a:extLst>
              <a:ext uri="{FF2B5EF4-FFF2-40B4-BE49-F238E27FC236}">
                <a16:creationId xmlns:a16="http://schemas.microsoft.com/office/drawing/2014/main" id="{565CF3A3-5B0B-458A-B680-FF7B013D187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4130040" y="6"/>
            <a:ext cx="3931920" cy="4005071"/>
          </a:xfrm>
          <a:prstGeom prst="rect">
            <a:avLst/>
          </a:prstGeom>
        </p:spPr>
      </p:pic>
      <p:pic>
        <p:nvPicPr>
          <p:cNvPr id="13316" name="Picture 4" descr="Gastroscope. Doctor gastroenterologist with probe to perform gastroscopy and colonoscopy stock photos">
            <a:hlinkClick r:id="rId8"/>
            <a:extLst>
              <a:ext uri="{FF2B5EF4-FFF2-40B4-BE49-F238E27FC236}">
                <a16:creationId xmlns:a16="http://schemas.microsoft.com/office/drawing/2014/main" id="{AD6DA62C-9F4B-3240-A64D-E0A778BDE9D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2"/>
          <a:stretch/>
        </p:blipFill>
        <p:spPr bwMode="auto">
          <a:xfrm>
            <a:off x="107390" y="2648"/>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56335" name="Rectangle 5633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6337" name="Rectangle 5633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6326" name="Content Placeholder 9">
            <a:extLst>
              <a:ext uri="{FF2B5EF4-FFF2-40B4-BE49-F238E27FC236}">
                <a16:creationId xmlns:a16="http://schemas.microsoft.com/office/drawing/2014/main" id="{CA28FD91-DFD9-4FCB-A1BE-A4154435470C}"/>
              </a:ext>
            </a:extLst>
          </p:cNvPr>
          <p:cNvSpPr>
            <a:spLocks noGrp="1"/>
          </p:cNvSpPr>
          <p:nvPr>
            <p:ph idx="1"/>
          </p:nvPr>
        </p:nvSpPr>
        <p:spPr>
          <a:xfrm>
            <a:off x="4380266" y="4435052"/>
            <a:ext cx="7104188" cy="1645920"/>
          </a:xfrm>
        </p:spPr>
        <p:txBody>
          <a:bodyPr anchor="ctr">
            <a:normAutofit/>
          </a:bodyPr>
          <a:lstStyle/>
          <a:p>
            <a:pPr>
              <a:buFont typeface="Arial" panose="020B0604020202020204" pitchFamily="34" charset="0"/>
              <a:buNone/>
            </a:pPr>
            <a:endParaRPr lang="en-US" altLang="en-US" sz="1800">
              <a:ea typeface="ＭＳ Ｐゴシック" panose="020B0600070205080204" pitchFamily="34" charset="-128"/>
            </a:endParaRPr>
          </a:p>
          <a:p>
            <a:pPr>
              <a:buFont typeface="Arial" panose="020B0604020202020204" pitchFamily="34" charset="0"/>
              <a:buNone/>
            </a:pPr>
            <a:endParaRPr lang="en-US" altLang="en-US" sz="1800">
              <a:ea typeface="ＭＳ Ｐゴシック" panose="020B0600070205080204" pitchFamily="34" charset="-128"/>
            </a:endParaRPr>
          </a:p>
          <a:p>
            <a:pPr>
              <a:buFont typeface="Arial" panose="020B0604020202020204" pitchFamily="34" charset="0"/>
              <a:buNone/>
            </a:pPr>
            <a:endParaRPr lang="en-US" altLang="en-US" sz="1800">
              <a:ea typeface="ＭＳ Ｐゴシック" panose="020B0600070205080204" pitchFamily="34" charset="-128"/>
            </a:endParaRPr>
          </a:p>
        </p:txBody>
      </p:sp>
      <p:sp>
        <p:nvSpPr>
          <p:cNvPr id="3" name="TextBox 2">
            <a:extLst>
              <a:ext uri="{FF2B5EF4-FFF2-40B4-BE49-F238E27FC236}">
                <a16:creationId xmlns:a16="http://schemas.microsoft.com/office/drawing/2014/main" id="{3B4032A1-9506-0E13-97E2-C2DDAE3A299E}"/>
              </a:ext>
            </a:extLst>
          </p:cNvPr>
          <p:cNvSpPr txBox="1"/>
          <p:nvPr/>
        </p:nvSpPr>
        <p:spPr>
          <a:xfrm>
            <a:off x="4587530" y="4517754"/>
            <a:ext cx="443952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457200">
              <a:buFont typeface="Arial" panose="020B0604020202020204" pitchFamily="34" charset="0"/>
              <a:buChar char="•"/>
            </a:pPr>
            <a:r>
              <a:rPr lang="en-US" sz="3000" dirty="0">
                <a:solidFill>
                  <a:prstClr val="black">
                    <a:lumMod val="85000"/>
                    <a:lumOff val="15000"/>
                  </a:prstClr>
                </a:solidFill>
                <a:latin typeface="Arial"/>
                <a:ea typeface="ＭＳ Ｐゴシック"/>
                <a:cs typeface="Arial"/>
              </a:rPr>
              <a:t>Colonoscopy</a:t>
            </a:r>
          </a:p>
          <a:p>
            <a:pPr marL="285750" indent="-285750" defTabSz="457200">
              <a:buFont typeface="Arial" panose="020B0604020202020204" pitchFamily="34" charset="0"/>
              <a:buChar char="•"/>
            </a:pPr>
            <a:r>
              <a:rPr lang="en-US" sz="3000" dirty="0">
                <a:solidFill>
                  <a:prstClr val="black">
                    <a:lumMod val="85000"/>
                    <a:lumOff val="15000"/>
                  </a:prstClr>
                </a:solidFill>
                <a:latin typeface="Arial"/>
                <a:ea typeface="ＭＳ Ｐゴシック"/>
                <a:cs typeface="Arial"/>
              </a:rPr>
              <a:t>Mammogram</a:t>
            </a:r>
          </a:p>
          <a:p>
            <a:pPr marL="285750" indent="-285750" defTabSz="457200">
              <a:buFont typeface="Arial" panose="020B0604020202020204" pitchFamily="34" charset="0"/>
              <a:buChar char="•"/>
            </a:pPr>
            <a:r>
              <a:rPr lang="en-US" sz="3000" dirty="0">
                <a:solidFill>
                  <a:prstClr val="black">
                    <a:lumMod val="85000"/>
                    <a:lumOff val="15000"/>
                  </a:prstClr>
                </a:solidFill>
                <a:latin typeface="Arial"/>
                <a:ea typeface="ＭＳ Ｐゴシック"/>
                <a:cs typeface="Arial"/>
              </a:rPr>
              <a:t>Pap-smear</a:t>
            </a:r>
          </a:p>
        </p:txBody>
      </p:sp>
      <p:pic>
        <p:nvPicPr>
          <p:cNvPr id="2" name="Slide 12">
            <a:hlinkClick r:id="" action="ppaction://media"/>
            <a:extLst>
              <a:ext uri="{FF2B5EF4-FFF2-40B4-BE49-F238E27FC236}">
                <a16:creationId xmlns:a16="http://schemas.microsoft.com/office/drawing/2014/main" id="{8854B3E8-1CBF-183F-2FD3-D7129BF52F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2800" y="-16830"/>
            <a:ext cx="812800" cy="812800"/>
          </a:xfrm>
          <a:prstGeom prst="rect">
            <a:avLst/>
          </a:prstGeom>
        </p:spPr>
      </p:pic>
    </p:spTree>
    <p:extLst>
      <p:ext uri="{BB962C8B-B14F-4D97-AF65-F5344CB8AC3E}">
        <p14:creationId xmlns:p14="http://schemas.microsoft.com/office/powerpoint/2010/main" val="9056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03337549-671A-44B4-91DB-6D23AB7C9F0B}"/>
              </a:ext>
            </a:extLst>
          </p:cNvPr>
          <p:cNvSpPr>
            <a:spLocks noGrp="1"/>
          </p:cNvSpPr>
          <p:nvPr>
            <p:ph type="title"/>
          </p:nvPr>
        </p:nvSpPr>
        <p:spPr>
          <a:xfrm>
            <a:off x="7174990" y="702364"/>
            <a:ext cx="4175000" cy="5469835"/>
          </a:xfrm>
        </p:spPr>
        <p:txBody>
          <a:bodyPr vert="horz" lIns="91440" tIns="45720" rIns="91440" bIns="45720" rtlCol="0" anchor="b">
            <a:normAutofit/>
          </a:bodyPr>
          <a:lstStyle/>
          <a:p>
            <a:pPr>
              <a:lnSpc>
                <a:spcPct val="80000"/>
              </a:lnSpc>
            </a:pPr>
            <a:r>
              <a:rPr lang="en-US" altLang="en-US" sz="5700" dirty="0">
                <a:blipFill dpi="0" rotWithShape="1">
                  <a:blip r:embed="rId5"/>
                  <a:srcRect/>
                  <a:tile tx="6350" ty="-127000" sx="65000" sy="64000" flip="none" algn="tl"/>
                </a:blipFill>
              </a:rPr>
              <a:t>WE ARE ON YOUR SIDE</a:t>
            </a:r>
            <a:br>
              <a:rPr lang="en-US" altLang="en-US" sz="5700" dirty="0">
                <a:blipFill dpi="0" rotWithShape="1">
                  <a:blip r:embed="rId5"/>
                  <a:srcRect/>
                  <a:tile tx="6350" ty="-127000" sx="65000" sy="64000" flip="none" algn="tl"/>
                </a:blipFill>
              </a:rPr>
            </a:br>
            <a:r>
              <a:rPr lang="en-US" altLang="en-US" sz="5700" dirty="0">
                <a:blipFill dpi="0" rotWithShape="1">
                  <a:blip r:embed="rId5"/>
                  <a:srcRect/>
                  <a:tile tx="6350" ty="-127000" sx="65000" sy="64000" flip="none" algn="tl"/>
                </a:blipFill>
              </a:rPr>
              <a:t>_______</a:t>
            </a:r>
            <a:br>
              <a:rPr lang="en-US" altLang="en-US" sz="5700" dirty="0">
                <a:blipFill dpi="0" rotWithShape="1">
                  <a:blip r:embed="rId5"/>
                  <a:srcRect/>
                  <a:tile tx="6350" ty="-127000" sx="65000" sy="64000" flip="none" algn="tl"/>
                </a:blipFill>
              </a:rPr>
            </a:br>
            <a:br>
              <a:rPr lang="en-US" altLang="en-US" sz="5700" dirty="0">
                <a:blipFill dpi="0" rotWithShape="1">
                  <a:blip r:embed="rId5"/>
                  <a:srcRect/>
                  <a:tile tx="6350" ty="-127000" sx="65000" sy="64000" flip="none" algn="tl"/>
                </a:blipFill>
              </a:rPr>
            </a:br>
            <a:r>
              <a:rPr lang="en-US" altLang="en-US" sz="5700" dirty="0">
                <a:blipFill dpi="0" rotWithShape="1">
                  <a:blip r:embed="rId5"/>
                  <a:srcRect/>
                  <a:tile tx="6350" ty="-127000" sx="65000" sy="64000" flip="none" algn="tl"/>
                </a:blipFill>
              </a:rPr>
              <a:t>WE ARE A TEAM</a:t>
            </a:r>
          </a:p>
        </p:txBody>
      </p:sp>
      <p:pic>
        <p:nvPicPr>
          <p:cNvPr id="5" name="Picture 2" descr="Hands, Holding, Old, Yeng, Care">
            <a:extLst>
              <a:ext uri="{FF2B5EF4-FFF2-40B4-BE49-F238E27FC236}">
                <a16:creationId xmlns:a16="http://schemas.microsoft.com/office/drawing/2014/main" id="{684BE83E-9115-864F-B911-691F2D53B5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
          <a:stretch/>
        </p:blipFill>
        <p:spPr bwMode="auto">
          <a:xfrm>
            <a:off x="1524021" y="10"/>
            <a:ext cx="517581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3">
            <a:hlinkClick r:id="" action="ppaction://media"/>
            <a:extLst>
              <a:ext uri="{FF2B5EF4-FFF2-40B4-BE49-F238E27FC236}">
                <a16:creationId xmlns:a16="http://schemas.microsoft.com/office/drawing/2014/main" id="{01B70B1E-4DFD-5AB5-D4D0-9B9E319357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 y="0"/>
            <a:ext cx="812800" cy="812800"/>
          </a:xfrm>
          <a:prstGeom prst="rect">
            <a:avLst/>
          </a:prstGeom>
        </p:spPr>
      </p:pic>
    </p:spTree>
    <p:extLst>
      <p:ext uri="{BB962C8B-B14F-4D97-AF65-F5344CB8AC3E}">
        <p14:creationId xmlns:p14="http://schemas.microsoft.com/office/powerpoint/2010/main" val="24405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8370"/>
                                        </p:tgtEl>
                                        <p:attrNameLst>
                                          <p:attrName>style.visibility</p:attrName>
                                        </p:attrNameLst>
                                      </p:cBhvr>
                                      <p:to>
                                        <p:strVal val="visible"/>
                                      </p:to>
                                    </p:set>
                                    <p:animEffect transition="in" filter="fade">
                                      <p:cBhvr>
                                        <p:cTn id="7" dur="4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583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3F40F-D101-954E-17E3-AA243864A2F7}"/>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B68B7C21-2953-5B1E-C501-33830F098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C96ABD1C-D8A6-B179-633E-B79626E98622}"/>
              </a:ext>
            </a:extLst>
          </p:cNvPr>
          <p:cNvSpPr>
            <a:spLocks noGrp="1"/>
          </p:cNvSpPr>
          <p:nvPr>
            <p:ph type="title"/>
          </p:nvPr>
        </p:nvSpPr>
        <p:spPr bwMode="gray">
          <a:xfrm>
            <a:off x="5658103" y="4200328"/>
            <a:ext cx="5749483" cy="1343026"/>
          </a:xfrm>
        </p:spPr>
        <p:txBody>
          <a:bodyPr>
            <a:normAutofit fontScale="90000"/>
          </a:bodyPr>
          <a:lstStyle/>
          <a:p>
            <a:pPr algn="ctr"/>
            <a:r>
              <a:rPr lang="en-US" dirty="0">
                <a:effectLst/>
              </a:rPr>
              <a:t>Do you need vaccines, medical referrals or preventive care?</a:t>
            </a:r>
          </a:p>
        </p:txBody>
      </p:sp>
      <p:cxnSp>
        <p:nvCxnSpPr>
          <p:cNvPr id="10" name="Straight Connector 9">
            <a:extLst>
              <a:ext uri="{FF2B5EF4-FFF2-40B4-BE49-F238E27FC236}">
                <a16:creationId xmlns:a16="http://schemas.microsoft.com/office/drawing/2014/main" id="{1B6DB94F-1554-8DF4-827A-EBB392CAD1F1}"/>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B305C59-3ACE-2A23-1061-B0A375A93F08}"/>
              </a:ext>
            </a:extLst>
          </p:cNvPr>
          <p:cNvSpPr>
            <a:spLocks noGrp="1"/>
          </p:cNvSpPr>
          <p:nvPr>
            <p:ph type="body" sz="quarter" idx="14"/>
          </p:nvPr>
        </p:nvSpPr>
        <p:spPr bwMode="gray">
          <a:xfrm>
            <a:off x="6096001" y="5674902"/>
            <a:ext cx="4787154" cy="1119943"/>
          </a:xfrm>
        </p:spPr>
        <p:txBody>
          <a:bodyPr>
            <a:normAutofit fontScale="77500" lnSpcReduction="20000"/>
          </a:bodyPr>
          <a:lstStyle/>
          <a:p>
            <a:r>
              <a:rPr lang="en-US" sz="3300" dirty="0"/>
              <a:t>Your CHW can help CONNECT you </a:t>
            </a:r>
          </a:p>
          <a:p>
            <a:br>
              <a:rPr lang="en-US" sz="3300" dirty="0"/>
            </a:br>
            <a:endParaRPr lang="en-US" sz="3300" dirty="0">
              <a:effectLst/>
            </a:endParaRPr>
          </a:p>
        </p:txBody>
      </p:sp>
      <p:sp>
        <p:nvSpPr>
          <p:cNvPr id="8" name="Rectangle 7">
            <a:extLst>
              <a:ext uri="{FF2B5EF4-FFF2-40B4-BE49-F238E27FC236}">
                <a16:creationId xmlns:a16="http://schemas.microsoft.com/office/drawing/2014/main" id="{682023FF-1EF8-E013-9781-AB8263D30746}"/>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person, hospital room, room&#10;&#10;Description automatically generated">
            <a:extLst>
              <a:ext uri="{FF2B5EF4-FFF2-40B4-BE49-F238E27FC236}">
                <a16:creationId xmlns:a16="http://schemas.microsoft.com/office/drawing/2014/main" id="{0488D74C-6655-4A75-3035-B3BC6A588B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182" r="9091"/>
          <a:stretch/>
        </p:blipFill>
        <p:spPr>
          <a:xfrm>
            <a:off x="7817224" y="509571"/>
            <a:ext cx="4149245" cy="2333950"/>
          </a:xfrm>
          <a:prstGeom prst="rect">
            <a:avLst/>
          </a:prstGeom>
        </p:spPr>
      </p:pic>
      <p:pic>
        <p:nvPicPr>
          <p:cNvPr id="3" name="Picture 6" descr="Visual, Visual Test, Vision">
            <a:extLst>
              <a:ext uri="{FF2B5EF4-FFF2-40B4-BE49-F238E27FC236}">
                <a16:creationId xmlns:a16="http://schemas.microsoft.com/office/drawing/2014/main" id="{986AB021-F4F2-EFC6-8AE7-6537ACA124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62288" y="4499861"/>
            <a:ext cx="4787142" cy="2143542"/>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14">
            <a:hlinkClick r:id="" action="ppaction://media"/>
            <a:extLst>
              <a:ext uri="{FF2B5EF4-FFF2-40B4-BE49-F238E27FC236}">
                <a16:creationId xmlns:a16="http://schemas.microsoft.com/office/drawing/2014/main" id="{C873BA1B-1448-F258-A887-465D308955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1288" y="10183"/>
            <a:ext cx="812800" cy="812800"/>
          </a:xfrm>
          <a:prstGeom prst="rect">
            <a:avLst/>
          </a:prstGeom>
        </p:spPr>
      </p:pic>
    </p:spTree>
    <p:extLst>
      <p:ext uri="{BB962C8B-B14F-4D97-AF65-F5344CB8AC3E}">
        <p14:creationId xmlns:p14="http://schemas.microsoft.com/office/powerpoint/2010/main" val="726539841"/>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in red clothes">
            <a:extLst>
              <a:ext uri="{FF2B5EF4-FFF2-40B4-BE49-F238E27FC236}">
                <a16:creationId xmlns:a16="http://schemas.microsoft.com/office/drawing/2014/main" id="{D84FD9FD-909B-2036-AC6D-15BC3A3BFD3A}"/>
              </a:ext>
            </a:extLst>
          </p:cNvPr>
          <p:cNvPicPr>
            <a:picLocks noChangeAspect="1"/>
          </p:cNvPicPr>
          <p:nvPr/>
        </p:nvPicPr>
        <p:blipFill>
          <a:blip r:embed="rId7">
            <a:alphaModFix amt="40000"/>
            <a:extLst>
              <a:ext uri="{28A0092B-C50C-407E-A947-70E740481C1C}">
                <a14:useLocalDpi xmlns:a14="http://schemas.microsoft.com/office/drawing/2010/main" val="0"/>
              </a:ext>
            </a:extLst>
          </a:blip>
          <a:srcRect l="13376" r="4375" b="-1"/>
          <a:stretch>
            <a:fillRect/>
          </a:stretch>
        </p:blipFill>
        <p:spPr>
          <a:xfrm>
            <a:off x="20" y="10"/>
            <a:ext cx="8450297" cy="6857990"/>
          </a:xfrm>
          <a:prstGeom prst="rect">
            <a:avLst/>
          </a:prstGeom>
        </p:spPr>
      </p:pic>
      <p:sp>
        <p:nvSpPr>
          <p:cNvPr id="4" name="Rectangle 3">
            <a:extLst>
              <a:ext uri="{FF2B5EF4-FFF2-40B4-BE49-F238E27FC236}">
                <a16:creationId xmlns:a16="http://schemas.microsoft.com/office/drawing/2014/main" id="{C08A0DA1-3ECB-2FE7-7365-2A7B528FB2F2}"/>
              </a:ext>
            </a:extLst>
          </p:cNvPr>
          <p:cNvSpPr/>
          <p:nvPr/>
        </p:nvSpPr>
        <p:spPr>
          <a:xfrm>
            <a:off x="3218" y="-10"/>
            <a:ext cx="8450147" cy="6858000"/>
          </a:xfrm>
          <a:prstGeom prst="rect">
            <a:avLst/>
          </a:prstGeom>
          <a:solidFill>
            <a:schemeClr val="tx1">
              <a:alpha val="3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a:extLst>
              <a:ext uri="{FF2B5EF4-FFF2-40B4-BE49-F238E27FC236}">
                <a16:creationId xmlns:a16="http://schemas.microsoft.com/office/drawing/2014/main" id="{582351E7-9914-4A19-B12F-3FAC431B419E}"/>
              </a:ext>
            </a:extLst>
          </p:cNvPr>
          <p:cNvSpPr>
            <a:spLocks noGrp="1"/>
          </p:cNvSpPr>
          <p:nvPr>
            <p:ph type="title"/>
          </p:nvPr>
        </p:nvSpPr>
        <p:spPr>
          <a:xfrm>
            <a:off x="838201" y="365125"/>
            <a:ext cx="5251316" cy="1627636"/>
          </a:xfrm>
        </p:spPr>
        <p:txBody>
          <a:bodyPr>
            <a:normAutofit/>
          </a:bodyPr>
          <a:lstStyle/>
          <a:p>
            <a:r>
              <a:rPr lang="es-ES_tradnl" b="1" noProof="0" dirty="0">
                <a:solidFill>
                  <a:schemeClr val="bg1"/>
                </a:solidFill>
                <a:ea typeface="ＭＳ Ｐゴシック"/>
              </a:rPr>
              <a:t>Continue </a:t>
            </a:r>
            <a:r>
              <a:rPr lang="es-ES_tradnl" b="1" noProof="0" dirty="0" err="1">
                <a:solidFill>
                  <a:schemeClr val="bg1"/>
                </a:solidFill>
                <a:ea typeface="ＭＳ Ｐゴシック"/>
              </a:rPr>
              <a:t>your</a:t>
            </a:r>
            <a:r>
              <a:rPr lang="es-ES_tradnl" b="1" noProof="0" dirty="0">
                <a:solidFill>
                  <a:schemeClr val="bg1"/>
                </a:solidFill>
                <a:ea typeface="ＭＳ Ｐゴシック"/>
              </a:rPr>
              <a:t> </a:t>
            </a:r>
            <a:br>
              <a:rPr lang="es-ES_tradnl" b="1" noProof="0" dirty="0">
                <a:solidFill>
                  <a:schemeClr val="bg1"/>
                </a:solidFill>
                <a:ea typeface="ＭＳ Ｐゴシック"/>
              </a:rPr>
            </a:br>
            <a:r>
              <a:rPr lang="es-ES_tradnl" b="1" noProof="0" dirty="0" err="1">
                <a:solidFill>
                  <a:schemeClr val="bg1"/>
                </a:solidFill>
                <a:ea typeface="ＭＳ Ｐゴシック"/>
              </a:rPr>
              <a:t>hard</a:t>
            </a:r>
            <a:r>
              <a:rPr lang="es-ES_tradnl" b="1" noProof="0" dirty="0">
                <a:solidFill>
                  <a:schemeClr val="bg1"/>
                </a:solidFill>
                <a:ea typeface="ＭＳ Ｐゴシック"/>
              </a:rPr>
              <a:t> </a:t>
            </a:r>
            <a:r>
              <a:rPr lang="es-ES_tradnl" b="1" noProof="0" dirty="0" err="1">
                <a:solidFill>
                  <a:schemeClr val="bg1"/>
                </a:solidFill>
                <a:ea typeface="ＭＳ Ｐゴシック"/>
              </a:rPr>
              <a:t>work</a:t>
            </a:r>
            <a:r>
              <a:rPr lang="es-ES_tradnl" b="1" noProof="0" dirty="0">
                <a:solidFill>
                  <a:schemeClr val="bg1"/>
                </a:solidFill>
                <a:ea typeface="ＭＳ Ｐゴシック"/>
              </a:rPr>
              <a:t>!</a:t>
            </a:r>
            <a:endParaRPr lang="es-ES_tradnl" b="1" noProof="0" dirty="0">
              <a:solidFill>
                <a:schemeClr val="bg1"/>
              </a:solidFill>
              <a:latin typeface="Rockwell Condensed"/>
              <a:ea typeface="ＭＳ Ｐゴシック"/>
            </a:endParaRPr>
          </a:p>
        </p:txBody>
      </p:sp>
      <p:sp>
        <p:nvSpPr>
          <p:cNvPr id="31750" name="Content Placeholder 31749">
            <a:extLst>
              <a:ext uri="{FF2B5EF4-FFF2-40B4-BE49-F238E27FC236}">
                <a16:creationId xmlns:a16="http://schemas.microsoft.com/office/drawing/2014/main" id="{66DF99CF-67C9-4D23-8A14-4E707083B04F}"/>
              </a:ext>
            </a:extLst>
          </p:cNvPr>
          <p:cNvSpPr>
            <a:spLocks noGrp="1"/>
          </p:cNvSpPr>
          <p:nvPr>
            <p:ph idx="1"/>
          </p:nvPr>
        </p:nvSpPr>
        <p:spPr>
          <a:xfrm>
            <a:off x="838200" y="2219785"/>
            <a:ext cx="5127804" cy="3957178"/>
          </a:xfrm>
        </p:spPr>
        <p:txBody>
          <a:bodyPr vert="horz" lIns="91440" tIns="45720" rIns="91440" bIns="45720" rtlCol="0">
            <a:normAutofit/>
          </a:bodyPr>
          <a:lstStyle/>
          <a:p>
            <a:r>
              <a:rPr lang="en-US" sz="3200" dirty="0">
                <a:solidFill>
                  <a:schemeClr val="bg1"/>
                </a:solidFill>
                <a:latin typeface="+mj-lt"/>
              </a:rPr>
              <a:t>Stick with your medications</a:t>
            </a:r>
          </a:p>
          <a:p>
            <a:r>
              <a:rPr lang="en-US" sz="3200" dirty="0">
                <a:solidFill>
                  <a:schemeClr val="bg1"/>
                </a:solidFill>
                <a:latin typeface="+mj-lt"/>
              </a:rPr>
              <a:t>Stick with your good eating habits</a:t>
            </a:r>
          </a:p>
          <a:p>
            <a:r>
              <a:rPr lang="en-US" sz="3200" dirty="0">
                <a:solidFill>
                  <a:schemeClr val="bg1"/>
                </a:solidFill>
                <a:latin typeface="+mj-lt"/>
              </a:rPr>
              <a:t>Keep talking to your Community Health Workers</a:t>
            </a:r>
          </a:p>
          <a:p>
            <a:r>
              <a:rPr lang="en-US" sz="3200" dirty="0">
                <a:solidFill>
                  <a:schemeClr val="bg1"/>
                </a:solidFill>
                <a:latin typeface="+mj-lt"/>
              </a:rPr>
              <a:t>DON’T GIVE UP!</a:t>
            </a:r>
          </a:p>
        </p:txBody>
      </p:sp>
      <p:pic>
        <p:nvPicPr>
          <p:cNvPr id="6" name="Picture 5" descr="Football goal in the net">
            <a:extLst>
              <a:ext uri="{FF2B5EF4-FFF2-40B4-BE49-F238E27FC236}">
                <a16:creationId xmlns:a16="http://schemas.microsoft.com/office/drawing/2014/main" id="{8B263936-DAE2-159E-2EAD-98C0FFED0238}"/>
              </a:ext>
            </a:extLst>
          </p:cNvPr>
          <p:cNvPicPr>
            <a:picLocks noChangeAspect="1"/>
          </p:cNvPicPr>
          <p:nvPr/>
        </p:nvPicPr>
        <p:blipFill>
          <a:blip r:embed="rId8">
            <a:extLst>
              <a:ext uri="{28A0092B-C50C-407E-A947-70E740481C1C}">
                <a14:useLocalDpi xmlns:a14="http://schemas.microsoft.com/office/drawing/2010/main" val="0"/>
              </a:ext>
            </a:extLst>
          </a:blip>
          <a:srcRect l="9286" r="32676" b="-1"/>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Slide 12">
            <a:hlinkClick r:id="" action="ppaction://media"/>
            <a:extLst>
              <a:ext uri="{FF2B5EF4-FFF2-40B4-BE49-F238E27FC236}">
                <a16:creationId xmlns:a16="http://schemas.microsoft.com/office/drawing/2014/main" id="{D2271027-3BEE-6304-AE6A-62A60E1568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5983605"/>
            <a:ext cx="812800" cy="812800"/>
          </a:xfrm>
          <a:prstGeom prst="rect">
            <a:avLst/>
          </a:prstGeom>
        </p:spPr>
      </p:pic>
      <p:pic>
        <p:nvPicPr>
          <p:cNvPr id="5" name="Slide 15">
            <a:hlinkClick r:id="" action="ppaction://media"/>
            <a:extLst>
              <a:ext uri="{FF2B5EF4-FFF2-40B4-BE49-F238E27FC236}">
                <a16:creationId xmlns:a16="http://schemas.microsoft.com/office/drawing/2014/main" id="{5D9DEDF1-77FD-DAC5-E89F-8BC0D00E20C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2776" y="-110326"/>
            <a:ext cx="812800" cy="950901"/>
          </a:xfrm>
          <a:prstGeom prst="rect">
            <a:avLst/>
          </a:prstGeom>
        </p:spPr>
      </p:pic>
    </p:spTree>
    <p:extLst>
      <p:ext uri="{BB962C8B-B14F-4D97-AF65-F5344CB8AC3E}">
        <p14:creationId xmlns:p14="http://schemas.microsoft.com/office/powerpoint/2010/main" val="233619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2" descr="Jogging, Run, Sport, Jog, Sporty, Race">
            <a:extLst>
              <a:ext uri="{FF2B5EF4-FFF2-40B4-BE49-F238E27FC236}">
                <a16:creationId xmlns:a16="http://schemas.microsoft.com/office/drawing/2014/main" id="{57F0A90A-A62B-AD4D-96EA-6B43F76DF9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9705" name="Rectangle 2970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9698" name="Title 1">
            <a:extLst>
              <a:ext uri="{FF2B5EF4-FFF2-40B4-BE49-F238E27FC236}">
                <a16:creationId xmlns:a16="http://schemas.microsoft.com/office/drawing/2014/main" id="{CC0093FE-567D-469E-900F-8CDB2EE4C952}"/>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t>We are running</a:t>
            </a:r>
            <a:br>
              <a:rPr lang="en-US" sz="4800"/>
            </a:br>
            <a:r>
              <a:rPr lang="en-US" sz="4800"/>
              <a:t>a marathon</a:t>
            </a:r>
            <a:br>
              <a:rPr lang="en-US" sz="4800"/>
            </a:br>
            <a:r>
              <a:rPr lang="en-US" sz="4800"/>
              <a:t>– the road is long</a:t>
            </a:r>
            <a:endParaRPr lang="en-US" altLang="en-US" sz="4800"/>
          </a:p>
        </p:txBody>
      </p:sp>
      <p:sp>
        <p:nvSpPr>
          <p:cNvPr id="29707" name="Rectangle 2970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9709" name="Rectangle 2970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 name="Slide 16">
            <a:hlinkClick r:id="" action="ppaction://media"/>
            <a:extLst>
              <a:ext uri="{FF2B5EF4-FFF2-40B4-BE49-F238E27FC236}">
                <a16:creationId xmlns:a16="http://schemas.microsoft.com/office/drawing/2014/main" id="{E80BC56D-6B26-1D56-7DE8-CCB776BDA1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2658" y="0"/>
            <a:ext cx="812800" cy="812800"/>
          </a:xfrm>
          <a:prstGeom prst="rect">
            <a:avLst/>
          </a:prstGeom>
        </p:spPr>
      </p:pic>
    </p:spTree>
    <p:extLst>
      <p:ext uri="{BB962C8B-B14F-4D97-AF65-F5344CB8AC3E}">
        <p14:creationId xmlns:p14="http://schemas.microsoft.com/office/powerpoint/2010/main" val="22429059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9698"/>
                                        </p:tgtEl>
                                        <p:attrNameLst>
                                          <p:attrName>style.visibility</p:attrName>
                                        </p:attrNameLst>
                                      </p:cBhvr>
                                      <p:to>
                                        <p:strVal val="visible"/>
                                      </p:to>
                                    </p:set>
                                    <p:animEffect transition="in" filter="fade">
                                      <p:cBhvr>
                                        <p:cTn id="7" dur="4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296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38200" y="136525"/>
            <a:ext cx="10515600" cy="1325563"/>
          </a:xfrm>
        </p:spPr>
        <p:txBody>
          <a:bodyPr>
            <a:normAutofit/>
          </a:bodyPr>
          <a:lstStyle/>
          <a:p>
            <a:pPr algn="ctr"/>
            <a:r>
              <a:rPr lang="en-US" sz="2500" b="1" dirty="0">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17</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60717" y="1462088"/>
            <a:ext cx="11070566" cy="5175776"/>
          </a:xfrm>
          <a:prstGeom prst="rect">
            <a:avLst/>
          </a:prstGeom>
          <a:noFill/>
        </p:spPr>
        <p:txBody>
          <a:bodyPr wrap="square" rtlCol="0">
            <a:spAutoFit/>
          </a:bodyPr>
          <a:lstStyle/>
          <a:p>
            <a:pPr marL="0" marR="0">
              <a:spcAft>
                <a:spcPts val="1000"/>
              </a:spcAft>
              <a:buNone/>
            </a:pPr>
            <a:r>
              <a:rPr lang="en-US" sz="1600" dirty="0">
                <a:effectLst/>
                <a:ea typeface="Arial" panose="020B0604020202020204" pitchFamily="34" charset="0"/>
              </a:rPr>
              <a:t>American Diabetes Association Professional Practice Committee. (2024). Standards of Care in Diabetes—2024. </a:t>
            </a:r>
            <a:r>
              <a:rPr lang="en-US" sz="1600" i="1" dirty="0">
                <a:effectLst/>
                <a:ea typeface="Arial" panose="020B0604020202020204" pitchFamily="34" charset="0"/>
              </a:rPr>
              <a:t>Diabetes Care, 47</a:t>
            </a:r>
            <a:r>
              <a:rPr lang="en-US" sz="1600" dirty="0">
                <a:effectLst/>
                <a:ea typeface="Arial" panose="020B0604020202020204" pitchFamily="34" charset="0"/>
              </a:rPr>
              <a:t>(Supplement 1), S1-S321.  </a:t>
            </a:r>
            <a:r>
              <a:rPr lang="en-US" sz="1600" dirty="0">
                <a:solidFill>
                  <a:srgbClr val="0000FF"/>
                </a:solidFill>
                <a:effectLst/>
                <a:ea typeface="Arial" panose="020B0604020202020204" pitchFamily="34" charset="0"/>
                <a:hlinkClick r:id="rId3"/>
              </a:rPr>
              <a:t>https://diabetesjournals.org/care/issue/47/Supplement_1</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Templer, S., Abdo, S., &amp; Wong, T. (2024). Preventing diabetes complications. </a:t>
            </a:r>
            <a:r>
              <a:rPr lang="en-US" sz="1600" i="1" dirty="0">
                <a:effectLst/>
                <a:ea typeface="Arial" panose="020B0604020202020204" pitchFamily="34" charset="0"/>
              </a:rPr>
              <a:t>Internal Medicine Journal, 54</a:t>
            </a:r>
            <a:r>
              <a:rPr lang="en-US" sz="1600" dirty="0">
                <a:effectLst/>
                <a:ea typeface="Arial" panose="020B0604020202020204" pitchFamily="34" charset="0"/>
              </a:rPr>
              <a:t>(8), 1264-1274.  </a:t>
            </a:r>
            <a:r>
              <a:rPr lang="en-US" sz="1600" dirty="0">
                <a:solidFill>
                  <a:srgbClr val="0000FF"/>
                </a:solidFill>
                <a:effectLst/>
                <a:ea typeface="Arial" panose="020B0604020202020204" pitchFamily="34" charset="0"/>
                <a:hlinkClick r:id="rId4"/>
              </a:rPr>
              <a:t>https://pubmed.ncbi.nlm.nih.gov/39023283/</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Naaman, S. C., &amp; </a:t>
            </a:r>
            <a:r>
              <a:rPr lang="en-US" sz="1600" dirty="0" err="1">
                <a:effectLst/>
                <a:ea typeface="Arial" panose="020B0604020202020204" pitchFamily="34" charset="0"/>
              </a:rPr>
              <a:t>Bakris</a:t>
            </a:r>
            <a:r>
              <a:rPr lang="en-US" sz="1600" dirty="0">
                <a:effectLst/>
                <a:ea typeface="Arial" panose="020B0604020202020204" pitchFamily="34" charset="0"/>
              </a:rPr>
              <a:t>, G. L. (2023). Diabetic Nephropathy: Update on Pillars of Therapy Slowing Progression. </a:t>
            </a:r>
            <a:r>
              <a:rPr lang="en-US" sz="1600" i="1" dirty="0">
                <a:effectLst/>
                <a:ea typeface="Arial" panose="020B0604020202020204" pitchFamily="34" charset="0"/>
              </a:rPr>
              <a:t>Diabetes Care, 46</a:t>
            </a:r>
            <a:r>
              <a:rPr lang="en-US" sz="1600" dirty="0">
                <a:effectLst/>
                <a:ea typeface="Arial" panose="020B0604020202020204" pitchFamily="34" charset="0"/>
              </a:rPr>
              <a:t>(9), 1574-1586.  </a:t>
            </a:r>
            <a:r>
              <a:rPr lang="en-US" sz="1600" dirty="0">
                <a:solidFill>
                  <a:srgbClr val="0000FF"/>
                </a:solidFill>
                <a:effectLst/>
                <a:ea typeface="Arial" panose="020B0604020202020204" pitchFamily="34" charset="0"/>
                <a:hlinkClick r:id="rId5"/>
              </a:rPr>
              <a:t>https://diabetesjournals.org/care/article/46/9/1574/153530/Diabetic-Nephropathy-Update-on-Pillars-of-Therapy</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Tan, T. E., &amp; Wong, T. Y. (2023). Diabetic retinopathy: Looking forward to 2030. </a:t>
            </a:r>
            <a:r>
              <a:rPr lang="en-US" sz="1600" i="1" dirty="0">
                <a:effectLst/>
                <a:ea typeface="Arial" panose="020B0604020202020204" pitchFamily="34" charset="0"/>
              </a:rPr>
              <a:t>Frontiers in Endocrinology, 13</a:t>
            </a:r>
            <a:r>
              <a:rPr lang="en-US" sz="1600" dirty="0">
                <a:effectLst/>
                <a:ea typeface="Arial" panose="020B0604020202020204" pitchFamily="34" charset="0"/>
              </a:rPr>
              <a:t>, 1077669.  </a:t>
            </a:r>
            <a:r>
              <a:rPr lang="en-US" sz="1600" dirty="0">
                <a:solidFill>
                  <a:srgbClr val="0000FF"/>
                </a:solidFill>
                <a:effectLst/>
                <a:ea typeface="Arial" panose="020B0604020202020204" pitchFamily="34" charset="0"/>
                <a:hlinkClick r:id="rId6"/>
              </a:rPr>
              <a:t>https://pmc.ncbi.nlm.nih.gov/articles/PMC9868457/</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McDermott, K., Fang, M., Boulton, A. J. M., Selvin, E., &amp; Hicks, C. W. (2023). Etiology, Epidemiology, and Disparities in the Burden of Diabetic Foot Ulcers. </a:t>
            </a:r>
            <a:r>
              <a:rPr lang="en-US" sz="1600" i="1" dirty="0">
                <a:effectLst/>
                <a:ea typeface="Arial" panose="020B0604020202020204" pitchFamily="34" charset="0"/>
              </a:rPr>
              <a:t>Diabetes Care, 46</a:t>
            </a:r>
            <a:r>
              <a:rPr lang="en-US" sz="1600" dirty="0">
                <a:effectLst/>
                <a:ea typeface="Arial" panose="020B0604020202020204" pitchFamily="34" charset="0"/>
              </a:rPr>
              <a:t>(1), 209-221.  </a:t>
            </a:r>
            <a:r>
              <a:rPr lang="en-US" sz="1600" dirty="0">
                <a:solidFill>
                  <a:srgbClr val="0000FF"/>
                </a:solidFill>
                <a:effectLst/>
                <a:ea typeface="Arial" panose="020B0604020202020204" pitchFamily="34" charset="0"/>
                <a:hlinkClick r:id="rId7"/>
              </a:rPr>
              <a:t>https://diabetesjournals.org/care/article/46/1/209/148198/Etiology-Epidemiology-and-Disparities-in-the</a:t>
            </a:r>
            <a:endParaRPr lang="en-US" sz="1600" dirty="0">
              <a:effectLst/>
              <a:ea typeface="Arial" panose="020B0604020202020204" pitchFamily="34" charset="0"/>
            </a:endParaRPr>
          </a:p>
          <a:p>
            <a:pPr marL="0" marR="0">
              <a:spcAft>
                <a:spcPts val="1000"/>
              </a:spcAft>
              <a:buNone/>
            </a:pPr>
            <a:r>
              <a:rPr lang="en-US" sz="1600" dirty="0" err="1">
                <a:effectLst/>
                <a:ea typeface="Arial" panose="020B0604020202020204" pitchFamily="34" charset="0"/>
              </a:rPr>
              <a:t>Verket</a:t>
            </a:r>
            <a:r>
              <a:rPr lang="en-US" sz="1600" dirty="0">
                <a:effectLst/>
                <a:ea typeface="Arial" panose="020B0604020202020204" pitchFamily="34" charset="0"/>
              </a:rPr>
              <a:t>, M., Jacobsen, M., Schütt, K., Marx, N., &amp; Müller-Wieland, D. (2023). Influenza vaccination in patients affected by diabetes. </a:t>
            </a:r>
            <a:r>
              <a:rPr lang="en-US" sz="1600" i="1" dirty="0">
                <a:effectLst/>
                <a:ea typeface="Arial" panose="020B0604020202020204" pitchFamily="34" charset="0"/>
              </a:rPr>
              <a:t>European Heart Journal Supplements, 25</a:t>
            </a:r>
            <a:r>
              <a:rPr lang="en-US" sz="1600" dirty="0">
                <a:effectLst/>
                <a:ea typeface="Arial" panose="020B0604020202020204" pitchFamily="34" charset="0"/>
              </a:rPr>
              <a:t>(Supplement A), A36-A41.  </a:t>
            </a:r>
            <a:r>
              <a:rPr lang="en-US" sz="1600" dirty="0">
                <a:solidFill>
                  <a:srgbClr val="0000FF"/>
                </a:solidFill>
                <a:effectLst/>
                <a:ea typeface="Arial" panose="020B0604020202020204" pitchFamily="34" charset="0"/>
                <a:hlinkClick r:id="rId8"/>
              </a:rPr>
              <a:t>https://pmc.ncbi.nlm.nih.gov/articles/PMC10021494/</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Mastrovito, B., Lardon, A., </a:t>
            </a:r>
            <a:r>
              <a:rPr lang="en-US" sz="1600" dirty="0" err="1">
                <a:effectLst/>
                <a:ea typeface="Arial" panose="020B0604020202020204" pitchFamily="34" charset="0"/>
              </a:rPr>
              <a:t>Dubromel</a:t>
            </a:r>
            <a:r>
              <a:rPr lang="en-US" sz="1600" dirty="0">
                <a:effectLst/>
                <a:ea typeface="Arial" panose="020B0604020202020204" pitchFamily="34" charset="0"/>
              </a:rPr>
              <a:t>, A., Nave, V., Beny, K., &amp; </a:t>
            </a:r>
            <a:r>
              <a:rPr lang="en-US" sz="1600" dirty="0" err="1">
                <a:effectLst/>
                <a:ea typeface="Arial" panose="020B0604020202020204" pitchFamily="34" charset="0"/>
              </a:rPr>
              <a:t>Dussart</a:t>
            </a:r>
            <a:r>
              <a:rPr lang="en-US" sz="1600" dirty="0">
                <a:effectLst/>
                <a:ea typeface="Arial" panose="020B0604020202020204" pitchFamily="34" charset="0"/>
              </a:rPr>
              <a:t>, C. (2024). Understanding the gap between guidelines and influenza vaccination coverage in people with diabetes: a scoping review. </a:t>
            </a:r>
            <a:r>
              <a:rPr lang="en-US" sz="1600" i="1" dirty="0">
                <a:effectLst/>
                <a:ea typeface="Arial" panose="020B0604020202020204" pitchFamily="34" charset="0"/>
              </a:rPr>
              <a:t>Frontiers in Public Health, 12</a:t>
            </a:r>
            <a:r>
              <a:rPr lang="en-US" sz="1600" dirty="0">
                <a:effectLst/>
                <a:ea typeface="Arial" panose="020B0604020202020204" pitchFamily="34" charset="0"/>
              </a:rPr>
              <a:t>, 1360556.  </a:t>
            </a:r>
            <a:r>
              <a:rPr lang="en-US" sz="1600" dirty="0">
                <a:solidFill>
                  <a:srgbClr val="0000FF"/>
                </a:solidFill>
                <a:effectLst/>
                <a:ea typeface="Arial" panose="020B0604020202020204" pitchFamily="34" charset="0"/>
                <a:hlinkClick r:id="rId9"/>
              </a:rPr>
              <a:t>https://pmc.ncbi.nlm.nih.gov/articles/PMC11066301/</a:t>
            </a:r>
            <a:endParaRPr lang="en-US" sz="1600" dirty="0">
              <a:effectLst/>
              <a:ea typeface="Arial" panose="020B0604020202020204" pitchFamily="34" charset="0"/>
            </a:endParaRPr>
          </a:p>
          <a:p>
            <a:pPr defTabSz="457200">
              <a:spcAft>
                <a:spcPts val="1000"/>
              </a:spcAft>
            </a:pPr>
            <a:endParaRPr lang="es-ES_tradnl" sz="1600" noProof="0" dirty="0">
              <a:solidFill>
                <a:prstClr val="black"/>
              </a:solidFill>
              <a:ea typeface="Tahoma" panose="020B0604030504040204" pitchFamily="34" charset="0"/>
              <a:cs typeface="Tahoma" panose="020B0604030504040204" pitchFamily="34" charset="0"/>
            </a:endParaRPr>
          </a:p>
        </p:txBody>
      </p:sp>
      <p:sp>
        <p:nvSpPr>
          <p:cNvPr id="2" name="Rectangle 1"/>
          <p:cNvSpPr/>
          <p:nvPr/>
        </p:nvSpPr>
        <p:spPr>
          <a:xfrm>
            <a:off x="0" y="6411768"/>
            <a:ext cx="12192000" cy="473942"/>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361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accessory, case&#10;&#10;Description automatically generated">
            <a:extLst>
              <a:ext uri="{FF2B5EF4-FFF2-40B4-BE49-F238E27FC236}">
                <a16:creationId xmlns:a16="http://schemas.microsoft.com/office/drawing/2014/main" id="{4168F1F8-847C-AC7C-F92B-A2BD22994D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A75CB7-8E1C-45E6-8B0F-82AB6E2CECB8}"/>
              </a:ext>
            </a:extLst>
          </p:cNvPr>
          <p:cNvSpPr>
            <a:spLocks noGrp="1"/>
          </p:cNvSpPr>
          <p:nvPr>
            <p:ph type="title"/>
          </p:nvPr>
        </p:nvSpPr>
        <p:spPr>
          <a:xfrm>
            <a:off x="159025" y="178308"/>
            <a:ext cx="10833653" cy="1034266"/>
          </a:xfrm>
        </p:spPr>
        <p:txBody>
          <a:bodyPr vert="horz" lIns="91440" tIns="45720" rIns="91440" bIns="45720" rtlCol="0" anchor="b">
            <a:normAutofit/>
          </a:bodyPr>
          <a:lstStyle/>
          <a:p>
            <a:pPr>
              <a:lnSpc>
                <a:spcPct val="80000"/>
              </a:lnSpc>
              <a:spcAft>
                <a:spcPts val="600"/>
              </a:spcAft>
            </a:pPr>
            <a:r>
              <a:rPr lang="en-US" sz="7000" b="1" dirty="0">
                <a:solidFill>
                  <a:srgbClr val="601720"/>
                </a:solidFill>
              </a:rPr>
              <a:t>Arteries are Everywhere</a:t>
            </a:r>
          </a:p>
        </p:txBody>
      </p:sp>
      <p:pic>
        <p:nvPicPr>
          <p:cNvPr id="3" name="Slide 2">
            <a:hlinkClick r:id="" action="ppaction://media"/>
            <a:extLst>
              <a:ext uri="{FF2B5EF4-FFF2-40B4-BE49-F238E27FC236}">
                <a16:creationId xmlns:a16="http://schemas.microsoft.com/office/drawing/2014/main" id="{B8536039-E1FD-D2CF-D021-B8785D7F84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297" y="0"/>
            <a:ext cx="812800" cy="812800"/>
          </a:xfrm>
          <a:prstGeom prst="rect">
            <a:avLst/>
          </a:prstGeom>
        </p:spPr>
      </p:pic>
    </p:spTree>
    <p:extLst>
      <p:ext uri="{BB962C8B-B14F-4D97-AF65-F5344CB8AC3E}">
        <p14:creationId xmlns:p14="http://schemas.microsoft.com/office/powerpoint/2010/main" val="38962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083" name="Rectangle 308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074" name="Picture 2" descr="Thermometer, Medications, Tablets">
            <a:extLst>
              <a:ext uri="{FF2B5EF4-FFF2-40B4-BE49-F238E27FC236}">
                <a16:creationId xmlns:a16="http://schemas.microsoft.com/office/drawing/2014/main" id="{5E8EB775-BAF8-C04A-B80C-28DBCF165B0D}"/>
              </a:ext>
            </a:extLst>
          </p:cNvPr>
          <p:cNvPicPr>
            <a:picLocks noChangeAspect="1" noChangeArrowheads="1"/>
          </p:cNvPicPr>
          <p:nvPr/>
        </p:nvPicPr>
        <p:blipFill rotWithShape="1">
          <a:blip r:embed="rId5" cstate="screen">
            <a:alphaModFix amt="40000"/>
            <a:extLst>
              <a:ext uri="{28A0092B-C50C-407E-A947-70E740481C1C}">
                <a14:useLocalDpi xmlns:a14="http://schemas.microsoft.com/office/drawing/2010/main"/>
              </a:ext>
            </a:extLst>
          </a:blip>
          <a:srcRect b="-1"/>
          <a:stretch/>
        </p:blipFill>
        <p:spPr bwMode="auto">
          <a:xfrm>
            <a:off x="-340" y="-45488"/>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13FF79-6483-4CC7-980A-7DD3937E6861}"/>
              </a:ext>
            </a:extLst>
          </p:cNvPr>
          <p:cNvSpPr txBox="1"/>
          <p:nvPr/>
        </p:nvSpPr>
        <p:spPr>
          <a:xfrm>
            <a:off x="511947" y="5097780"/>
            <a:ext cx="5582359" cy="153014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a:bodyPr>
          <a:lstStyle/>
          <a:p>
            <a:pPr>
              <a:lnSpc>
                <a:spcPct val="90000"/>
              </a:lnSpc>
              <a:spcBef>
                <a:spcPct val="0"/>
              </a:spcBef>
              <a:spcAft>
                <a:spcPts val="600"/>
              </a:spcAft>
            </a:pPr>
            <a:r>
              <a:rPr lang="en-US" sz="4400" b="1" cap="all" dirty="0">
                <a:solidFill>
                  <a:srgbClr val="FFFFFF"/>
                </a:solidFill>
                <a:latin typeface="Calibri Light" panose="020F0302020204030204"/>
              </a:rPr>
              <a:t>CHOLESTEROL and high blood pressure</a:t>
            </a:r>
          </a:p>
        </p:txBody>
      </p:sp>
      <p:pic>
        <p:nvPicPr>
          <p:cNvPr id="3076" name="Picture 4" descr="Virus, Pathogen, Antibody, Antibodies">
            <a:extLst>
              <a:ext uri="{FF2B5EF4-FFF2-40B4-BE49-F238E27FC236}">
                <a16:creationId xmlns:a16="http://schemas.microsoft.com/office/drawing/2014/main" id="{9AED4837-9A19-6A44-8974-EDDE86A084A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2" name="Slide 3">
            <a:hlinkClick r:id="" action="ppaction://media"/>
            <a:extLst>
              <a:ext uri="{FF2B5EF4-FFF2-40B4-BE49-F238E27FC236}">
                <a16:creationId xmlns:a16="http://schemas.microsoft.com/office/drawing/2014/main" id="{0CABC654-74A5-1C60-12B1-647A7D1A4E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7102" y="-2458"/>
            <a:ext cx="812800" cy="812800"/>
          </a:xfrm>
          <a:prstGeom prst="rect">
            <a:avLst/>
          </a:prstGeom>
        </p:spPr>
      </p:pic>
    </p:spTree>
    <p:extLst>
      <p:ext uri="{BB962C8B-B14F-4D97-AF65-F5344CB8AC3E}">
        <p14:creationId xmlns:p14="http://schemas.microsoft.com/office/powerpoint/2010/main" val="72107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aughter bonding with father in wheelchair">
            <a:extLst>
              <a:ext uri="{FF2B5EF4-FFF2-40B4-BE49-F238E27FC236}">
                <a16:creationId xmlns:a16="http://schemas.microsoft.com/office/drawing/2014/main" id="{619584A8-66DB-1E14-CDC2-8A532B14F5C9}"/>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t="5978" b="9753"/>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A3067E82-EFE4-4A89-A6FA-1FDFFE3CB449}"/>
              </a:ext>
            </a:extLst>
          </p:cNvPr>
          <p:cNvSpPr>
            <a:spLocks noGrp="1"/>
          </p:cNvSpPr>
          <p:nvPr>
            <p:ph type="title"/>
          </p:nvPr>
        </p:nvSpPr>
        <p:spPr>
          <a:xfrm>
            <a:off x="-886850" y="557561"/>
            <a:ext cx="8480611" cy="2032715"/>
          </a:xfrm>
        </p:spPr>
        <p:txBody>
          <a:bodyPr vert="horz" lIns="91440" tIns="45720" rIns="91440" bIns="45720" rtlCol="0" anchor="b">
            <a:normAutofit/>
          </a:bodyPr>
          <a:lstStyle/>
          <a:p>
            <a:pPr algn="ctr"/>
            <a:r>
              <a:rPr lang="en-US" sz="6000" b="1" dirty="0">
                <a:solidFill>
                  <a:srgbClr val="FFFFFF"/>
                </a:solidFill>
              </a:rPr>
              <a:t>Stroke</a:t>
            </a:r>
          </a:p>
        </p:txBody>
      </p:sp>
      <p:pic>
        <p:nvPicPr>
          <p:cNvPr id="3" name="Slide 4">
            <a:hlinkClick r:id="" action="ppaction://media"/>
            <a:extLst>
              <a:ext uri="{FF2B5EF4-FFF2-40B4-BE49-F238E27FC236}">
                <a16:creationId xmlns:a16="http://schemas.microsoft.com/office/drawing/2014/main" id="{C73F16CE-56A5-BF01-1E98-C816099B4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6850" y="6196"/>
            <a:ext cx="812800" cy="812800"/>
          </a:xfrm>
          <a:prstGeom prst="rect">
            <a:avLst/>
          </a:prstGeom>
        </p:spPr>
      </p:pic>
    </p:spTree>
    <p:extLst>
      <p:ext uri="{BB962C8B-B14F-4D97-AF65-F5344CB8AC3E}">
        <p14:creationId xmlns:p14="http://schemas.microsoft.com/office/powerpoint/2010/main" val="6211873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4199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3"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B0B3DA04-A923-BB43-9795-1DA899931D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993" name="Rectangle 4199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1986" name="Title 1">
            <a:extLst>
              <a:ext uri="{FF2B5EF4-FFF2-40B4-BE49-F238E27FC236}">
                <a16:creationId xmlns:a16="http://schemas.microsoft.com/office/drawing/2014/main" id="{808959EC-4801-47E2-BA3D-DAFD023033A3}"/>
              </a:ext>
            </a:extLst>
          </p:cNvPr>
          <p:cNvSpPr>
            <a:spLocks noGrp="1"/>
          </p:cNvSpPr>
          <p:nvPr>
            <p:ph type="title"/>
          </p:nvPr>
        </p:nvSpPr>
        <p:spPr>
          <a:xfrm>
            <a:off x="7331378" y="535258"/>
            <a:ext cx="4679576" cy="1279899"/>
          </a:xfrm>
          <a:noFill/>
        </p:spPr>
        <p:txBody>
          <a:bodyPr vert="horz" lIns="91440" tIns="45720" rIns="91440" bIns="45720" rtlCol="0" anchor="b">
            <a:noAutofit/>
          </a:bodyPr>
          <a:lstStyle/>
          <a:p>
            <a:r>
              <a:rPr lang="en-US" altLang="en-US" sz="6000" b="1" dirty="0"/>
              <a:t>Heart attack</a:t>
            </a:r>
          </a:p>
        </p:txBody>
      </p:sp>
      <p:pic>
        <p:nvPicPr>
          <p:cNvPr id="2" name="Slide 5">
            <a:hlinkClick r:id="" action="ppaction://media"/>
            <a:extLst>
              <a:ext uri="{FF2B5EF4-FFF2-40B4-BE49-F238E27FC236}">
                <a16:creationId xmlns:a16="http://schemas.microsoft.com/office/drawing/2014/main" id="{84C1798A-D793-7A00-D80E-857658DB23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847" y="0"/>
            <a:ext cx="812800" cy="812800"/>
          </a:xfrm>
          <a:prstGeom prst="rect">
            <a:avLst/>
          </a:prstGeom>
        </p:spPr>
      </p:pic>
    </p:spTree>
    <p:extLst>
      <p:ext uri="{BB962C8B-B14F-4D97-AF65-F5344CB8AC3E}">
        <p14:creationId xmlns:p14="http://schemas.microsoft.com/office/powerpoint/2010/main" val="23195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1986"/>
                                        </p:tgtEl>
                                        <p:attrNameLst>
                                          <p:attrName>style.visibility</p:attrName>
                                        </p:attrNameLst>
                                      </p:cBhvr>
                                      <p:to>
                                        <p:strVal val="visible"/>
                                      </p:to>
                                    </p:set>
                                    <p:animEffect transition="in" filter="fade">
                                      <p:cBhvr>
                                        <p:cTn id="7" dur="4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198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indoor&#10;&#10;Description automatically generated">
            <a:extLst>
              <a:ext uri="{FF2B5EF4-FFF2-40B4-BE49-F238E27FC236}">
                <a16:creationId xmlns:a16="http://schemas.microsoft.com/office/drawing/2014/main" id="{5119A8F8-6B06-BED5-5742-4557C7CAD121}"/>
              </a:ext>
            </a:extLst>
          </p:cNvPr>
          <p:cNvPicPr>
            <a:picLocks noChangeAspect="1"/>
          </p:cNvPicPr>
          <p:nvPr/>
        </p:nvPicPr>
        <p:blipFill rotWithShape="1">
          <a:blip r:embed="rId5" cstate="screen">
            <a:alphaModFix amt="40000"/>
            <a:extLst>
              <a:ext uri="{28A0092B-C50C-407E-A947-70E740481C1C}">
                <a14:useLocalDpi xmlns:a14="http://schemas.microsoft.com/office/drawing/2010/main"/>
              </a:ext>
            </a:extLst>
          </a:blip>
          <a:srcRect l="3819" r="26871"/>
          <a:stretch>
            <a:fillRect/>
          </a:stretch>
        </p:blipFill>
        <p:spPr>
          <a:xfrm>
            <a:off x="-170" y="10"/>
            <a:ext cx="8450317" cy="6857990"/>
          </a:xfrm>
          <a:prstGeom prst="rect">
            <a:avLst/>
          </a:prstGeom>
        </p:spPr>
      </p:pic>
      <p:sp>
        <p:nvSpPr>
          <p:cNvPr id="6" name="Title 1">
            <a:extLst>
              <a:ext uri="{FF2B5EF4-FFF2-40B4-BE49-F238E27FC236}">
                <a16:creationId xmlns:a16="http://schemas.microsoft.com/office/drawing/2014/main" id="{0C5FCEA2-36A8-418E-98AB-2F48AA289A8B}"/>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altLang="en-US" sz="4800" b="1" kern="1200" dirty="0">
                <a:solidFill>
                  <a:srgbClr val="FFFFFF"/>
                </a:solidFill>
                <a:latin typeface="+mj-lt"/>
                <a:ea typeface="+mj-ea"/>
                <a:cs typeface="+mj-cs"/>
              </a:rPr>
              <a:t>Kidney Disease</a:t>
            </a:r>
            <a:endParaRPr lang="en-US" sz="4800" b="1" kern="1200" dirty="0">
              <a:solidFill>
                <a:srgbClr val="FFFFFF"/>
              </a:solidFill>
              <a:latin typeface="+mj-lt"/>
              <a:ea typeface="+mj-ea"/>
              <a:cs typeface="+mj-cs"/>
            </a:endParaRPr>
          </a:p>
        </p:txBody>
      </p:sp>
      <p:pic>
        <p:nvPicPr>
          <p:cNvPr id="5" name="Picture 4" descr="A container with a blue lid&#10;&#10;Description automatically generated with low confidence">
            <a:extLst>
              <a:ext uri="{FF2B5EF4-FFF2-40B4-BE49-F238E27FC236}">
                <a16:creationId xmlns:a16="http://schemas.microsoft.com/office/drawing/2014/main" id="{ECBC0AD7-B4F6-4EC1-B7C2-8F5333DD47D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696" r="9276"/>
          <a:stretch>
            <a:fillRect/>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6">
            <a:hlinkClick r:id="" action="ppaction://media"/>
            <a:extLst>
              <a:ext uri="{FF2B5EF4-FFF2-40B4-BE49-F238E27FC236}">
                <a16:creationId xmlns:a16="http://schemas.microsoft.com/office/drawing/2014/main" id="{37A2EFFD-7C80-9B30-1C12-6BA1BAFA00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2115" y="63604"/>
            <a:ext cx="812800" cy="812800"/>
          </a:xfrm>
          <a:prstGeom prst="rect">
            <a:avLst/>
          </a:prstGeom>
        </p:spPr>
      </p:pic>
    </p:spTree>
    <p:extLst>
      <p:ext uri="{BB962C8B-B14F-4D97-AF65-F5344CB8AC3E}">
        <p14:creationId xmlns:p14="http://schemas.microsoft.com/office/powerpoint/2010/main" val="61381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6" name="Rectangle 4404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Visual, Visual Test, Vision">
            <a:extLst>
              <a:ext uri="{FF2B5EF4-FFF2-40B4-BE49-F238E27FC236}">
                <a16:creationId xmlns:a16="http://schemas.microsoft.com/office/drawing/2014/main" id="{697AC7EA-CD9D-254A-A0AD-17C961DAECD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049" r="40834"/>
          <a:stretch>
            <a:fillRect/>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4034" name="Title 1">
            <a:extLst>
              <a:ext uri="{FF2B5EF4-FFF2-40B4-BE49-F238E27FC236}">
                <a16:creationId xmlns:a16="http://schemas.microsoft.com/office/drawing/2014/main" id="{48A81002-008F-41FB-9832-B056627E4231}"/>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altLang="en-US" b="1" kern="1200" dirty="0">
                <a:solidFill>
                  <a:schemeClr val="tx1"/>
                </a:solidFill>
                <a:latin typeface="+mj-lt"/>
                <a:ea typeface="+mj-ea"/>
                <a:cs typeface="+mj-cs"/>
              </a:rPr>
              <a:t>Eye disease</a:t>
            </a:r>
          </a:p>
        </p:txBody>
      </p:sp>
      <p:pic>
        <p:nvPicPr>
          <p:cNvPr id="8196" name="Picture 4" descr="close up of one annoyed red blood eye of mature adult women affected by conjunctivitis or after flu, cold or allergy - eye blood vessels stock pictures, royalty-free photos &amp; images">
            <a:extLst>
              <a:ext uri="{FF2B5EF4-FFF2-40B4-BE49-F238E27FC236}">
                <a16:creationId xmlns:a16="http://schemas.microsoft.com/office/drawing/2014/main" id="{A0958BFA-9FDF-6D4D-BB78-A817530A987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5704" r="34255"/>
          <a:stretch>
            <a:fillRect/>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2" name="Slide 7">
            <a:hlinkClick r:id="" action="ppaction://media"/>
            <a:extLst>
              <a:ext uri="{FF2B5EF4-FFF2-40B4-BE49-F238E27FC236}">
                <a16:creationId xmlns:a16="http://schemas.microsoft.com/office/drawing/2014/main" id="{046FE8A5-D24C-3F14-D89B-7650923A5A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256" y="0"/>
            <a:ext cx="812800" cy="812800"/>
          </a:xfrm>
          <a:prstGeom prst="rect">
            <a:avLst/>
          </a:prstGeom>
        </p:spPr>
      </p:pic>
    </p:spTree>
    <p:extLst>
      <p:ext uri="{BB962C8B-B14F-4D97-AF65-F5344CB8AC3E}">
        <p14:creationId xmlns:p14="http://schemas.microsoft.com/office/powerpoint/2010/main" val="14591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4034"/>
                                        </p:tgtEl>
                                        <p:attrNameLst>
                                          <p:attrName>style.visibility</p:attrName>
                                        </p:attrNameLst>
                                      </p:cBhvr>
                                      <p:to>
                                        <p:strVal val="visible"/>
                                      </p:to>
                                    </p:set>
                                    <p:animEffect transition="in" filter="fade">
                                      <p:cBhvr>
                                        <p:cTn id="7" dur="7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40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a:extLst>
              <a:ext uri="{FF2B5EF4-FFF2-40B4-BE49-F238E27FC236}">
                <a16:creationId xmlns:a16="http://schemas.microsoft.com/office/drawing/2014/main" id="{7662C4A4-15C2-4213-BCDE-8D1F6FEB92C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cap="all" dirty="0">
                <a:solidFill>
                  <a:srgbClr val="FFFFFF"/>
                </a:solidFill>
                <a:latin typeface="+mj-lt"/>
                <a:ea typeface="+mj-ea"/>
                <a:cs typeface="+mj-cs"/>
              </a:rPr>
              <a:t>Amputations </a:t>
            </a:r>
          </a:p>
        </p:txBody>
      </p:sp>
      <p:cxnSp>
        <p:nvCxnSpPr>
          <p:cNvPr id="15" name="Straight Connector 1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8" descr="A picture containing person, indoor, man, front&#10;&#10;Description generated with very high confidence">
            <a:extLst>
              <a:ext uri="{FF2B5EF4-FFF2-40B4-BE49-F238E27FC236}">
                <a16:creationId xmlns:a16="http://schemas.microsoft.com/office/drawing/2014/main" id="{97927CF2-6376-42BD-BED0-CE4016BD32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317635" y="321733"/>
            <a:ext cx="4160452" cy="6214534"/>
          </a:xfrm>
          <a:prstGeom prst="rect">
            <a:avLst/>
          </a:prstGeom>
        </p:spPr>
      </p:pic>
      <p:pic>
        <p:nvPicPr>
          <p:cNvPr id="4" name="Picture 4" descr="A picture containing food&#10;&#10;Description generated with very high confidence">
            <a:extLst>
              <a:ext uri="{FF2B5EF4-FFF2-40B4-BE49-F238E27FC236}">
                <a16:creationId xmlns:a16="http://schemas.microsoft.com/office/drawing/2014/main" id="{1ED15D6A-3304-40BB-86C6-81800EB936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54296" y="299363"/>
            <a:ext cx="7217085" cy="3008188"/>
          </a:xfrm>
          <a:prstGeom prst="rect">
            <a:avLst/>
          </a:prstGeom>
        </p:spPr>
      </p:pic>
      <p:pic>
        <p:nvPicPr>
          <p:cNvPr id="3" name="Slide 8">
            <a:hlinkClick r:id="" action="ppaction://media"/>
            <a:extLst>
              <a:ext uri="{FF2B5EF4-FFF2-40B4-BE49-F238E27FC236}">
                <a16:creationId xmlns:a16="http://schemas.microsoft.com/office/drawing/2014/main" id="{3A55313F-F817-D498-B051-477F34630D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151" y="0"/>
            <a:ext cx="812800" cy="812800"/>
          </a:xfrm>
          <a:prstGeom prst="rect">
            <a:avLst/>
          </a:prstGeom>
        </p:spPr>
      </p:pic>
    </p:spTree>
    <p:extLst>
      <p:ext uri="{BB962C8B-B14F-4D97-AF65-F5344CB8AC3E}">
        <p14:creationId xmlns:p14="http://schemas.microsoft.com/office/powerpoint/2010/main" val="8728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8" name="Picture 8" descr="Exercise, Relax, Betterlife, Man">
            <a:extLst>
              <a:ext uri="{FF2B5EF4-FFF2-40B4-BE49-F238E27FC236}">
                <a16:creationId xmlns:a16="http://schemas.microsoft.com/office/drawing/2014/main" id="{CBD8C487-38D0-F548-8F52-549F318560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alad, Fruit, Berry, Healthy, Vitamins">
            <a:extLst>
              <a:ext uri="{FF2B5EF4-FFF2-40B4-BE49-F238E27FC236}">
                <a16:creationId xmlns:a16="http://schemas.microsoft.com/office/drawing/2014/main" id="{6AD59835-2258-6749-A14A-BFA599ADC7D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lu Shot, Needle, Ouch, Medical">
            <a:extLst>
              <a:ext uri="{FF2B5EF4-FFF2-40B4-BE49-F238E27FC236}">
                <a16:creationId xmlns:a16="http://schemas.microsoft.com/office/drawing/2014/main" id="{2CA38D85-8EBC-5544-B89F-28412FB32D4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edications, Tablets, Medicine, Cure">
            <a:extLst>
              <a:ext uri="{FF2B5EF4-FFF2-40B4-BE49-F238E27FC236}">
                <a16:creationId xmlns:a16="http://schemas.microsoft.com/office/drawing/2014/main" id="{81527D6A-91C1-8544-A682-9437401F82E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253" name="Rectangle 1025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a:extLst>
              <a:ext uri="{FF2B5EF4-FFF2-40B4-BE49-F238E27FC236}">
                <a16:creationId xmlns:a16="http://schemas.microsoft.com/office/drawing/2014/main" id="{A8303CF4-43D0-4458-99AF-1BB285AFA46E}"/>
              </a:ext>
            </a:extLst>
          </p:cNvPr>
          <p:cNvSpPr/>
          <p:nvPr/>
        </p:nvSpPr>
        <p:spPr>
          <a:xfrm>
            <a:off x="4286858" y="2761554"/>
            <a:ext cx="3618284" cy="1345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defRPr/>
            </a:pPr>
            <a:r>
              <a:rPr lang="en-US" sz="4000" b="1" cap="all" dirty="0">
                <a:solidFill>
                  <a:srgbClr val="080808"/>
                </a:solidFill>
                <a:latin typeface="Calibri Light" panose="020F0302020204030204"/>
              </a:rPr>
              <a:t>What can </a:t>
            </a:r>
          </a:p>
          <a:p>
            <a:pPr algn="ctr">
              <a:lnSpc>
                <a:spcPct val="90000"/>
              </a:lnSpc>
              <a:spcBef>
                <a:spcPct val="0"/>
              </a:spcBef>
              <a:spcAft>
                <a:spcPts val="600"/>
              </a:spcAft>
              <a:defRPr/>
            </a:pPr>
            <a:r>
              <a:rPr lang="en-US" sz="4000" b="1" cap="all" dirty="0">
                <a:solidFill>
                  <a:srgbClr val="080808"/>
                </a:solidFill>
                <a:latin typeface="Calibri Light" panose="020F0302020204030204"/>
              </a:rPr>
              <a:t>I do?</a:t>
            </a:r>
          </a:p>
        </p:txBody>
      </p:sp>
      <p:sp>
        <p:nvSpPr>
          <p:cNvPr id="10255" name="Frame 1025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pic>
        <p:nvPicPr>
          <p:cNvPr id="2" name="Slide 9">
            <a:hlinkClick r:id="" action="ppaction://media"/>
            <a:extLst>
              <a:ext uri="{FF2B5EF4-FFF2-40B4-BE49-F238E27FC236}">
                <a16:creationId xmlns:a16="http://schemas.microsoft.com/office/drawing/2014/main" id="{3D0CC6DB-8494-8FC0-D2FC-3F0D974F2D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2800" y="0"/>
            <a:ext cx="812800" cy="812800"/>
          </a:xfrm>
          <a:prstGeom prst="rect">
            <a:avLst/>
          </a:prstGeom>
        </p:spPr>
      </p:pic>
    </p:spTree>
    <p:extLst>
      <p:ext uri="{BB962C8B-B14F-4D97-AF65-F5344CB8AC3E}">
        <p14:creationId xmlns:p14="http://schemas.microsoft.com/office/powerpoint/2010/main" val="175794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1831</Words>
  <Application>Microsoft Macintosh PowerPoint</Application>
  <PresentationFormat>Widescreen</PresentationFormat>
  <Paragraphs>114</Paragraphs>
  <Slides>17</Slides>
  <Notes>17</Notes>
  <HiddenSlides>0</HiddenSlides>
  <MMClips>17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ＭＳ Ｐゴシック</vt:lpstr>
      <vt:lpstr>Arial</vt:lpstr>
      <vt:lpstr>Calibri</vt:lpstr>
      <vt:lpstr>Calibri Light</vt:lpstr>
      <vt:lpstr>Rockwell Condensed</vt:lpstr>
      <vt:lpstr>Tahoma</vt:lpstr>
      <vt:lpstr>Times New Roman</vt:lpstr>
      <vt:lpstr>ui-sans-serif</vt:lpstr>
      <vt:lpstr>1_Office Theme</vt:lpstr>
      <vt:lpstr>2_Office Theme</vt:lpstr>
      <vt:lpstr>Stop Problems Before They Start        Video 5</vt:lpstr>
      <vt:lpstr>Arteries are Everywhere</vt:lpstr>
      <vt:lpstr>PowerPoint Presentation</vt:lpstr>
      <vt:lpstr>Stroke</vt:lpstr>
      <vt:lpstr>Heart attack</vt:lpstr>
      <vt:lpstr>Kidney Disease</vt:lpstr>
      <vt:lpstr>Eye disease</vt:lpstr>
      <vt:lpstr>Amputations </vt:lpstr>
      <vt:lpstr>PowerPoint Presentation</vt:lpstr>
      <vt:lpstr>Vaccines</vt:lpstr>
      <vt:lpstr>I’m scared of vaccines!</vt:lpstr>
      <vt:lpstr>Other prevention exams</vt:lpstr>
      <vt:lpstr>WE ARE ON YOUR SIDE _______  WE ARE A TEAM</vt:lpstr>
      <vt:lpstr>Do you need vaccines, medical referrals or preventive care?</vt:lpstr>
      <vt:lpstr>Continue your  hard work!</vt:lpstr>
      <vt:lpstr>We are running a marathon – the road is long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lastModifiedBy/>
  <cp:revision>45</cp:revision>
  <dcterms:created xsi:type="dcterms:W3CDTF">2019-09-20T19:57:21Z</dcterms:created>
  <dcterms:modified xsi:type="dcterms:W3CDTF">2026-02-18T14:44:49Z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