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1" r:id="rId4"/>
    <p:sldMasterId id="2147483743" r:id="rId5"/>
  </p:sldMasterIdLst>
  <p:notesMasterIdLst>
    <p:notesMasterId r:id="rId23"/>
  </p:notesMasterIdLst>
  <p:handoutMasterIdLst>
    <p:handoutMasterId r:id="rId24"/>
  </p:handoutMasterIdLst>
  <p:sldIdLst>
    <p:sldId id="386" r:id="rId6"/>
    <p:sldId id="396" r:id="rId7"/>
    <p:sldId id="390" r:id="rId8"/>
    <p:sldId id="392" r:id="rId9"/>
    <p:sldId id="391" r:id="rId10"/>
    <p:sldId id="394" r:id="rId11"/>
    <p:sldId id="397" r:id="rId12"/>
    <p:sldId id="399" r:id="rId13"/>
    <p:sldId id="400" r:id="rId14"/>
    <p:sldId id="401" r:id="rId15"/>
    <p:sldId id="402" r:id="rId16"/>
    <p:sldId id="403" r:id="rId17"/>
    <p:sldId id="411" r:id="rId18"/>
    <p:sldId id="523" r:id="rId19"/>
    <p:sldId id="387" r:id="rId20"/>
    <p:sldId id="413" r:id="rId21"/>
    <p:sldId id="4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27" autoAdjust="0"/>
    <p:restoredTop sz="64297" autoAdjust="0"/>
  </p:normalViewPr>
  <p:slideViewPr>
    <p:cSldViewPr snapToGrid="0">
      <p:cViewPr varScale="1">
        <p:scale>
          <a:sx n="67" d="100"/>
          <a:sy n="67" d="100"/>
        </p:scale>
        <p:origin x="984" y="184"/>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2/17/26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2/16/26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Editar estilos de texto maestros</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a:extLst>
              <a:ext uri="{FF2B5EF4-FFF2-40B4-BE49-F238E27FC236}">
                <a16:creationId xmlns:a16="http://schemas.microsoft.com/office/drawing/2014/main" id="{96EF978B-B584-4DA8-B976-519963387884}"/>
              </a:ext>
            </a:extLst>
          </p:cNvPr>
          <p:cNvSpPr>
            <a:spLocks noGrp="1"/>
          </p:cNvSpPr>
          <p:nvPr>
            <p:ph type="body" idx="1"/>
          </p:nvPr>
        </p:nvSpPr>
        <p:spPr/>
        <p:txBody>
          <a:bodyPr/>
          <a:lstStyle/>
          <a:p>
            <a:pPr algn="l">
              <a:buNone/>
            </a:pPr>
            <a:r>
              <a:rPr lang="en-US" b="0" i="0" dirty="0">
                <a:solidFill>
                  <a:srgbClr val="000000"/>
                </a:solidFill>
                <a:effectLst/>
              </a:rPr>
              <a:t>¡</a:t>
            </a:r>
            <a:r>
              <a:rPr lang="en-US" b="0" i="0" dirty="0" err="1">
                <a:solidFill>
                  <a:srgbClr val="000000"/>
                </a:solidFill>
                <a:effectLst/>
              </a:rPr>
              <a:t>Bienvenidos</a:t>
            </a:r>
            <a:r>
              <a:rPr lang="en-US" b="0" i="0" dirty="0">
                <a:solidFill>
                  <a:srgbClr val="000000"/>
                </a:solidFill>
                <a:effectLst/>
              </a:rPr>
              <a:t> al video #5 </a:t>
            </a:r>
            <a:r>
              <a:rPr lang="en-US" b="0" i="0" dirty="0" err="1">
                <a:solidFill>
                  <a:srgbClr val="000000"/>
                </a:solidFill>
                <a:effectLst/>
              </a:rPr>
              <a:t>sobre</a:t>
            </a:r>
            <a:r>
              <a:rPr lang="en-US" b="0" i="0" dirty="0">
                <a:solidFill>
                  <a:srgbClr val="000000"/>
                </a:solidFill>
                <a:effectLst/>
              </a:rPr>
              <a:t> la </a:t>
            </a:r>
            <a:r>
              <a:rPr lang="en-US" b="0" i="0" dirty="0" err="1">
                <a:solidFill>
                  <a:srgbClr val="000000"/>
                </a:solidFill>
                <a:effectLst/>
              </a:rPr>
              <a:t>prevención</a:t>
            </a:r>
            <a:r>
              <a:rPr lang="en-US" b="0" i="0" dirty="0">
                <a:solidFill>
                  <a:srgbClr val="000000"/>
                </a:solidFill>
                <a:effectLst/>
              </a:rPr>
              <a:t> y </a:t>
            </a:r>
            <a:r>
              <a:rPr lang="en-US" b="0" i="0" dirty="0" err="1">
                <a:solidFill>
                  <a:srgbClr val="000000"/>
                </a:solidFill>
                <a:effectLst/>
              </a:rPr>
              <a:t>el</a:t>
            </a:r>
            <a:r>
              <a:rPr lang="en-US" b="0" i="0" dirty="0">
                <a:solidFill>
                  <a:srgbClr val="000000"/>
                </a:solidFill>
                <a:effectLst/>
              </a:rPr>
              <a:t> control de la diabetes!</a:t>
            </a:r>
            <a:br>
              <a:rPr lang="en-US" b="0" i="0" dirty="0">
                <a:solidFill>
                  <a:srgbClr val="000000"/>
                </a:solidFill>
                <a:effectLst/>
              </a:rPr>
            </a:br>
            <a:r>
              <a:rPr lang="en-US" b="0" i="0" dirty="0">
                <a:solidFill>
                  <a:srgbClr val="000000"/>
                </a:solidFill>
                <a:effectLst/>
              </a:rPr>
              <a:t>En </a:t>
            </a:r>
            <a:r>
              <a:rPr lang="en-US" b="0" i="0" dirty="0" err="1">
                <a:solidFill>
                  <a:srgbClr val="000000"/>
                </a:solidFill>
                <a:effectLst/>
              </a:rPr>
              <a:t>este</a:t>
            </a:r>
            <a:r>
              <a:rPr lang="en-US" b="0" i="0" dirty="0">
                <a:solidFill>
                  <a:srgbClr val="000000"/>
                </a:solidFill>
                <a:effectLst/>
              </a:rPr>
              <a:t> video, </a:t>
            </a:r>
            <a:r>
              <a:rPr lang="en-US" b="0" i="0" dirty="0" err="1">
                <a:solidFill>
                  <a:srgbClr val="000000"/>
                </a:solidFill>
                <a:effectLst/>
              </a:rPr>
              <a:t>hablaremos</a:t>
            </a:r>
            <a:r>
              <a:rPr lang="en-US" b="0" i="0" dirty="0">
                <a:solidFill>
                  <a:srgbClr val="000000"/>
                </a:solidFill>
                <a:effectLst/>
              </a:rPr>
              <a:t> </a:t>
            </a:r>
            <a:r>
              <a:rPr lang="en-US" b="0" i="0" dirty="0" err="1">
                <a:solidFill>
                  <a:srgbClr val="000000"/>
                </a:solidFill>
                <a:effectLst/>
              </a:rPr>
              <a:t>sobre</a:t>
            </a:r>
            <a:r>
              <a:rPr lang="en-US" b="0" i="0" dirty="0">
                <a:solidFill>
                  <a:srgbClr val="000000"/>
                </a:solidFill>
                <a:effectLst/>
              </a:rPr>
              <a:t> las </a:t>
            </a:r>
            <a:r>
              <a:rPr lang="en-US" b="0" i="0" dirty="0" err="1">
                <a:solidFill>
                  <a:srgbClr val="000000"/>
                </a:solidFill>
                <a:effectLst/>
              </a:rPr>
              <a:t>enfermedades</a:t>
            </a:r>
            <a:r>
              <a:rPr lang="en-US" b="0" i="0" dirty="0">
                <a:solidFill>
                  <a:srgbClr val="000000"/>
                </a:solidFill>
                <a:effectLst/>
              </a:rPr>
              <a:t> y </a:t>
            </a:r>
            <a:r>
              <a:rPr lang="en-US" b="0" i="0" dirty="0" err="1">
                <a:solidFill>
                  <a:srgbClr val="000000"/>
                </a:solidFill>
                <a:effectLst/>
              </a:rPr>
              <a:t>complicaciones</a:t>
            </a:r>
            <a:r>
              <a:rPr lang="en-US" b="0" i="0" dirty="0">
                <a:solidFill>
                  <a:srgbClr val="000000"/>
                </a:solidFill>
                <a:effectLst/>
              </a:rPr>
              <a:t> que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causar</a:t>
            </a:r>
            <a:r>
              <a:rPr lang="en-US" b="0" i="0" dirty="0">
                <a:solidFill>
                  <a:srgbClr val="000000"/>
                </a:solidFill>
                <a:effectLst/>
              </a:rPr>
              <a:t> la diabetes, y también </a:t>
            </a:r>
            <a:r>
              <a:rPr lang="en-US" b="0" i="0" dirty="0" err="1">
                <a:solidFill>
                  <a:srgbClr val="000000"/>
                </a:solidFill>
                <a:effectLst/>
              </a:rPr>
              <a:t>sobre</a:t>
            </a:r>
            <a:r>
              <a:rPr lang="en-US" b="0" i="0" dirty="0">
                <a:solidFill>
                  <a:srgbClr val="000000"/>
                </a:solidFill>
                <a:effectLst/>
              </a:rPr>
              <a:t> </a:t>
            </a:r>
            <a:r>
              <a:rPr lang="en-US" b="0" i="0" dirty="0" err="1">
                <a:solidFill>
                  <a:srgbClr val="000000"/>
                </a:solidFill>
                <a:effectLst/>
              </a:rPr>
              <a:t>cómo</a:t>
            </a:r>
            <a:r>
              <a:rPr lang="en-US" b="0" i="0" dirty="0">
                <a:solidFill>
                  <a:srgbClr val="000000"/>
                </a:solidFill>
                <a:effectLst/>
              </a:rPr>
              <a:t> </a:t>
            </a:r>
            <a:r>
              <a:rPr lang="en-US" b="0" i="0" dirty="0" err="1">
                <a:solidFill>
                  <a:srgbClr val="000000"/>
                </a:solidFill>
                <a:effectLst/>
              </a:rPr>
              <a:t>prevenirlas</a:t>
            </a:r>
            <a:r>
              <a:rPr lang="en-US" b="0" i="0" dirty="0">
                <a:solidFill>
                  <a:srgbClr val="000000"/>
                </a:solidFill>
                <a:effectLst/>
              </a:rPr>
              <a:t>.</a:t>
            </a:r>
          </a:p>
          <a:p>
            <a:pPr algn="l"/>
            <a:r>
              <a:rPr lang="en-US" b="0" i="0" dirty="0">
                <a:solidFill>
                  <a:srgbClr val="000000"/>
                </a:solidFill>
                <a:effectLst/>
              </a:rPr>
              <a:t>No </a:t>
            </a:r>
            <a:r>
              <a:rPr lang="en-US" b="0" i="0" dirty="0" err="1">
                <a:solidFill>
                  <a:srgbClr val="000000"/>
                </a:solidFill>
                <a:effectLst/>
              </a:rPr>
              <a:t>compartimos</a:t>
            </a:r>
            <a:r>
              <a:rPr lang="en-US" b="0" i="0" dirty="0">
                <a:solidFill>
                  <a:srgbClr val="000000"/>
                </a:solidFill>
                <a:effectLst/>
              </a:rPr>
              <a:t> </a:t>
            </a:r>
            <a:r>
              <a:rPr lang="en-US" b="0" i="0" dirty="0" err="1">
                <a:solidFill>
                  <a:srgbClr val="000000"/>
                </a:solidFill>
                <a:effectLst/>
              </a:rPr>
              <a:t>esta</a:t>
            </a:r>
            <a:r>
              <a:rPr lang="en-US" b="0" i="0" dirty="0">
                <a:solidFill>
                  <a:srgbClr val="000000"/>
                </a:solidFill>
                <a:effectLst/>
              </a:rPr>
              <a:t> </a:t>
            </a:r>
            <a:r>
              <a:rPr lang="en-US" b="0" i="0" dirty="0" err="1">
                <a:solidFill>
                  <a:srgbClr val="000000"/>
                </a:solidFill>
                <a:effectLst/>
              </a:rPr>
              <a:t>información</a:t>
            </a:r>
            <a:r>
              <a:rPr lang="en-US" b="0" i="0" dirty="0">
                <a:solidFill>
                  <a:srgbClr val="000000"/>
                </a:solidFill>
                <a:effectLst/>
              </a:rPr>
              <a:t> para </a:t>
            </a:r>
            <a:r>
              <a:rPr lang="en-US" b="0" i="0" dirty="0" err="1">
                <a:solidFill>
                  <a:srgbClr val="000000"/>
                </a:solidFill>
                <a:effectLst/>
              </a:rPr>
              <a:t>asustarle</a:t>
            </a:r>
            <a:r>
              <a:rPr lang="en-US" b="0" i="0" dirty="0">
                <a:solidFill>
                  <a:srgbClr val="000000"/>
                </a:solidFill>
                <a:effectLst/>
              </a:rPr>
              <a:t>, </a:t>
            </a:r>
            <a:r>
              <a:rPr lang="en-US" b="0" i="0" dirty="0" err="1">
                <a:solidFill>
                  <a:srgbClr val="000000"/>
                </a:solidFill>
                <a:effectLst/>
              </a:rPr>
              <a:t>sino</a:t>
            </a:r>
            <a:r>
              <a:rPr lang="en-US" b="0" i="0" dirty="0">
                <a:solidFill>
                  <a:srgbClr val="000000"/>
                </a:solidFill>
                <a:effectLst/>
              </a:rPr>
              <a:t> para </a:t>
            </a:r>
            <a:r>
              <a:rPr lang="en-US" b="0" i="0" dirty="0" err="1">
                <a:solidFill>
                  <a:srgbClr val="000000"/>
                </a:solidFill>
                <a:effectLst/>
              </a:rPr>
              <a:t>brindarle</a:t>
            </a:r>
            <a:r>
              <a:rPr lang="en-US" b="0" i="0" dirty="0">
                <a:solidFill>
                  <a:srgbClr val="000000"/>
                </a:solidFill>
                <a:effectLst/>
              </a:rPr>
              <a:t> las </a:t>
            </a:r>
            <a:r>
              <a:rPr lang="en-US" b="0" i="0" dirty="0" err="1">
                <a:solidFill>
                  <a:srgbClr val="000000"/>
                </a:solidFill>
                <a:effectLst/>
              </a:rPr>
              <a:t>herramientas</a:t>
            </a:r>
            <a:r>
              <a:rPr lang="en-US" b="0" i="0" dirty="0">
                <a:solidFill>
                  <a:srgbClr val="000000"/>
                </a:solidFill>
                <a:effectLst/>
              </a:rPr>
              <a:t> </a:t>
            </a:r>
            <a:r>
              <a:rPr lang="en-US" b="0" i="0" dirty="0" err="1">
                <a:solidFill>
                  <a:srgbClr val="000000"/>
                </a:solidFill>
                <a:effectLst/>
              </a:rPr>
              <a:t>necesarias</a:t>
            </a:r>
            <a:r>
              <a:rPr lang="en-US" b="0" i="0" dirty="0">
                <a:solidFill>
                  <a:srgbClr val="000000"/>
                </a:solidFill>
                <a:effectLst/>
              </a:rPr>
              <a:t> para </a:t>
            </a:r>
            <a:r>
              <a:rPr lang="en-US" b="0" i="0" dirty="0" err="1">
                <a:solidFill>
                  <a:srgbClr val="000000"/>
                </a:solidFill>
                <a:effectLst/>
              </a:rPr>
              <a:t>proteger</a:t>
            </a:r>
            <a:r>
              <a:rPr lang="en-US" b="0" i="0" dirty="0">
                <a:solidFill>
                  <a:srgbClr val="000000"/>
                </a:solidFill>
                <a:effectLst/>
              </a:rPr>
              <a:t>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salud</a:t>
            </a:r>
            <a:r>
              <a:rPr lang="en-US" b="0" i="0" dirty="0">
                <a:solidFill>
                  <a:srgbClr val="000000"/>
                </a:solidFill>
                <a:effectLst/>
              </a:rPr>
              <a:t> y </a:t>
            </a:r>
            <a:r>
              <a:rPr lang="en-US" b="0" i="0" dirty="0" err="1">
                <a:solidFill>
                  <a:srgbClr val="000000"/>
                </a:solidFill>
                <a:effectLst/>
              </a:rPr>
              <a:t>prevenir</a:t>
            </a:r>
            <a:r>
              <a:rPr lang="en-US" b="0" i="0" dirty="0">
                <a:solidFill>
                  <a:srgbClr val="000000"/>
                </a:solidFill>
                <a:effectLst/>
              </a:rPr>
              <a:t> </a:t>
            </a:r>
            <a:r>
              <a:rPr lang="en-US" b="0" i="0" dirty="0" err="1">
                <a:solidFill>
                  <a:srgbClr val="000000"/>
                </a:solidFill>
                <a:effectLst/>
              </a:rPr>
              <a:t>estos</a:t>
            </a:r>
            <a:r>
              <a:rPr lang="en-US" b="0" i="0" dirty="0">
                <a:solidFill>
                  <a:srgbClr val="000000"/>
                </a:solidFill>
                <a:effectLst/>
              </a:rPr>
              <a:t> </a:t>
            </a:r>
            <a:r>
              <a:rPr lang="en-US" b="0" i="0" dirty="0" err="1">
                <a:solidFill>
                  <a:srgbClr val="000000"/>
                </a:solidFill>
                <a:effectLst/>
              </a:rPr>
              <a:t>problemas</a:t>
            </a:r>
            <a:r>
              <a:rPr lang="en-US" b="0" i="0" dirty="0">
                <a:solidFill>
                  <a:srgbClr val="000000"/>
                </a:solidFill>
                <a:effectLst/>
              </a:rPr>
              <a:t>.</a:t>
            </a:r>
          </a:p>
          <a:p>
            <a:endParaRPr lang="en-US" dirty="0"/>
          </a:p>
        </p:txBody>
      </p:sp>
      <p:sp>
        <p:nvSpPr>
          <p:cNvPr id="4" name="Slide Number Placeholder 3">
            <a:extLst>
              <a:ext uri="{FF2B5EF4-FFF2-40B4-BE49-F238E27FC236}">
                <a16:creationId xmlns:a16="http://schemas.microsoft.com/office/drawing/2014/main" id="{B21414DA-03BE-42B7-B775-5B6827F2E59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67C7E6AF-A421-41F5-ACD0-71302A57795B}" type="slidenum">
              <a:rPr lang="en-US" altLang="en-US" sz="1200">
                <a:solidFill>
                  <a:prstClr val="black"/>
                </a:solidFill>
                <a:latin typeface="Calibri"/>
              </a:rPr>
              <a:t>1</a:t>
            </a:fld>
            <a:endParaRPr lang="en-US" altLang="en-US" sz="1200" dirty="0">
              <a:solidFill>
                <a:prstClr val="black"/>
              </a:solidFill>
              <a:latin typeface="Calibri"/>
            </a:endParaRPr>
          </a:p>
        </p:txBody>
      </p:sp>
      <p:sp>
        <p:nvSpPr>
          <p:cNvPr id="17" name="Slide Image Placeholder 16">
            <a:extLst>
              <a:ext uri="{FF2B5EF4-FFF2-40B4-BE49-F238E27FC236}">
                <a16:creationId xmlns:a16="http://schemas.microsoft.com/office/drawing/2014/main" id="{B2E580DA-17CB-58B8-A64D-D6AACDA7E942}"/>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789650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a:extLst>
              <a:ext uri="{FF2B5EF4-FFF2-40B4-BE49-F238E27FC236}">
                <a16:creationId xmlns:a16="http://schemas.microsoft.com/office/drawing/2014/main" id="{7D149E98-12F2-492E-9DDE-D19CB11B8680}"/>
              </a:ext>
            </a:extLst>
          </p:cNvPr>
          <p:cNvSpPr>
            <a:spLocks noGrp="1"/>
          </p:cNvSpPr>
          <p:nvPr>
            <p:ph type="body" idx="1"/>
          </p:nvPr>
        </p:nvSpPr>
        <p:spPr/>
        <p:txBody>
          <a:bodyPr/>
          <a:lstStyle/>
          <a:p>
            <a:pPr algn="l">
              <a:buNone/>
            </a:pPr>
            <a:r>
              <a:rPr lang="en-US" b="0" i="0" u="none" strike="noStrike" dirty="0">
                <a:solidFill>
                  <a:srgbClr val="000000"/>
                </a:solidFill>
                <a:effectLst/>
              </a:rPr>
              <a:t>Las </a:t>
            </a:r>
            <a:r>
              <a:rPr lang="en-US" b="0" i="0" u="none" strike="noStrike" dirty="0" err="1">
                <a:solidFill>
                  <a:srgbClr val="000000"/>
                </a:solidFill>
                <a:effectLst/>
              </a:rPr>
              <a:t>vacunas</a:t>
            </a:r>
            <a:r>
              <a:rPr lang="en-US" b="0" i="0" u="none" strike="noStrike" dirty="0">
                <a:solidFill>
                  <a:srgbClr val="000000"/>
                </a:solidFill>
                <a:effectLst/>
              </a:rPr>
              <a:t> son </a:t>
            </a:r>
            <a:r>
              <a:rPr lang="en-US" b="0" i="0" u="none" strike="noStrike" dirty="0" err="1">
                <a:solidFill>
                  <a:srgbClr val="000000"/>
                </a:solidFill>
                <a:effectLst/>
              </a:rPr>
              <a:t>una</a:t>
            </a:r>
            <a:r>
              <a:rPr lang="en-US" b="0" i="0" u="none" strike="noStrike" dirty="0">
                <a:solidFill>
                  <a:srgbClr val="000000"/>
                </a:solidFill>
                <a:effectLst/>
              </a:rPr>
              <a:t> de las </a:t>
            </a:r>
            <a:r>
              <a:rPr lang="en-US" b="0" i="0" u="none" strike="noStrike" dirty="0" err="1">
                <a:solidFill>
                  <a:srgbClr val="000000"/>
                </a:solidFill>
                <a:effectLst/>
              </a:rPr>
              <a:t>formas</a:t>
            </a:r>
            <a:r>
              <a:rPr lang="en-US" b="0" i="0" u="none" strike="noStrike" dirty="0">
                <a:solidFill>
                  <a:srgbClr val="000000"/>
                </a:solidFill>
                <a:effectLst/>
              </a:rPr>
              <a:t> mas </a:t>
            </a:r>
            <a:r>
              <a:rPr lang="en-US" b="0" i="0" u="none" strike="noStrike" dirty="0" err="1">
                <a:solidFill>
                  <a:srgbClr val="000000"/>
                </a:solidFill>
                <a:effectLst/>
              </a:rPr>
              <a:t>fáciles</a:t>
            </a:r>
            <a:r>
              <a:rPr lang="en-US" b="0" i="0" u="none" strike="noStrike" dirty="0">
                <a:solidFill>
                  <a:srgbClr val="000000"/>
                </a:solidFill>
                <a:effectLst/>
              </a:rPr>
              <a:t> de prevenir complicaciones.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Tener gripe puede ser muy peligroso para las personas con diabetes o con riesgo de padecerla, así como para los adultos mayores. Por eso es importante vacunarse contra la gripe cada </a:t>
            </a:r>
            <a:r>
              <a:rPr lang="en-US" b="0" i="0" u="none" strike="noStrike" dirty="0" err="1">
                <a:solidFill>
                  <a:srgbClr val="000000"/>
                </a:solidFill>
                <a:effectLst/>
              </a:rPr>
              <a:t>año</a:t>
            </a:r>
            <a:r>
              <a:rPr lang="en-US" b="0" i="0" u="none" strike="noStrike" dirty="0">
                <a:solidFill>
                  <a:srgbClr val="000000"/>
                </a:solidFill>
                <a:effectLst/>
              </a:rPr>
              <a:t>.</a:t>
            </a:r>
          </a:p>
        </p:txBody>
      </p:sp>
      <p:sp>
        <p:nvSpPr>
          <p:cNvPr id="4" name="Slide Number Placeholder 3">
            <a:extLst>
              <a:ext uri="{FF2B5EF4-FFF2-40B4-BE49-F238E27FC236}">
                <a16:creationId xmlns:a16="http://schemas.microsoft.com/office/drawing/2014/main" id="{9B8611A8-D95D-4192-82AE-65C386B4A6D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0D63FD9-A2A0-4870-B41E-D32A698D1260}" type="slidenum">
              <a:rPr lang="en-US" altLang="en-US" sz="1200">
                <a:solidFill>
                  <a:prstClr val="black"/>
                </a:solidFill>
              </a:rPr>
              <a:t>10</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19D98461-2D7C-404A-C80A-FC4CA47E5C95}"/>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42333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Notes Placeholder 2">
            <a:extLst>
              <a:ext uri="{FF2B5EF4-FFF2-40B4-BE49-F238E27FC236}">
                <a16:creationId xmlns:a16="http://schemas.microsoft.com/office/drawing/2014/main" id="{D9971D2D-E575-412E-A6AC-C6CE243E6634}"/>
              </a:ext>
            </a:extLst>
          </p:cNvPr>
          <p:cNvSpPr>
            <a:spLocks noGrp="1"/>
          </p:cNvSpPr>
          <p:nvPr>
            <p:ph type="body" idx="1"/>
          </p:nvPr>
        </p:nvSpPr>
        <p:spPr/>
        <p:txBody>
          <a:bodyPr/>
          <a:lstStyle/>
          <a:p>
            <a:pPr algn="l">
              <a:buNone/>
            </a:pPr>
            <a:br>
              <a:rPr lang="en-US" b="0" i="0" u="none" strike="noStrike" dirty="0">
                <a:solidFill>
                  <a:srgbClr val="000000"/>
                </a:solidFill>
                <a:effectLst/>
              </a:rPr>
            </a:br>
            <a:r>
              <a:rPr lang="en-US" b="0" i="0" u="none" strike="noStrike" dirty="0">
                <a:solidFill>
                  <a:srgbClr val="000000"/>
                </a:solidFill>
                <a:effectLst/>
              </a:rPr>
              <a:t>Es normal sentir miedo ante las vacunas. Muchas personas se preocupan por el dolor, los efectos secundarios o no comprenden del todo cómo funcionan. Pero las vacunas son seguras y los efectos secundarios suelen ser leves, como dolor en el brazo.</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Las vacunas protegen contra enfermedades graves que pueden causar complicaciones, especialmente en personas con diabetes o hipertensión arterial. No le </a:t>
            </a:r>
            <a:r>
              <a:rPr lang="en-US" b="0" i="0" u="none" strike="noStrike" dirty="0" err="1">
                <a:solidFill>
                  <a:srgbClr val="000000"/>
                </a:solidFill>
                <a:effectLst/>
              </a:rPr>
              <a:t>enferman</a:t>
            </a:r>
            <a:r>
              <a:rPr lang="en-US" b="0" i="0" u="none" strike="noStrike" dirty="0">
                <a:solidFill>
                  <a:srgbClr val="000000"/>
                </a:solidFill>
                <a:effectLst/>
              </a:rPr>
              <a:t>.  Le </a:t>
            </a:r>
            <a:r>
              <a:rPr lang="en-US" b="0" i="0" u="none" strike="noStrike" dirty="0" err="1">
                <a:solidFill>
                  <a:srgbClr val="000000"/>
                </a:solidFill>
                <a:effectLst/>
              </a:rPr>
              <a:t>ayudan</a:t>
            </a:r>
            <a:r>
              <a:rPr lang="en-US" b="0" i="0" u="none" strike="noStrike" dirty="0">
                <a:solidFill>
                  <a:srgbClr val="000000"/>
                </a:solidFill>
                <a:effectLst/>
              </a:rPr>
              <a:t> a prevenir el contagio a otras personas, como los ancianos o aquellos con sistemas inmunitarios debilitados, como los enfermos de cáncer.</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tiene alguna duda, hable con su médico o con </a:t>
            </a:r>
            <a:r>
              <a:rPr lang="en-US" b="0" i="0" u="none" strike="noStrike" dirty="0" err="1">
                <a:solidFill>
                  <a:srgbClr val="000000"/>
                </a:solidFill>
                <a:effectLst/>
              </a:rPr>
              <a:t>su</a:t>
            </a:r>
            <a:r>
              <a:rPr lang="en-US" b="0" i="0" u="none" strike="noStrike" dirty="0">
                <a:solidFill>
                  <a:srgbClr val="000000"/>
                </a:solidFill>
                <a:effectLst/>
              </a:rPr>
              <a:t> promotor de </a:t>
            </a:r>
            <a:r>
              <a:rPr lang="en-US" b="0" i="0" u="none" strike="noStrike" dirty="0" err="1">
                <a:solidFill>
                  <a:srgbClr val="000000"/>
                </a:solidFill>
                <a:effectLst/>
              </a:rPr>
              <a:t>salud</a:t>
            </a:r>
            <a:r>
              <a:rPr lang="en-US" b="0" i="0" u="none" strike="noStrike" dirty="0">
                <a:solidFill>
                  <a:srgbClr val="000000"/>
                </a:solidFill>
                <a:effectLst/>
              </a:rPr>
              <a:t>. Ellos pueden ayudarle a aliviar sus </a:t>
            </a:r>
            <a:r>
              <a:rPr lang="en-US" b="0" i="0" u="none" strike="noStrike" dirty="0" err="1">
                <a:solidFill>
                  <a:srgbClr val="000000"/>
                </a:solidFill>
                <a:effectLst/>
              </a:rPr>
              <a:t>preocupaciones</a:t>
            </a:r>
            <a:r>
              <a:rPr lang="en-US" b="0" i="0" u="none" strike="noStrike" dirty="0">
                <a:solidFill>
                  <a:srgbClr val="000000"/>
                </a:solidFill>
                <a:effectLst/>
              </a:rPr>
              <a:t>….</a:t>
            </a:r>
            <a:r>
              <a:rPr lang="en-US" b="0" i="0" u="none" strike="noStrike" dirty="0" err="1">
                <a:solidFill>
                  <a:srgbClr val="000000"/>
                </a:solidFill>
                <a:effectLst/>
              </a:rPr>
              <a:t>porque</a:t>
            </a:r>
            <a:r>
              <a:rPr lang="en-US" b="0" i="0" u="none" strike="noStrike" dirty="0">
                <a:solidFill>
                  <a:srgbClr val="000000"/>
                </a:solidFill>
                <a:effectLst/>
              </a:rPr>
              <a:t> </a:t>
            </a:r>
            <a:r>
              <a:rPr lang="en-US" b="0" i="0" u="none" strike="noStrike" dirty="0" err="1">
                <a:solidFill>
                  <a:srgbClr val="000000"/>
                </a:solidFill>
                <a:effectLst/>
              </a:rPr>
              <a:t>vacunarse</a:t>
            </a:r>
            <a:r>
              <a:rPr lang="en-US" b="0" i="0" u="none" strike="noStrike" dirty="0">
                <a:solidFill>
                  <a:srgbClr val="000000"/>
                </a:solidFill>
                <a:effectLst/>
              </a:rPr>
              <a:t> es una de las mejores formas de proteger su salud.</a:t>
            </a:r>
          </a:p>
          <a:p>
            <a:pPr algn="l">
              <a:buNone/>
            </a:pPr>
            <a:endParaRPr lang="en-US" b="0" i="0" u="none" strike="noStrike" dirty="0">
              <a:solidFill>
                <a:srgbClr val="000000"/>
              </a:solidFill>
              <a:effectLst/>
            </a:endParaRPr>
          </a:p>
          <a:p>
            <a:endParaRPr lang="en-US" altLang="en-US" dirty="0"/>
          </a:p>
        </p:txBody>
      </p:sp>
      <p:sp>
        <p:nvSpPr>
          <p:cNvPr id="4" name="Slide Number Placeholder 3">
            <a:extLst>
              <a:ext uri="{FF2B5EF4-FFF2-40B4-BE49-F238E27FC236}">
                <a16:creationId xmlns:a16="http://schemas.microsoft.com/office/drawing/2014/main" id="{FDD6619F-CF66-4F10-90E8-3E316DE08BF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715FBBDE-AD7A-4F6E-BB4A-DDED47F82B07}" type="slidenum">
              <a:rPr lang="en-US" altLang="en-US" sz="1200">
                <a:solidFill>
                  <a:prstClr val="black"/>
                </a:solidFill>
              </a:rPr>
              <a:t>11</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A5ABA653-A964-FCDF-6428-FE3F6588883C}"/>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44632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a:extLst>
              <a:ext uri="{FF2B5EF4-FFF2-40B4-BE49-F238E27FC236}">
                <a16:creationId xmlns:a16="http://schemas.microsoft.com/office/drawing/2014/main" id="{88E02635-E5C8-4BDA-A6C3-EE7E3D2AFD29}"/>
              </a:ext>
            </a:extLst>
          </p:cNvPr>
          <p:cNvSpPr>
            <a:spLocks noGrp="1"/>
          </p:cNvSpPr>
          <p:nvPr>
            <p:ph type="body" idx="1"/>
          </p:nvPr>
        </p:nvSpPr>
        <p:spPr/>
        <p:txBody>
          <a:bodyPr/>
          <a:lstStyle/>
          <a:p>
            <a:pPr algn="l">
              <a:buNone/>
            </a:pPr>
            <a:r>
              <a:rPr lang="en-US" b="0" i="0" u="none" strike="noStrike" dirty="0">
                <a:solidFill>
                  <a:srgbClr val="000000"/>
                </a:solidFill>
                <a:effectLst/>
              </a:rPr>
              <a:t>Hay otras pruebas importantes que pueden detectar problemas de forma temprana, evitando enfermedades más complicadas en el futuro. Estas son algunas de las más importantes:</a:t>
            </a:r>
          </a:p>
          <a:p>
            <a:pPr algn="l">
              <a:buNone/>
            </a:pPr>
            <a:endParaRPr lang="en-US" b="0" i="0" u="none" strike="noStrike" dirty="0">
              <a:solidFill>
                <a:srgbClr val="000000"/>
              </a:solidFill>
              <a:effectLst/>
            </a:endParaRPr>
          </a:p>
          <a:p>
            <a:pPr algn="l">
              <a:buFont typeface="+mj-lt"/>
              <a:buAutoNum type="arabicPeriod"/>
            </a:pPr>
            <a:r>
              <a:rPr lang="en-US" b="1" i="0" u="none" strike="noStrike" dirty="0" err="1">
                <a:solidFill>
                  <a:srgbClr val="000000"/>
                </a:solidFill>
                <a:effectLst/>
              </a:rPr>
              <a:t>Colonoscopía</a:t>
            </a:r>
            <a:r>
              <a:rPr lang="en-US" b="0" i="0" u="none" strike="noStrike" dirty="0">
                <a:solidFill>
                  <a:srgbClr val="000000"/>
                </a:solidFill>
                <a:effectLst/>
              </a:rPr>
              <a:t>: a partir de los 45 años, hágase una prueba cada 10 </a:t>
            </a:r>
            <a:r>
              <a:rPr lang="en-US" b="0" i="0" u="none" strike="noStrike" dirty="0" err="1">
                <a:solidFill>
                  <a:srgbClr val="000000"/>
                </a:solidFill>
                <a:effectLst/>
              </a:rPr>
              <a:t>años</a:t>
            </a:r>
            <a:r>
              <a:rPr lang="en-US" b="0" i="0" u="none" strike="noStrike" dirty="0">
                <a:solidFill>
                  <a:srgbClr val="000000"/>
                </a:solidFill>
                <a:effectLst/>
              </a:rPr>
              <a:t>. </a:t>
            </a:r>
            <a:r>
              <a:rPr lang="en-US" b="0" i="0" u="none" strike="noStrike" dirty="0" err="1">
                <a:solidFill>
                  <a:srgbClr val="000000"/>
                </a:solidFill>
                <a:effectLst/>
              </a:rPr>
              <a:t>Ésta</a:t>
            </a:r>
            <a:r>
              <a:rPr lang="en-US" b="0" i="0" u="none" strike="noStrike" dirty="0">
                <a:solidFill>
                  <a:srgbClr val="000000"/>
                </a:solidFill>
                <a:effectLst/>
              </a:rPr>
              <a:t> </a:t>
            </a:r>
            <a:r>
              <a:rPr lang="en-US" b="0" i="0" u="none" strike="noStrike" dirty="0" err="1">
                <a:solidFill>
                  <a:srgbClr val="000000"/>
                </a:solidFill>
                <a:effectLst/>
              </a:rPr>
              <a:t>ayuda</a:t>
            </a:r>
            <a:r>
              <a:rPr lang="en-US" b="0" i="0" u="none" strike="noStrike" dirty="0">
                <a:solidFill>
                  <a:srgbClr val="000000"/>
                </a:solidFill>
                <a:effectLst/>
              </a:rPr>
              <a:t> a detectar el cáncer colorrectal en una fase temprana.</a:t>
            </a:r>
          </a:p>
          <a:p>
            <a:pPr algn="l">
              <a:buFont typeface="+mj-lt"/>
              <a:buAutoNum type="arabicPeriod"/>
            </a:pPr>
            <a:endParaRPr lang="en-US" b="0" i="0" u="none" strike="noStrike" dirty="0">
              <a:solidFill>
                <a:srgbClr val="000000"/>
              </a:solidFill>
              <a:effectLst/>
            </a:endParaRPr>
          </a:p>
          <a:p>
            <a:pPr algn="l">
              <a:buFont typeface="+mj-lt"/>
              <a:buAutoNum type="arabicPeriod"/>
            </a:pPr>
            <a:r>
              <a:rPr lang="en-US" b="1" i="0" u="none" strike="noStrike" dirty="0">
                <a:solidFill>
                  <a:srgbClr val="000000"/>
                </a:solidFill>
                <a:effectLst/>
              </a:rPr>
              <a:t>Mamografía</a:t>
            </a:r>
            <a:r>
              <a:rPr lang="en-US" b="0" i="0" u="none" strike="noStrike" dirty="0">
                <a:solidFill>
                  <a:srgbClr val="000000"/>
                </a:solidFill>
                <a:effectLst/>
              </a:rPr>
              <a:t>: a partir de los 40 años, hágase una mamografía cada 1-2 años. </a:t>
            </a:r>
            <a:r>
              <a:rPr lang="en-US" b="0" i="0" u="none" strike="noStrike" dirty="0" err="1">
                <a:solidFill>
                  <a:srgbClr val="000000"/>
                </a:solidFill>
                <a:effectLst/>
              </a:rPr>
              <a:t>Ésta</a:t>
            </a:r>
            <a:r>
              <a:rPr lang="en-US" b="0" i="0" u="none" strike="noStrike" dirty="0">
                <a:solidFill>
                  <a:srgbClr val="000000"/>
                </a:solidFill>
                <a:effectLst/>
              </a:rPr>
              <a:t> </a:t>
            </a:r>
            <a:r>
              <a:rPr lang="en-US" b="0" i="0" u="none" strike="noStrike" dirty="0" err="1">
                <a:solidFill>
                  <a:srgbClr val="000000"/>
                </a:solidFill>
                <a:effectLst/>
              </a:rPr>
              <a:t>ayuda</a:t>
            </a:r>
            <a:r>
              <a:rPr lang="en-US" b="0" i="0" u="none" strike="noStrike" dirty="0">
                <a:solidFill>
                  <a:srgbClr val="000000"/>
                </a:solidFill>
                <a:effectLst/>
              </a:rPr>
              <a:t> a detectar el cáncer de mama en una fase temprana.</a:t>
            </a:r>
          </a:p>
          <a:p>
            <a:pPr algn="l">
              <a:buFont typeface="+mj-lt"/>
              <a:buAutoNum type="arabicPeriod"/>
            </a:pPr>
            <a:endParaRPr lang="en-US" b="0" i="0" u="none" strike="noStrike" dirty="0">
              <a:solidFill>
                <a:srgbClr val="000000"/>
              </a:solidFill>
              <a:effectLst/>
            </a:endParaRPr>
          </a:p>
          <a:p>
            <a:pPr algn="l">
              <a:buFont typeface="+mj-lt"/>
              <a:buAutoNum type="arabicPeriod"/>
            </a:pPr>
            <a:r>
              <a:rPr lang="en-US" b="1" i="0" u="none" strike="noStrike" dirty="0" err="1">
                <a:solidFill>
                  <a:srgbClr val="000000"/>
                </a:solidFill>
                <a:effectLst/>
              </a:rPr>
              <a:t>Papanicolau</a:t>
            </a:r>
            <a:r>
              <a:rPr lang="en-US" b="0" i="0" u="none" strike="noStrike" dirty="0">
                <a:solidFill>
                  <a:srgbClr val="000000"/>
                </a:solidFill>
                <a:effectLst/>
              </a:rPr>
              <a:t>: a partir de los 21 años, hágase la prueba cada 3-5 años. </a:t>
            </a:r>
            <a:r>
              <a:rPr lang="en-US" b="0" i="0" u="none" strike="noStrike" dirty="0" err="1">
                <a:solidFill>
                  <a:srgbClr val="000000"/>
                </a:solidFill>
                <a:effectLst/>
              </a:rPr>
              <a:t>Ésta</a:t>
            </a:r>
            <a:r>
              <a:rPr lang="en-US" b="0" i="0" u="none" strike="noStrike" dirty="0">
                <a:solidFill>
                  <a:srgbClr val="000000"/>
                </a:solidFill>
                <a:effectLst/>
              </a:rPr>
              <a:t> </a:t>
            </a:r>
            <a:r>
              <a:rPr lang="en-US" b="0" i="0" u="none" strike="noStrike" dirty="0" err="1">
                <a:solidFill>
                  <a:srgbClr val="000000"/>
                </a:solidFill>
                <a:effectLst/>
              </a:rPr>
              <a:t>ayuda</a:t>
            </a:r>
            <a:r>
              <a:rPr lang="en-US" b="0" i="0" u="none" strike="noStrike" dirty="0">
                <a:solidFill>
                  <a:srgbClr val="000000"/>
                </a:solidFill>
                <a:effectLst/>
              </a:rPr>
              <a:t> a detectar el cáncer de cuello uterino en una fase </a:t>
            </a:r>
            <a:r>
              <a:rPr lang="en-US" b="0" i="0" u="none" strike="noStrike" dirty="0" err="1">
                <a:solidFill>
                  <a:srgbClr val="000000"/>
                </a:solidFill>
                <a:effectLst/>
              </a:rPr>
              <a:t>temprana</a:t>
            </a:r>
            <a:r>
              <a:rPr lang="en-US" b="0" i="0" u="none" strike="noStrike" dirty="0">
                <a:solidFill>
                  <a:srgbClr val="000000"/>
                </a:solidFill>
                <a:effectLst/>
              </a:rPr>
              <a:t>.</a:t>
            </a:r>
          </a:p>
          <a:p>
            <a:pPr algn="l">
              <a:buFont typeface="+mj-lt"/>
              <a:buAutoNum type="arabicPeriod"/>
            </a:pPr>
            <a:endParaRPr lang="en-US" b="0" i="0" u="none" strike="noStrike" dirty="0">
              <a:solidFill>
                <a:srgbClr val="000000"/>
              </a:solidFill>
              <a:effectLst/>
            </a:endParaRPr>
          </a:p>
          <a:p>
            <a:pPr algn="l">
              <a:buFont typeface="+mj-lt"/>
              <a:buAutoNum type="arabicPeriod"/>
            </a:pPr>
            <a:r>
              <a:rPr lang="en-US" b="1" i="0" u="none" strike="noStrike" dirty="0" err="1">
                <a:solidFill>
                  <a:srgbClr val="000000"/>
                </a:solidFill>
                <a:effectLst/>
              </a:rPr>
              <a:t>Antígeno</a:t>
            </a:r>
            <a:r>
              <a:rPr lang="en-US" b="1" i="0" u="none" strike="noStrike" dirty="0">
                <a:solidFill>
                  <a:srgbClr val="000000"/>
                </a:solidFill>
                <a:effectLst/>
              </a:rPr>
              <a:t> </a:t>
            </a:r>
            <a:r>
              <a:rPr lang="en-US" b="1" i="0" u="none" strike="noStrike" dirty="0" err="1">
                <a:solidFill>
                  <a:srgbClr val="000000"/>
                </a:solidFill>
                <a:effectLst/>
              </a:rPr>
              <a:t>Prostático</a:t>
            </a:r>
            <a:r>
              <a:rPr lang="en-US" b="1" i="0" u="none" strike="noStrike" dirty="0">
                <a:solidFill>
                  <a:srgbClr val="000000"/>
                </a:solidFill>
                <a:effectLst/>
              </a:rPr>
              <a:t> </a:t>
            </a:r>
            <a:r>
              <a:rPr lang="en-US" b="1" i="0" u="none" strike="noStrike" dirty="0" err="1">
                <a:solidFill>
                  <a:srgbClr val="000000"/>
                </a:solidFill>
                <a:effectLst/>
              </a:rPr>
              <a:t>Específico</a:t>
            </a:r>
            <a:r>
              <a:rPr lang="en-US" b="1" i="0" u="none" strike="noStrike" dirty="0">
                <a:solidFill>
                  <a:srgbClr val="000000"/>
                </a:solidFill>
                <a:effectLst/>
              </a:rPr>
              <a:t> o PSA: </a:t>
            </a:r>
            <a:r>
              <a:rPr lang="en-US" b="0" i="0" u="none" strike="noStrike" dirty="0">
                <a:solidFill>
                  <a:srgbClr val="000000"/>
                </a:solidFill>
                <a:effectLst/>
              </a:rPr>
              <a:t>a </a:t>
            </a:r>
            <a:r>
              <a:rPr lang="en-US" b="0" i="0" u="none" strike="noStrike" dirty="0" err="1">
                <a:solidFill>
                  <a:srgbClr val="000000"/>
                </a:solidFill>
                <a:effectLst/>
              </a:rPr>
              <a:t>partir</a:t>
            </a:r>
            <a:r>
              <a:rPr lang="en-US" b="0" i="0" u="none" strike="noStrike" dirty="0">
                <a:solidFill>
                  <a:srgbClr val="000000"/>
                </a:solidFill>
                <a:effectLst/>
              </a:rPr>
              <a:t> de </a:t>
            </a:r>
            <a:r>
              <a:rPr lang="en-US" b="0" i="0" u="none" strike="noStrike" dirty="0" err="1">
                <a:solidFill>
                  <a:srgbClr val="000000"/>
                </a:solidFill>
                <a:effectLst/>
              </a:rPr>
              <a:t>los</a:t>
            </a:r>
            <a:r>
              <a:rPr lang="en-US" b="0" i="0" u="none" strike="noStrike" dirty="0">
                <a:solidFill>
                  <a:srgbClr val="000000"/>
                </a:solidFill>
                <a:effectLst/>
              </a:rPr>
              <a:t> 40 a 50 </a:t>
            </a:r>
            <a:r>
              <a:rPr lang="en-US" b="0" i="0" u="none" strike="noStrike" dirty="0" err="1">
                <a:solidFill>
                  <a:srgbClr val="000000"/>
                </a:solidFill>
                <a:effectLst/>
              </a:rPr>
              <a:t>años</a:t>
            </a:r>
            <a:r>
              <a:rPr lang="en-US" b="0" i="0" u="none" strike="noStrike" dirty="0">
                <a:solidFill>
                  <a:srgbClr val="000000"/>
                </a:solidFill>
                <a:effectLst/>
              </a:rPr>
              <a:t> </a:t>
            </a:r>
            <a:r>
              <a:rPr lang="en-US" b="0" i="0" u="none" strike="noStrike" dirty="0" err="1">
                <a:solidFill>
                  <a:srgbClr val="000000"/>
                </a:solidFill>
                <a:effectLst/>
              </a:rPr>
              <a:t>dependiendo</a:t>
            </a:r>
            <a:r>
              <a:rPr lang="en-US" b="0" i="0" u="none" strike="noStrike" dirty="0">
                <a:solidFill>
                  <a:srgbClr val="000000"/>
                </a:solidFill>
                <a:effectLst/>
              </a:rPr>
              <a:t> de </a:t>
            </a:r>
            <a:r>
              <a:rPr lang="en-US" b="0" i="0" u="none" strike="noStrike" dirty="0" err="1">
                <a:solidFill>
                  <a:srgbClr val="000000"/>
                </a:solidFill>
                <a:effectLst/>
              </a:rPr>
              <a:t>su</a:t>
            </a:r>
            <a:r>
              <a:rPr lang="en-US" b="0" i="0" u="none" strike="noStrike" dirty="0">
                <a:solidFill>
                  <a:srgbClr val="000000"/>
                </a:solidFill>
                <a:effectLst/>
              </a:rPr>
              <a:t> </a:t>
            </a:r>
            <a:r>
              <a:rPr lang="en-US" b="0" i="0" u="none" strike="noStrike" dirty="0" err="1">
                <a:solidFill>
                  <a:srgbClr val="000000"/>
                </a:solidFill>
                <a:effectLst/>
              </a:rPr>
              <a:t>riesgo</a:t>
            </a:r>
            <a:r>
              <a:rPr lang="en-US" b="0" i="0" u="none" strike="noStrike" dirty="0">
                <a:solidFill>
                  <a:srgbClr val="000000"/>
                </a:solidFill>
                <a:effectLst/>
              </a:rPr>
              <a:t> familiar.  </a:t>
            </a:r>
            <a:r>
              <a:rPr lang="en-US" b="0" i="0" u="none" strike="noStrike" dirty="0" err="1">
                <a:solidFill>
                  <a:srgbClr val="000000"/>
                </a:solidFill>
                <a:effectLst/>
              </a:rPr>
              <a:t>Ésta</a:t>
            </a:r>
            <a:r>
              <a:rPr lang="en-US" b="0" i="0" u="none" strike="noStrike" dirty="0">
                <a:solidFill>
                  <a:srgbClr val="000000"/>
                </a:solidFill>
                <a:effectLst/>
              </a:rPr>
              <a:t> </a:t>
            </a:r>
            <a:r>
              <a:rPr lang="en-US" b="0" i="0" u="none" strike="noStrike" dirty="0" err="1">
                <a:solidFill>
                  <a:srgbClr val="000000"/>
                </a:solidFill>
                <a:effectLst/>
              </a:rPr>
              <a:t>prueba</a:t>
            </a:r>
            <a:r>
              <a:rPr lang="en-US" b="0" i="0" u="none" strike="noStrike" dirty="0">
                <a:solidFill>
                  <a:srgbClr val="000000"/>
                </a:solidFill>
                <a:effectLst/>
              </a:rPr>
              <a:t> </a:t>
            </a:r>
            <a:r>
              <a:rPr lang="en-US" b="0" i="0" u="none" strike="noStrike" dirty="0">
                <a:solidFill>
                  <a:srgbClr val="000000"/>
                </a:solidFill>
                <a:effectLst/>
                <a:latin typeface="-webkit-standard"/>
              </a:rPr>
              <a:t>de </a:t>
            </a:r>
            <a:r>
              <a:rPr lang="en-US" b="0" i="0" u="none" strike="noStrike" dirty="0" err="1">
                <a:solidFill>
                  <a:srgbClr val="000000"/>
                </a:solidFill>
                <a:effectLst/>
                <a:latin typeface="-webkit-standard"/>
              </a:rPr>
              <a:t>sangre</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mide</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los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niveles</a:t>
            </a:r>
            <a:r>
              <a:rPr lang="en-US" b="0" i="0" u="none" strike="noStrike" dirty="0">
                <a:solidFill>
                  <a:srgbClr val="000000"/>
                </a:solidFill>
                <a:effectLst/>
                <a:latin typeface="-webkit-standard"/>
              </a:rPr>
              <a:t> de PSA para </a:t>
            </a:r>
            <a:r>
              <a:rPr lang="en-US" b="0" i="0" u="none" strike="noStrike" dirty="0" err="1">
                <a:solidFill>
                  <a:srgbClr val="000000"/>
                </a:solidFill>
                <a:effectLst/>
                <a:latin typeface="-webkit-standard"/>
              </a:rPr>
              <a:t>ayudar</a:t>
            </a:r>
            <a:r>
              <a:rPr lang="en-US" b="0" i="0" u="none" strike="noStrike" dirty="0">
                <a:solidFill>
                  <a:srgbClr val="000000"/>
                </a:solidFill>
                <a:effectLst/>
                <a:latin typeface="-webkit-standard"/>
              </a:rPr>
              <a:t> a </a:t>
            </a:r>
            <a:r>
              <a:rPr lang="en-US" b="0" i="0" u="none" strike="noStrike" dirty="0" err="1">
                <a:solidFill>
                  <a:srgbClr val="000000"/>
                </a:solidFill>
                <a:effectLst/>
                <a:latin typeface="-webkit-standard"/>
              </a:rPr>
              <a:t>identificar</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posibles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problemas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en</a:t>
            </a:r>
            <a:r>
              <a:rPr lang="en-US" b="0" i="0" u="none" strike="noStrike" dirty="0">
                <a:solidFill>
                  <a:srgbClr val="000000"/>
                </a:solidFill>
                <a:effectLst/>
                <a:latin typeface="-webkit-standard"/>
              </a:rPr>
              <a:t> la </a:t>
            </a:r>
            <a:r>
              <a:rPr lang="en-US" b="0" i="0" u="none" strike="noStrike" dirty="0" err="1">
                <a:solidFill>
                  <a:srgbClr val="000000"/>
                </a:solidFill>
                <a:effectLst/>
                <a:latin typeface="-webkit-standard"/>
              </a:rPr>
              <a:t>próstata</a:t>
            </a: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85AE9373-4D84-4111-8B2C-28BDF8B637C5}"/>
              </a:ext>
            </a:extLst>
          </p:cNvPr>
          <p:cNvSpPr>
            <a:spLocks noGrp="1"/>
          </p:cNvSpPr>
          <p:nvPr>
            <p:ph type="sldNum" sz="quarter" idx="5"/>
          </p:nvPr>
        </p:nvSpPr>
        <p:spPr>
          <a:xfrm>
            <a:off x="3805109" y="8813025"/>
            <a:ext cx="3170238" cy="481012"/>
          </a:xfrm>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C7E7BF08-9A30-4AD7-9ABB-4F23DDC91DB9}" type="slidenum">
              <a:rPr lang="en-US" altLang="en-US" sz="1200">
                <a:solidFill>
                  <a:prstClr val="black"/>
                </a:solidFill>
              </a:rPr>
              <a:t>12</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F9470E1F-EB4B-5978-D375-9685D4B12798}"/>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48816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a:extLst>
              <a:ext uri="{FF2B5EF4-FFF2-40B4-BE49-F238E27FC236}">
                <a16:creationId xmlns:a16="http://schemas.microsoft.com/office/drawing/2014/main" id="{4DF994F4-2E40-48E7-8A88-2D9A8103E6C3}"/>
              </a:ext>
            </a:extLst>
          </p:cNvPr>
          <p:cNvSpPr>
            <a:spLocks noGrp="1"/>
          </p:cNvSpPr>
          <p:nvPr>
            <p:ph type="body" idx="1"/>
          </p:nvPr>
        </p:nvSpPr>
        <p:spPr/>
        <p:txBody>
          <a:bodyPr/>
          <a:lstStyle/>
          <a:p>
            <a:r>
              <a:rPr lang="en-US" dirty="0"/>
              <a:t>Es muy importante contar con personas que le animen en su vida. Rodéese de personas que le animen... SEA una persona que anime a </a:t>
            </a:r>
            <a:r>
              <a:rPr lang="en-US" dirty="0" err="1"/>
              <a:t>los</a:t>
            </a:r>
            <a:r>
              <a:rPr lang="en-US" dirty="0"/>
              <a:t> </a:t>
            </a:r>
            <a:r>
              <a:rPr lang="en-US" dirty="0" err="1"/>
              <a:t>demás</a:t>
            </a:r>
            <a:r>
              <a:rPr lang="en-US" dirty="0"/>
              <a:t>.  </a:t>
            </a:r>
            <a:r>
              <a:rPr lang="en-US" dirty="0" err="1"/>
              <a:t>Usted</a:t>
            </a:r>
            <a:r>
              <a:rPr lang="en-US" dirty="0"/>
              <a:t> podrá ver el cambio en las personas que le rodean cuando usted mismo se convierta en una persona positiva que anima a los demás. Recuerde que queremos formar parte de su equipo. La razón por la que su médico y nosotros, </a:t>
            </a:r>
            <a:r>
              <a:rPr lang="en-US" dirty="0" err="1"/>
              <a:t>como</a:t>
            </a:r>
            <a:r>
              <a:rPr lang="en-US" dirty="0"/>
              <a:t> </a:t>
            </a:r>
            <a:r>
              <a:rPr lang="en-US" dirty="0" err="1"/>
              <a:t>promotores</a:t>
            </a:r>
            <a:r>
              <a:rPr lang="en-US" dirty="0"/>
              <a:t> de </a:t>
            </a:r>
            <a:r>
              <a:rPr lang="en-US" dirty="0" err="1"/>
              <a:t>salud</a:t>
            </a:r>
            <a:r>
              <a:rPr lang="en-US" dirty="0"/>
              <a:t>, insistimos en controlar sus niveles de azúcar en sangre, presión arterial y peso, es porque cada día vemos los efectos de vivir con </a:t>
            </a:r>
            <a:r>
              <a:rPr lang="en-US" dirty="0" err="1"/>
              <a:t>enfermedades</a:t>
            </a:r>
            <a:r>
              <a:rPr lang="en-US" dirty="0"/>
              <a:t> </a:t>
            </a:r>
            <a:r>
              <a:rPr lang="en-US" dirty="0" err="1"/>
              <a:t>crónicas</a:t>
            </a:r>
            <a:r>
              <a:rPr lang="en-US" dirty="0"/>
              <a:t> no controladas. Queremos que pueda disfrutar de una mejor calidad de vida, </a:t>
            </a:r>
            <a:r>
              <a:rPr lang="en-US" dirty="0" err="1"/>
              <a:t>porque</a:t>
            </a:r>
            <a:r>
              <a:rPr lang="en-US" dirty="0"/>
              <a:t>, tan importante o más que el número de años que </a:t>
            </a:r>
            <a:r>
              <a:rPr lang="en-US" dirty="0" err="1"/>
              <a:t>vivimos</a:t>
            </a:r>
            <a:r>
              <a:rPr lang="en-US" dirty="0"/>
              <a:t>, es la calidad de vida que tendremos durante esos años. Todo lo que </a:t>
            </a:r>
            <a:r>
              <a:rPr lang="en-US" dirty="0" err="1"/>
              <a:t>compartimos</a:t>
            </a:r>
            <a:r>
              <a:rPr lang="en-US" dirty="0"/>
              <a:t> con usted le ayudará a vivir con mejor calidad y a prevenir complicaciones médicas. Estamos de su lado y estamos aquí para ayudarle.</a:t>
            </a:r>
            <a:endParaRPr lang="es-MX" altLang="en-US" noProof="0" dirty="0"/>
          </a:p>
        </p:txBody>
      </p:sp>
      <p:sp>
        <p:nvSpPr>
          <p:cNvPr id="4" name="Slide Number Placeholder 3">
            <a:extLst>
              <a:ext uri="{FF2B5EF4-FFF2-40B4-BE49-F238E27FC236}">
                <a16:creationId xmlns:a16="http://schemas.microsoft.com/office/drawing/2014/main" id="{6235B90B-42A2-4528-841C-98EF0DC304F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2BFD6E53-5082-4F28-A010-9599BEE5313E}" type="slidenum">
              <a:rPr lang="en-US" altLang="en-US" sz="1200">
                <a:solidFill>
                  <a:prstClr val="black"/>
                </a:solidFill>
              </a:rPr>
              <a:t>13</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CE056B01-7ACE-0F81-4A55-604FBBF543A4}"/>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39100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109B-61EB-2D93-D487-21FC1F52F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F1480-8040-EBBF-6AA5-CD5515FBF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A0D11-D100-ECB3-4FAB-1962E13ADEE0}"/>
              </a:ext>
            </a:extLst>
          </p:cNvPr>
          <p:cNvSpPr>
            <a:spLocks noGrp="1"/>
          </p:cNvSpPr>
          <p:nvPr>
            <p:ph type="body" idx="1"/>
          </p:nvPr>
        </p:nvSpPr>
        <p:spPr/>
        <p:txBody>
          <a:bodyPr/>
          <a:lstStyle/>
          <a:p>
            <a:pPr algn="l">
              <a:buNone/>
            </a:pPr>
            <a:r>
              <a:rPr lang="en-US" b="0" i="0" u="none" strike="noStrike" dirty="0">
                <a:solidFill>
                  <a:srgbClr val="000000"/>
                </a:solidFill>
                <a:effectLst/>
              </a:rPr>
              <a:t>¿Necesita ayuda para </a:t>
            </a:r>
            <a:r>
              <a:rPr lang="en-US" b="0" i="0" u="none" strike="noStrike" dirty="0" err="1">
                <a:solidFill>
                  <a:srgbClr val="000000"/>
                </a:solidFill>
                <a:effectLst/>
              </a:rPr>
              <a:t>obtener</a:t>
            </a:r>
            <a:r>
              <a:rPr lang="en-US" b="0" i="0" u="none" strike="noStrike" dirty="0">
                <a:solidFill>
                  <a:srgbClr val="000000"/>
                </a:solidFill>
                <a:effectLst/>
              </a:rPr>
              <a:t> </a:t>
            </a:r>
            <a:r>
              <a:rPr lang="en-US" b="0" i="0" u="none" strike="noStrike" dirty="0" err="1">
                <a:solidFill>
                  <a:srgbClr val="000000"/>
                </a:solidFill>
                <a:effectLst/>
              </a:rPr>
              <a:t>vacunas</a:t>
            </a:r>
            <a:r>
              <a:rPr lang="en-US" b="0" i="0" u="none" strike="noStrike" dirty="0">
                <a:solidFill>
                  <a:srgbClr val="000000"/>
                </a:solidFill>
                <a:effectLst/>
              </a:rPr>
              <a:t>, </a:t>
            </a:r>
            <a:r>
              <a:rPr lang="en-US" b="0" i="0" u="none" strike="noStrike" dirty="0" err="1">
                <a:solidFill>
                  <a:srgbClr val="000000"/>
                </a:solidFill>
                <a:effectLst/>
              </a:rPr>
              <a:t>referencia</a:t>
            </a:r>
            <a:r>
              <a:rPr lang="en-US" b="0" i="0" u="none" strike="noStrike" dirty="0">
                <a:solidFill>
                  <a:srgbClr val="000000"/>
                </a:solidFill>
                <a:effectLst/>
              </a:rPr>
              <a:t> </a:t>
            </a:r>
            <a:r>
              <a:rPr lang="en-US" b="0" i="0" u="none" strike="noStrike" dirty="0" err="1">
                <a:solidFill>
                  <a:srgbClr val="000000"/>
                </a:solidFill>
                <a:effectLst/>
              </a:rPr>
              <a:t>médica</a:t>
            </a:r>
            <a:r>
              <a:rPr lang="en-US" b="0" i="0" u="none" strike="noStrike" dirty="0">
                <a:solidFill>
                  <a:srgbClr val="000000"/>
                </a:solidFill>
                <a:effectLst/>
              </a:rPr>
              <a:t> o </a:t>
            </a:r>
            <a:r>
              <a:rPr lang="en-US" b="0" i="0" u="none" strike="noStrike" dirty="0" err="1">
                <a:solidFill>
                  <a:srgbClr val="000000"/>
                </a:solidFill>
                <a:effectLst/>
              </a:rPr>
              <a:t>atención</a:t>
            </a:r>
            <a:r>
              <a:rPr lang="en-US" b="0" i="0" u="none" strike="noStrike" dirty="0">
                <a:solidFill>
                  <a:srgbClr val="000000"/>
                </a:solidFill>
                <a:effectLst/>
              </a:rPr>
              <a:t> preventiva?</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Su promotor puede ayudarle a CONECTARSE con oportunidades o derivaciones para sus vacunas (como la de la gripe) y exámenes oculares.</a:t>
            </a: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8AD5E4B6-162A-E79E-D427-7C9BA5762A5C}"/>
              </a:ext>
            </a:extLst>
          </p:cNvPr>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80356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a:extLst>
              <a:ext uri="{FF2B5EF4-FFF2-40B4-BE49-F238E27FC236}">
                <a16:creationId xmlns:a16="http://schemas.microsoft.com/office/drawing/2014/main" id="{CA59C693-A16E-4807-A00E-C9FF4ACC4672}"/>
              </a:ext>
            </a:extLst>
          </p:cNvPr>
          <p:cNvSpPr>
            <a:spLocks noGrp="1"/>
          </p:cNvSpPr>
          <p:nvPr>
            <p:ph type="body" idx="1"/>
          </p:nvPr>
        </p:nvSpPr>
        <p:spPr/>
        <p:txBody>
          <a:bodyPr/>
          <a:lstStyle/>
          <a:p>
            <a:pPr algn="l">
              <a:buNone/>
            </a:pPr>
            <a:r>
              <a:rPr lang="en-US" b="0" i="0" u="none" strike="noStrike" dirty="0">
                <a:solidFill>
                  <a:srgbClr val="000000"/>
                </a:solidFill>
                <a:effectLst/>
              </a:rPr>
              <a:t>No se </a:t>
            </a:r>
            <a:r>
              <a:rPr lang="en-US" b="0" i="0" u="none" strike="noStrike" dirty="0" err="1">
                <a:solidFill>
                  <a:srgbClr val="000000"/>
                </a:solidFill>
                <a:effectLst/>
              </a:rPr>
              <a:t>preocupe</a:t>
            </a:r>
            <a:r>
              <a:rPr lang="en-US" b="0" i="0" u="none" strike="noStrike" dirty="0">
                <a:solidFill>
                  <a:srgbClr val="000000"/>
                </a:solidFill>
                <a:effectLst/>
              </a:rPr>
              <a:t> </a:t>
            </a:r>
            <a:r>
              <a:rPr lang="en-US" b="0" i="0" u="none" strike="noStrike" dirty="0" err="1">
                <a:solidFill>
                  <a:srgbClr val="000000"/>
                </a:solidFill>
                <a:effectLst/>
              </a:rPr>
              <a:t>si</a:t>
            </a:r>
            <a:r>
              <a:rPr lang="en-US" b="0" i="0" u="none" strike="noStrike" dirty="0">
                <a:solidFill>
                  <a:srgbClr val="000000"/>
                </a:solidFill>
                <a:effectLst/>
              </a:rPr>
              <a:t> no ha </a:t>
            </a:r>
            <a:r>
              <a:rPr lang="en-US" b="0" i="0" u="none" strike="noStrike" dirty="0" err="1">
                <a:solidFill>
                  <a:srgbClr val="000000"/>
                </a:solidFill>
                <a:effectLst/>
              </a:rPr>
              <a:t>alcanzado</a:t>
            </a:r>
            <a:r>
              <a:rPr lang="en-US" b="0" i="0" u="none" strike="noStrike" dirty="0">
                <a:solidFill>
                  <a:srgbClr val="000000"/>
                </a:solidFill>
                <a:effectLst/>
              </a:rPr>
              <a:t> </a:t>
            </a:r>
            <a:r>
              <a:rPr lang="en-US" b="0" i="0" u="none" strike="noStrike" dirty="0" err="1">
                <a:solidFill>
                  <a:srgbClr val="000000"/>
                </a:solidFill>
                <a:effectLst/>
              </a:rPr>
              <a:t>todos</a:t>
            </a:r>
            <a:r>
              <a:rPr lang="en-US" b="0" i="0" u="none" strike="noStrike" dirty="0">
                <a:solidFill>
                  <a:srgbClr val="000000"/>
                </a:solidFill>
                <a:effectLst/>
              </a:rPr>
              <a:t> sus </a:t>
            </a:r>
            <a:r>
              <a:rPr lang="en-US" b="0" i="0" u="none" strike="noStrike" dirty="0" err="1">
                <a:solidFill>
                  <a:srgbClr val="000000"/>
                </a:solidFill>
                <a:effectLst/>
              </a:rPr>
              <a:t>objetivos</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El </a:t>
            </a:r>
            <a:r>
              <a:rPr lang="en-US" b="0" i="0" u="none" strike="noStrike" dirty="0" err="1">
                <a:solidFill>
                  <a:srgbClr val="000000"/>
                </a:solidFill>
                <a:effectLst/>
              </a:rPr>
              <a:t>cambio</a:t>
            </a:r>
            <a:r>
              <a:rPr lang="en-US" b="0" i="0" u="none" strike="noStrike" dirty="0">
                <a:solidFill>
                  <a:srgbClr val="000000"/>
                </a:solidFill>
                <a:effectLst/>
              </a:rPr>
              <a:t> es un </a:t>
            </a:r>
            <a:r>
              <a:rPr lang="en-US" b="0" i="0" u="none" strike="noStrike" dirty="0" err="1">
                <a:solidFill>
                  <a:srgbClr val="000000"/>
                </a:solidFill>
                <a:effectLst/>
              </a:rPr>
              <a:t>proceso</a:t>
            </a:r>
            <a:r>
              <a:rPr lang="en-US" b="0" i="0" u="none" strike="noStrike" dirty="0">
                <a:solidFill>
                  <a:srgbClr val="000000"/>
                </a:solidFill>
                <a:effectLst/>
              </a:rPr>
              <a:t>: a </a:t>
            </a:r>
            <a:r>
              <a:rPr lang="en-US" b="0" i="0" u="none" strike="noStrike" dirty="0" err="1">
                <a:solidFill>
                  <a:srgbClr val="000000"/>
                </a:solidFill>
                <a:effectLst/>
              </a:rPr>
              <a:t>veces</a:t>
            </a:r>
            <a:r>
              <a:rPr lang="en-US" b="0" i="0" u="none" strike="noStrike" dirty="0">
                <a:solidFill>
                  <a:srgbClr val="000000"/>
                </a:solidFill>
                <a:effectLst/>
              </a:rPr>
              <a:t> </a:t>
            </a:r>
            <a:r>
              <a:rPr lang="en-US" b="0" i="0" u="none" strike="noStrike" dirty="0" err="1">
                <a:solidFill>
                  <a:srgbClr val="000000"/>
                </a:solidFill>
                <a:effectLst/>
              </a:rPr>
              <a:t>tenemos</a:t>
            </a:r>
            <a:r>
              <a:rPr lang="en-US" b="0" i="0" u="none" strike="noStrike" dirty="0">
                <a:solidFill>
                  <a:srgbClr val="000000"/>
                </a:solidFill>
                <a:effectLst/>
              </a:rPr>
              <a:t> </a:t>
            </a:r>
            <a:r>
              <a:rPr lang="en-US" b="0" i="0" u="none" strike="noStrike" dirty="0" err="1">
                <a:solidFill>
                  <a:srgbClr val="000000"/>
                </a:solidFill>
                <a:effectLst/>
              </a:rPr>
              <a:t>éxito</a:t>
            </a:r>
            <a:r>
              <a:rPr lang="en-US" b="0" i="0" u="none" strike="noStrike" dirty="0">
                <a:solidFill>
                  <a:srgbClr val="000000"/>
                </a:solidFill>
                <a:effectLst/>
              </a:rPr>
              <a:t>, </a:t>
            </a:r>
            <a:r>
              <a:rPr lang="en-US" b="0" i="0" u="none" strike="noStrike" dirty="0" err="1">
                <a:solidFill>
                  <a:srgbClr val="000000"/>
                </a:solidFill>
                <a:effectLst/>
              </a:rPr>
              <a:t>otras</a:t>
            </a:r>
            <a:r>
              <a:rPr lang="en-US" b="0" i="0" u="none" strike="noStrike" dirty="0">
                <a:solidFill>
                  <a:srgbClr val="000000"/>
                </a:solidFill>
                <a:effectLst/>
              </a:rPr>
              <a:t> </a:t>
            </a:r>
            <a:r>
              <a:rPr lang="en-US" b="0" i="0" u="none" strike="noStrike" dirty="0" err="1">
                <a:solidFill>
                  <a:srgbClr val="000000"/>
                </a:solidFill>
                <a:effectLst/>
              </a:rPr>
              <a:t>veces</a:t>
            </a:r>
            <a:r>
              <a:rPr lang="en-US" b="0" i="0" u="none" strike="noStrike" dirty="0">
                <a:solidFill>
                  <a:srgbClr val="000000"/>
                </a:solidFill>
                <a:effectLst/>
              </a:rPr>
              <a:t> </a:t>
            </a:r>
            <a:r>
              <a:rPr lang="en-US" b="0" i="0" u="none" strike="noStrike" dirty="0" err="1">
                <a:solidFill>
                  <a:srgbClr val="000000"/>
                </a:solidFill>
                <a:effectLst/>
              </a:rPr>
              <a:t>nos</a:t>
            </a:r>
            <a:r>
              <a:rPr lang="en-US" b="0" i="0" u="none" strike="noStrike" dirty="0">
                <a:solidFill>
                  <a:srgbClr val="000000"/>
                </a:solidFill>
                <a:effectLst/>
              </a:rPr>
              <a:t> sentimos </a:t>
            </a:r>
            <a:r>
              <a:rPr lang="en-US" b="0" i="0" u="none" strike="noStrike" dirty="0" err="1">
                <a:solidFill>
                  <a:srgbClr val="000000"/>
                </a:solidFill>
                <a:effectLst/>
              </a:rPr>
              <a:t>desanimados</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Siga </a:t>
            </a:r>
            <a:r>
              <a:rPr lang="en-US" b="0" i="0" u="none" strike="noStrike" dirty="0" err="1">
                <a:solidFill>
                  <a:srgbClr val="000000"/>
                </a:solidFill>
                <a:effectLst/>
              </a:rPr>
              <a:t>tomando</a:t>
            </a:r>
            <a:r>
              <a:rPr lang="en-US" b="0" i="0" u="none" strike="noStrike" dirty="0">
                <a:solidFill>
                  <a:srgbClr val="000000"/>
                </a:solidFill>
                <a:effectLst/>
              </a:rPr>
              <a:t> sus </a:t>
            </a:r>
            <a:r>
              <a:rPr lang="en-US" b="0" i="0" u="none" strike="noStrike" dirty="0" err="1">
                <a:solidFill>
                  <a:srgbClr val="000000"/>
                </a:solidFill>
                <a:effectLst/>
              </a:rPr>
              <a:t>medicamentos</a:t>
            </a:r>
            <a:r>
              <a:rPr lang="en-US" b="0" i="0" u="none" strike="noStrike" dirty="0">
                <a:solidFill>
                  <a:srgbClr val="000000"/>
                </a:solidFill>
                <a:effectLst/>
              </a:rPr>
              <a:t>, </a:t>
            </a:r>
            <a:r>
              <a:rPr lang="en-US" b="0" i="0" u="none" strike="noStrike" dirty="0" err="1">
                <a:solidFill>
                  <a:srgbClr val="000000"/>
                </a:solidFill>
                <a:effectLst/>
              </a:rPr>
              <a:t>comiendo</a:t>
            </a:r>
            <a:r>
              <a:rPr lang="en-US" b="0" i="0" u="none" strike="noStrike" dirty="0">
                <a:solidFill>
                  <a:srgbClr val="000000"/>
                </a:solidFill>
                <a:effectLst/>
              </a:rPr>
              <a:t> bien y </a:t>
            </a:r>
            <a:r>
              <a:rPr lang="en-US" b="0" i="0" u="none" strike="noStrike" dirty="0" err="1">
                <a:solidFill>
                  <a:srgbClr val="000000"/>
                </a:solidFill>
                <a:effectLst/>
              </a:rPr>
              <a:t>hablando</a:t>
            </a:r>
            <a:r>
              <a:rPr lang="en-US" b="0" i="0" u="none" strike="noStrike" dirty="0">
                <a:solidFill>
                  <a:srgbClr val="000000"/>
                </a:solidFill>
                <a:effectLst/>
              </a:rPr>
              <a:t> con </a:t>
            </a:r>
            <a:r>
              <a:rPr lang="en-US" b="0" i="0" u="none" strike="noStrike" dirty="0" err="1">
                <a:solidFill>
                  <a:srgbClr val="000000"/>
                </a:solidFill>
                <a:effectLst/>
              </a:rPr>
              <a:t>su</a:t>
            </a:r>
            <a:r>
              <a:rPr lang="en-US" b="0" i="0" u="none" strike="noStrike" dirty="0">
                <a:solidFill>
                  <a:srgbClr val="000000"/>
                </a:solidFill>
                <a:effectLst/>
              </a:rPr>
              <a:t> promotor de </a:t>
            </a:r>
            <a:r>
              <a:rPr lang="en-US" b="0" i="0" u="none" strike="noStrike" dirty="0" err="1">
                <a:solidFill>
                  <a:srgbClr val="000000"/>
                </a:solidFill>
                <a:effectLst/>
              </a:rPr>
              <a:t>salud</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se </a:t>
            </a:r>
            <a:r>
              <a:rPr lang="en-US" b="0" i="0" u="none" strike="noStrike" dirty="0" err="1">
                <a:solidFill>
                  <a:srgbClr val="000000"/>
                </a:solidFill>
                <a:effectLst/>
              </a:rPr>
              <a:t>siente</a:t>
            </a:r>
            <a:r>
              <a:rPr lang="en-US" b="0" i="0" u="none" strike="noStrike" dirty="0">
                <a:solidFill>
                  <a:srgbClr val="000000"/>
                </a:solidFill>
                <a:effectLst/>
              </a:rPr>
              <a:t> </a:t>
            </a:r>
            <a:r>
              <a:rPr lang="en-US" b="0" i="0" u="none" strike="noStrike" dirty="0" err="1">
                <a:solidFill>
                  <a:srgbClr val="000000"/>
                </a:solidFill>
                <a:effectLst/>
              </a:rPr>
              <a:t>desanimado</a:t>
            </a:r>
            <a:r>
              <a:rPr lang="en-US" b="0" i="0" u="none" strike="noStrike" dirty="0">
                <a:solidFill>
                  <a:srgbClr val="000000"/>
                </a:solidFill>
                <a:effectLst/>
              </a:rPr>
              <a:t>, </a:t>
            </a:r>
            <a:r>
              <a:rPr lang="en-US" b="0" i="0" u="none" strike="noStrike" dirty="0" err="1">
                <a:solidFill>
                  <a:srgbClr val="000000"/>
                </a:solidFill>
                <a:effectLst/>
              </a:rPr>
              <a:t>pida</a:t>
            </a:r>
            <a:r>
              <a:rPr lang="en-US" b="0" i="0" u="none" strike="noStrike" dirty="0">
                <a:solidFill>
                  <a:srgbClr val="000000"/>
                </a:solidFill>
                <a:effectLst/>
              </a:rPr>
              <a:t> </a:t>
            </a:r>
            <a:r>
              <a:rPr lang="en-US" b="0" i="0" u="none" strike="noStrike" dirty="0" err="1">
                <a:solidFill>
                  <a:srgbClr val="000000"/>
                </a:solidFill>
                <a:effectLst/>
              </a:rPr>
              <a:t>ayuda</a:t>
            </a:r>
            <a:r>
              <a:rPr lang="en-US" b="0" i="0" u="none" strike="noStrike" dirty="0">
                <a:solidFill>
                  <a:srgbClr val="000000"/>
                </a:solidFill>
                <a:effectLst/>
              </a:rPr>
              <a:t>: </a:t>
            </a:r>
            <a:r>
              <a:rPr lang="en-US" b="0" i="0" u="none" strike="noStrike" dirty="0" err="1">
                <a:solidFill>
                  <a:srgbClr val="000000"/>
                </a:solidFill>
                <a:effectLst/>
              </a:rPr>
              <a:t>podemos</a:t>
            </a:r>
            <a:r>
              <a:rPr lang="en-US" b="0" i="0" u="none" strike="noStrike" dirty="0">
                <a:solidFill>
                  <a:srgbClr val="000000"/>
                </a:solidFill>
                <a:effectLst/>
              </a:rPr>
              <a:t> </a:t>
            </a:r>
            <a:r>
              <a:rPr lang="en-US" b="0" i="0" u="none" strike="noStrike" dirty="0" err="1">
                <a:solidFill>
                  <a:srgbClr val="000000"/>
                </a:solidFill>
                <a:effectLst/>
              </a:rPr>
              <a:t>ayudarle</a:t>
            </a:r>
            <a:r>
              <a:rPr lang="en-US" b="0" i="0" u="none" strike="noStrike" dirty="0">
                <a:solidFill>
                  <a:srgbClr val="000000"/>
                </a:solidFill>
                <a:effectLst/>
              </a:rPr>
              <a:t> a </a:t>
            </a:r>
            <a:r>
              <a:rPr lang="en-US" b="0" i="0" u="none" strike="noStrike" dirty="0" err="1">
                <a:solidFill>
                  <a:srgbClr val="000000"/>
                </a:solidFill>
                <a:effectLst/>
              </a:rPr>
              <a:t>volver</a:t>
            </a:r>
            <a:r>
              <a:rPr lang="en-US" b="0" i="0" u="none" strike="noStrike" dirty="0">
                <a:solidFill>
                  <a:srgbClr val="000000"/>
                </a:solidFill>
                <a:effectLst/>
              </a:rPr>
              <a:t> al </a:t>
            </a:r>
            <a:r>
              <a:rPr lang="en-US" b="0" i="0" u="none" strike="noStrike" dirty="0" err="1">
                <a:solidFill>
                  <a:srgbClr val="000000"/>
                </a:solidFill>
                <a:effectLst/>
              </a:rPr>
              <a:t>camino</a:t>
            </a:r>
            <a:r>
              <a:rPr lang="en-US" b="0" i="0" u="none" strike="noStrike" dirty="0">
                <a:solidFill>
                  <a:srgbClr val="000000"/>
                </a:solidFill>
                <a:effectLst/>
              </a:rPr>
              <a:t> mas </a:t>
            </a:r>
            <a:r>
              <a:rPr lang="en-US" b="0" i="0" u="none" strike="noStrike" dirty="0" err="1">
                <a:solidFill>
                  <a:srgbClr val="000000"/>
                </a:solidFill>
                <a:effectLst/>
              </a:rPr>
              <a:t>sano</a:t>
            </a:r>
            <a:r>
              <a:rPr lang="en-US" b="0" i="0" u="none" strike="noStrike" dirty="0">
                <a:solidFill>
                  <a:srgbClr val="000000"/>
                </a:solidFill>
                <a:effectLst/>
              </a:rPr>
              <a:t> que </a:t>
            </a:r>
            <a:r>
              <a:rPr lang="en-US" b="0" i="0" u="none" strike="noStrike" dirty="0" err="1">
                <a:solidFill>
                  <a:srgbClr val="000000"/>
                </a:solidFill>
                <a:effectLst/>
              </a:rPr>
              <a:t>tiene</a:t>
            </a:r>
            <a:r>
              <a:rPr lang="en-US" b="0" i="0" u="none" strike="noStrike" dirty="0">
                <a:solidFill>
                  <a:srgbClr val="000000"/>
                </a:solidFill>
                <a:effectLst/>
              </a:rPr>
              <a:t> </a:t>
            </a:r>
            <a:r>
              <a:rPr lang="en-US" b="0" i="0" u="none" strike="noStrike" dirty="0" err="1">
                <a:solidFill>
                  <a:srgbClr val="000000"/>
                </a:solidFill>
                <a:effectLst/>
              </a:rPr>
              <a:t>como</a:t>
            </a:r>
            <a:r>
              <a:rPr lang="en-US" b="0" i="0" u="none" strike="noStrike" dirty="0">
                <a:solidFill>
                  <a:srgbClr val="000000"/>
                </a:solidFill>
                <a:effectLst/>
              </a:rPr>
              <a:t> meta.</a:t>
            </a:r>
          </a:p>
          <a:p>
            <a:pPr algn="l">
              <a:buNone/>
            </a:pPr>
            <a:endParaRPr lang="en-US" b="0" i="0" u="none" strike="noStrike" dirty="0">
              <a:solidFill>
                <a:srgbClr val="000000"/>
              </a:solidFill>
              <a:effectLst/>
            </a:endParaRPr>
          </a:p>
          <a:p>
            <a:pPr algn="l">
              <a:buNone/>
            </a:pPr>
            <a:r>
              <a:rPr lang="en-US" b="0" i="0" u="none" strike="noStrike" dirty="0" err="1">
                <a:solidFill>
                  <a:srgbClr val="000000"/>
                </a:solidFill>
                <a:effectLst/>
              </a:rPr>
              <a:t>Recuerde</a:t>
            </a:r>
            <a:r>
              <a:rPr lang="en-US" b="0" i="0" u="none" strike="noStrike" dirty="0">
                <a:solidFill>
                  <a:srgbClr val="000000"/>
                </a:solidFill>
                <a:effectLst/>
              </a:rPr>
              <a:t>: </a:t>
            </a:r>
            <a:r>
              <a:rPr lang="en-US" b="0" i="0" u="none" strike="noStrike" dirty="0" err="1">
                <a:solidFill>
                  <a:srgbClr val="000000"/>
                </a:solidFill>
                <a:effectLst/>
              </a:rPr>
              <a:t>los</a:t>
            </a:r>
            <a:r>
              <a:rPr lang="en-US" b="0" i="0" u="none" strike="noStrike" dirty="0">
                <a:solidFill>
                  <a:srgbClr val="000000"/>
                </a:solidFill>
                <a:effectLst/>
              </a:rPr>
              <a:t> </a:t>
            </a:r>
            <a:r>
              <a:rPr lang="en-US" b="0" i="0" u="none" strike="noStrike" dirty="0" err="1">
                <a:solidFill>
                  <a:srgbClr val="000000"/>
                </a:solidFill>
                <a:effectLst/>
              </a:rPr>
              <a:t>cambios</a:t>
            </a:r>
            <a:r>
              <a:rPr lang="en-US" b="0" i="0" u="none" strike="noStrike" dirty="0">
                <a:solidFill>
                  <a:srgbClr val="000000"/>
                </a:solidFill>
                <a:effectLst/>
              </a:rPr>
              <a:t> </a:t>
            </a:r>
            <a:r>
              <a:rPr lang="en-US" b="0" i="0" u="none" strike="noStrike" dirty="0" err="1">
                <a:solidFill>
                  <a:srgbClr val="000000"/>
                </a:solidFill>
                <a:effectLst/>
              </a:rPr>
              <a:t>saludables</a:t>
            </a:r>
            <a:r>
              <a:rPr lang="en-US" b="0" i="0" u="none" strike="noStrike" dirty="0">
                <a:solidFill>
                  <a:srgbClr val="000000"/>
                </a:solidFill>
                <a:effectLst/>
              </a:rPr>
              <a:t> son para </a:t>
            </a:r>
            <a:r>
              <a:rPr lang="en-US" b="0" i="0" u="none" strike="noStrike" dirty="0" err="1">
                <a:solidFill>
                  <a:srgbClr val="000000"/>
                </a:solidFill>
                <a:effectLst/>
              </a:rPr>
              <a:t>toda</a:t>
            </a:r>
            <a:r>
              <a:rPr lang="en-US" b="0" i="0" u="none" strike="noStrike" dirty="0">
                <a:solidFill>
                  <a:srgbClr val="000000"/>
                </a:solidFill>
                <a:effectLst/>
              </a:rPr>
              <a:t> la </a:t>
            </a:r>
            <a:r>
              <a:rPr lang="en-US" b="0" i="0" u="none" strike="noStrike" dirty="0" err="1">
                <a:solidFill>
                  <a:srgbClr val="000000"/>
                </a:solidFill>
                <a:effectLst/>
              </a:rPr>
              <a:t>vida</a:t>
            </a:r>
            <a:r>
              <a:rPr lang="en-US" b="0" i="0" u="none" strike="noStrike" dirty="0">
                <a:solidFill>
                  <a:srgbClr val="000000"/>
                </a:solidFill>
                <a:effectLst/>
              </a:rPr>
              <a:t>, no solo para un </a:t>
            </a:r>
            <a:r>
              <a:rPr lang="en-US" b="0" i="0" u="none" strike="noStrike" dirty="0" err="1">
                <a:solidFill>
                  <a:srgbClr val="000000"/>
                </a:solidFill>
                <a:effectLst/>
              </a:rPr>
              <a:t>corto</a:t>
            </a:r>
            <a:r>
              <a:rPr lang="en-US" b="0" i="0" u="none" strike="noStrike" dirty="0">
                <a:solidFill>
                  <a:srgbClr val="000000"/>
                </a:solidFill>
                <a:effectLst/>
              </a:rPr>
              <a:t> </a:t>
            </a:r>
            <a:r>
              <a:rPr lang="en-US" b="0" i="0" u="none" strike="noStrike" dirty="0" err="1">
                <a:solidFill>
                  <a:srgbClr val="000000"/>
                </a:solidFill>
                <a:effectLst/>
              </a:rPr>
              <a:t>período</a:t>
            </a:r>
            <a:r>
              <a:rPr lang="en-US" b="0" i="0" u="none" strike="noStrike" dirty="0">
                <a:solidFill>
                  <a:srgbClr val="000000"/>
                </a:solidFill>
                <a:effectLst/>
              </a:rPr>
              <a:t> de </a:t>
            </a:r>
            <a:r>
              <a:rPr lang="en-US" b="0" i="0" u="none" strike="noStrike" dirty="0" err="1">
                <a:solidFill>
                  <a:srgbClr val="000000"/>
                </a:solidFill>
                <a:effectLst/>
              </a:rPr>
              <a:t>tiempo</a:t>
            </a:r>
            <a:r>
              <a:rPr lang="en-US" b="0" i="0" u="none" strike="noStrike" dirty="0">
                <a:solidFill>
                  <a:srgbClr val="000000"/>
                </a:solidFill>
                <a:effectLst/>
              </a:rPr>
              <a:t>. </a:t>
            </a:r>
            <a:r>
              <a:rPr lang="en-US" b="0" i="0" u="none" strike="noStrike" dirty="0" err="1">
                <a:solidFill>
                  <a:srgbClr val="000000"/>
                </a:solidFill>
                <a:effectLst/>
              </a:rPr>
              <a:t>Recupere</a:t>
            </a:r>
            <a:r>
              <a:rPr lang="en-US" b="0" i="0" u="none" strike="noStrike" dirty="0">
                <a:solidFill>
                  <a:srgbClr val="000000"/>
                </a:solidFill>
                <a:effectLst/>
              </a:rPr>
              <a:t> </a:t>
            </a:r>
            <a:r>
              <a:rPr lang="en-US" b="0" i="0" u="none" strike="noStrike" dirty="0" err="1">
                <a:solidFill>
                  <a:srgbClr val="000000"/>
                </a:solidFill>
                <a:effectLst/>
              </a:rPr>
              <a:t>el</a:t>
            </a:r>
            <a:r>
              <a:rPr lang="en-US" b="0" i="0" u="none" strike="noStrike" dirty="0">
                <a:solidFill>
                  <a:srgbClr val="000000"/>
                </a:solidFill>
                <a:effectLst/>
              </a:rPr>
              <a:t> control de </a:t>
            </a:r>
            <a:r>
              <a:rPr lang="en-US" b="0" i="0" u="none" strike="noStrike" dirty="0" err="1">
                <a:solidFill>
                  <a:srgbClr val="000000"/>
                </a:solidFill>
                <a:effectLst/>
              </a:rPr>
              <a:t>su</a:t>
            </a:r>
            <a:r>
              <a:rPr lang="en-US" b="0" i="0" u="none" strike="noStrike" dirty="0">
                <a:solidFill>
                  <a:srgbClr val="000000"/>
                </a:solidFill>
                <a:effectLst/>
              </a:rPr>
              <a:t> </a:t>
            </a:r>
            <a:r>
              <a:rPr lang="en-US" b="0" i="0" u="none" strike="noStrike" dirty="0" err="1">
                <a:solidFill>
                  <a:srgbClr val="000000"/>
                </a:solidFill>
                <a:effectLst/>
              </a:rPr>
              <a:t>salud</a:t>
            </a: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B994F6F1-88CA-4DC0-8CA6-2E06AD0CE59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200">
                <a:solidFill>
                  <a:prstClr val="black"/>
                </a:solidFill>
              </a:rPr>
              <a:t>15</a:t>
            </a:fld>
            <a:endParaRPr lang="en-US" altLang="en-US" sz="1200" dirty="0">
              <a:solidFill>
                <a:prstClr val="black"/>
              </a:solidFill>
            </a:endParaRPr>
          </a:p>
        </p:txBody>
      </p:sp>
      <p:sp>
        <p:nvSpPr>
          <p:cNvPr id="8" name="Slide Image Placeholder 7">
            <a:extLst>
              <a:ext uri="{FF2B5EF4-FFF2-40B4-BE49-F238E27FC236}">
                <a16:creationId xmlns:a16="http://schemas.microsoft.com/office/drawing/2014/main" id="{E1B7AFBE-A7F1-C207-8B1C-21D0519C15F8}"/>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563065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Notes Placeholder 2">
            <a:extLst>
              <a:ext uri="{FF2B5EF4-FFF2-40B4-BE49-F238E27FC236}">
                <a16:creationId xmlns:a16="http://schemas.microsoft.com/office/drawing/2014/main" id="{144E6A20-D5B4-42CF-9B5B-7FD52A11C566}"/>
              </a:ext>
            </a:extLst>
          </p:cNvPr>
          <p:cNvSpPr>
            <a:spLocks noGrp="1"/>
          </p:cNvSpPr>
          <p:nvPr>
            <p:ph type="body" idx="1"/>
          </p:nvPr>
        </p:nvSpPr>
        <p:spPr/>
        <p:txBody>
          <a:bodyPr/>
          <a:lstStyle/>
          <a:p>
            <a:r>
              <a:rPr lang="en-US" dirty="0"/>
              <a:t>Recuerde, el objetivo es correr una maratón de los mejores hábitos para su vida, y no solo hacer cambios que duren unas pocas semanas.</a:t>
            </a:r>
            <a:br>
              <a:rPr lang="en-US" dirty="0"/>
            </a:br>
            <a:br>
              <a:rPr lang="en-US" dirty="0"/>
            </a:br>
            <a:r>
              <a:rPr lang="en-US" dirty="0"/>
              <a:t>Esperamos que </a:t>
            </a:r>
            <a:r>
              <a:rPr lang="en-US" dirty="0" err="1"/>
              <a:t>utilice</a:t>
            </a:r>
            <a:r>
              <a:rPr lang="en-US" dirty="0"/>
              <a:t> esta </a:t>
            </a:r>
            <a:r>
              <a:rPr lang="en-US" dirty="0" err="1"/>
              <a:t>información</a:t>
            </a:r>
            <a:r>
              <a:rPr lang="en-US" dirty="0"/>
              <a:t> y que </a:t>
            </a:r>
            <a:r>
              <a:rPr lang="en-US" dirty="0" err="1"/>
              <a:t>nos</a:t>
            </a:r>
            <a:r>
              <a:rPr lang="en-US" dirty="0"/>
              <a:t> </a:t>
            </a:r>
            <a:r>
              <a:rPr lang="en-US" dirty="0" err="1"/>
              <a:t>llame</a:t>
            </a:r>
            <a:r>
              <a:rPr lang="en-US" dirty="0"/>
              <a:t> </a:t>
            </a:r>
            <a:r>
              <a:rPr lang="en-US" dirty="0" err="1"/>
              <a:t>si</a:t>
            </a:r>
            <a:r>
              <a:rPr lang="en-US" dirty="0"/>
              <a:t> </a:t>
            </a:r>
            <a:r>
              <a:rPr lang="en-US" dirty="0" err="1"/>
              <a:t>necesita</a:t>
            </a:r>
            <a:r>
              <a:rPr lang="en-US" dirty="0"/>
              <a:t> nuestra ayuda.</a:t>
            </a:r>
            <a:br>
              <a:rPr lang="en-US" dirty="0"/>
            </a:br>
            <a:br>
              <a:rPr lang="en-US" dirty="0"/>
            </a:br>
            <a:r>
              <a:rPr lang="en-US" dirty="0"/>
              <a:t>¡Hasta la próxima!</a:t>
            </a:r>
            <a:endParaRPr lang="es-MX" altLang="en-US" noProof="0" dirty="0"/>
          </a:p>
        </p:txBody>
      </p:sp>
      <p:sp>
        <p:nvSpPr>
          <p:cNvPr id="4" name="Slide Number Placeholder 3">
            <a:extLst>
              <a:ext uri="{FF2B5EF4-FFF2-40B4-BE49-F238E27FC236}">
                <a16:creationId xmlns:a16="http://schemas.microsoft.com/office/drawing/2014/main" id="{3C16D12F-CCE2-4ABF-B75E-F2631ABEE55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D9EC1A37-42DF-4BBD-BC27-430682B81559}" type="slidenum">
              <a:rPr lang="en-US" altLang="en-US" sz="1200">
                <a:solidFill>
                  <a:prstClr val="black"/>
                </a:solidFill>
              </a:rPr>
              <a:t>16</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63351E92-A89A-61F3-6CB6-5677736D50D9}"/>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817945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t>17</a:t>
            </a:fld>
            <a:endParaRPr lang="en-US">
              <a:solidFill>
                <a:prstClr val="black"/>
              </a:solidFill>
            </a:endParaRPr>
          </a:p>
        </p:txBody>
      </p:sp>
    </p:spTree>
    <p:extLst>
      <p:ext uri="{BB962C8B-B14F-4D97-AF65-F5344CB8AC3E}">
        <p14:creationId xmlns:p14="http://schemas.microsoft.com/office/powerpoint/2010/main" val="345184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0" i="0" dirty="0">
                <a:solidFill>
                  <a:srgbClr val="000000"/>
                </a:solidFill>
                <a:effectLst/>
              </a:rPr>
              <a:t>¿</a:t>
            </a:r>
            <a:r>
              <a:rPr lang="en-US" b="0" i="0" dirty="0" err="1">
                <a:solidFill>
                  <a:srgbClr val="000000"/>
                </a:solidFill>
                <a:effectLst/>
              </a:rPr>
              <a:t>Sabía</a:t>
            </a:r>
            <a:r>
              <a:rPr lang="en-US" b="0" i="0" dirty="0">
                <a:solidFill>
                  <a:srgbClr val="000000"/>
                </a:solidFill>
                <a:effectLst/>
              </a:rPr>
              <a:t> que las </a:t>
            </a:r>
            <a:r>
              <a:rPr lang="en-US" b="0" i="0" dirty="0" err="1">
                <a:solidFill>
                  <a:srgbClr val="000000"/>
                </a:solidFill>
                <a:effectLst/>
              </a:rPr>
              <a:t>arterias</a:t>
            </a:r>
            <a:r>
              <a:rPr lang="en-US" b="0" i="0" dirty="0">
                <a:solidFill>
                  <a:srgbClr val="000000"/>
                </a:solidFill>
                <a:effectLst/>
              </a:rPr>
              <a:t> </a:t>
            </a:r>
            <a:r>
              <a:rPr lang="en-US" b="0" i="0" dirty="0" err="1">
                <a:solidFill>
                  <a:srgbClr val="000000"/>
                </a:solidFill>
                <a:effectLst/>
              </a:rPr>
              <a:t>llevan</a:t>
            </a:r>
            <a:r>
              <a:rPr lang="en-US" b="0" i="0" dirty="0">
                <a:solidFill>
                  <a:srgbClr val="000000"/>
                </a:solidFill>
                <a:effectLst/>
              </a:rPr>
              <a:t> </a:t>
            </a:r>
            <a:r>
              <a:rPr lang="en-US" b="0" i="0" dirty="0" err="1">
                <a:solidFill>
                  <a:srgbClr val="000000"/>
                </a:solidFill>
                <a:effectLst/>
              </a:rPr>
              <a:t>sangre</a:t>
            </a:r>
            <a:r>
              <a:rPr lang="en-US" b="0" i="0" dirty="0">
                <a:solidFill>
                  <a:srgbClr val="000000"/>
                </a:solidFill>
                <a:effectLst/>
              </a:rPr>
              <a:t> a </a:t>
            </a:r>
            <a:r>
              <a:rPr lang="en-US" b="0" i="0" dirty="0" err="1">
                <a:solidFill>
                  <a:srgbClr val="000000"/>
                </a:solidFill>
                <a:effectLst/>
              </a:rPr>
              <a:t>todo</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cuerpo</a:t>
            </a:r>
            <a:r>
              <a:rPr lang="en-US" b="0" i="0" dirty="0">
                <a:solidFill>
                  <a:srgbClr val="000000"/>
                </a:solidFill>
                <a:effectLst/>
              </a:rPr>
              <a:t>? Corren </a:t>
            </a:r>
            <a:r>
              <a:rPr lang="en-US" b="0" i="0" dirty="0" err="1">
                <a:solidFill>
                  <a:srgbClr val="000000"/>
                </a:solidFill>
                <a:effectLst/>
              </a:rPr>
              <a:t>desde</a:t>
            </a:r>
            <a:r>
              <a:rPr lang="en-US" b="0" i="0" dirty="0">
                <a:solidFill>
                  <a:srgbClr val="000000"/>
                </a:solidFill>
                <a:effectLst/>
              </a:rPr>
              <a:t> la cabeza hasta </a:t>
            </a:r>
            <a:r>
              <a:rPr lang="en-US" b="0" i="0" dirty="0" err="1">
                <a:solidFill>
                  <a:srgbClr val="000000"/>
                </a:solidFill>
                <a:effectLst/>
              </a:rPr>
              <a:t>los</a:t>
            </a:r>
            <a:r>
              <a:rPr lang="en-US" b="0" i="0" dirty="0">
                <a:solidFill>
                  <a:srgbClr val="000000"/>
                </a:solidFill>
                <a:effectLst/>
              </a:rPr>
              <a:t> pies, </a:t>
            </a:r>
            <a:r>
              <a:rPr lang="en-US" b="0" i="0" dirty="0" err="1">
                <a:solidFill>
                  <a:srgbClr val="000000"/>
                </a:solidFill>
                <a:effectLst/>
              </a:rPr>
              <a:t>incluyendo</a:t>
            </a:r>
            <a:r>
              <a:rPr lang="en-US" b="0" i="0" dirty="0">
                <a:solidFill>
                  <a:srgbClr val="000000"/>
                </a:solidFill>
                <a:effectLst/>
              </a:rPr>
              <a:t> </a:t>
            </a:r>
            <a:r>
              <a:rPr lang="en-US" b="0" i="0" dirty="0" err="1">
                <a:solidFill>
                  <a:srgbClr val="000000"/>
                </a:solidFill>
                <a:effectLst/>
              </a:rPr>
              <a:t>los</a:t>
            </a:r>
            <a:r>
              <a:rPr lang="en-US" b="0" i="0" dirty="0">
                <a:solidFill>
                  <a:srgbClr val="000000"/>
                </a:solidFill>
                <a:effectLst/>
              </a:rPr>
              <a:t> ojos y </a:t>
            </a:r>
            <a:r>
              <a:rPr lang="en-US" b="0" i="0" dirty="0" err="1">
                <a:solidFill>
                  <a:srgbClr val="000000"/>
                </a:solidFill>
                <a:effectLst/>
              </a:rPr>
              <a:t>los</a:t>
            </a:r>
            <a:r>
              <a:rPr lang="en-US" b="0" i="0" dirty="0">
                <a:solidFill>
                  <a:srgbClr val="000000"/>
                </a:solidFill>
                <a:effectLst/>
              </a:rPr>
              <a:t> </a:t>
            </a:r>
            <a:r>
              <a:rPr lang="en-US" b="0" i="0" dirty="0" err="1">
                <a:solidFill>
                  <a:srgbClr val="000000"/>
                </a:solidFill>
                <a:effectLst/>
              </a:rPr>
              <a:t>órganos</a:t>
            </a:r>
            <a:r>
              <a:rPr lang="en-US" b="0" i="0" dirty="0">
                <a:solidFill>
                  <a:srgbClr val="000000"/>
                </a:solidFill>
                <a:effectLst/>
              </a:rPr>
              <a:t> </a:t>
            </a:r>
            <a:r>
              <a:rPr lang="en-US" b="0" i="0" dirty="0" err="1">
                <a:solidFill>
                  <a:srgbClr val="000000"/>
                </a:solidFill>
                <a:effectLst/>
              </a:rPr>
              <a:t>sexuales</a:t>
            </a:r>
            <a:r>
              <a:rPr lang="en-US" b="0" i="0" dirty="0">
                <a:solidFill>
                  <a:srgbClr val="000000"/>
                </a:solidFill>
                <a:effectLst/>
              </a:rPr>
              <a:t>. </a:t>
            </a:r>
            <a:r>
              <a:rPr lang="en-US" b="0" i="0" dirty="0" err="1">
                <a:solidFill>
                  <a:srgbClr val="000000"/>
                </a:solidFill>
                <a:effectLst/>
              </a:rPr>
              <a:t>Algunas</a:t>
            </a:r>
            <a:r>
              <a:rPr lang="en-US" b="0" i="0" dirty="0">
                <a:solidFill>
                  <a:srgbClr val="000000"/>
                </a:solidFill>
                <a:effectLst/>
              </a:rPr>
              <a:t> </a:t>
            </a:r>
            <a:r>
              <a:rPr lang="en-US" b="0" i="0" dirty="0" err="1">
                <a:solidFill>
                  <a:srgbClr val="000000"/>
                </a:solidFill>
                <a:effectLst/>
              </a:rPr>
              <a:t>arterias</a:t>
            </a:r>
            <a:r>
              <a:rPr lang="en-US" b="0" i="0" dirty="0">
                <a:solidFill>
                  <a:srgbClr val="000000"/>
                </a:solidFill>
                <a:effectLst/>
              </a:rPr>
              <a:t> son </a:t>
            </a:r>
            <a:r>
              <a:rPr lang="en-US" b="0" i="0" dirty="0" err="1">
                <a:solidFill>
                  <a:srgbClr val="000000"/>
                </a:solidFill>
                <a:effectLst/>
              </a:rPr>
              <a:t>grandes</a:t>
            </a:r>
            <a:r>
              <a:rPr lang="en-US" b="0" i="0" dirty="0">
                <a:solidFill>
                  <a:srgbClr val="000000"/>
                </a:solidFill>
                <a:effectLst/>
              </a:rPr>
              <a:t> y </a:t>
            </a:r>
            <a:r>
              <a:rPr lang="en-US" b="0" i="0" dirty="0" err="1">
                <a:solidFill>
                  <a:srgbClr val="000000"/>
                </a:solidFill>
                <a:effectLst/>
              </a:rPr>
              <a:t>otras</a:t>
            </a:r>
            <a:r>
              <a:rPr lang="en-US" b="0" i="0" dirty="0">
                <a:solidFill>
                  <a:srgbClr val="000000"/>
                </a:solidFill>
                <a:effectLst/>
              </a:rPr>
              <a:t> son </a:t>
            </a:r>
            <a:r>
              <a:rPr lang="en-US" b="0" i="0" dirty="0" err="1">
                <a:solidFill>
                  <a:srgbClr val="000000"/>
                </a:solidFill>
                <a:effectLst/>
              </a:rPr>
              <a:t>muy</a:t>
            </a:r>
            <a:r>
              <a:rPr lang="en-US" b="0" i="0" dirty="0">
                <a:solidFill>
                  <a:srgbClr val="000000"/>
                </a:solidFill>
                <a:effectLst/>
              </a:rPr>
              <a:t> </a:t>
            </a:r>
            <a:r>
              <a:rPr lang="en-US" b="0" i="0" dirty="0" err="1">
                <a:solidFill>
                  <a:srgbClr val="000000"/>
                </a:solidFill>
                <a:effectLst/>
              </a:rPr>
              <a:t>pequeñas</a:t>
            </a:r>
            <a:r>
              <a:rPr lang="en-US" b="0" i="0" dirty="0">
                <a:solidFill>
                  <a:srgbClr val="000000"/>
                </a:solidFill>
                <a:effectLst/>
              </a:rPr>
              <a:t>.</a:t>
            </a:r>
          </a:p>
          <a:p>
            <a:pPr algn="l">
              <a:buNone/>
            </a:pPr>
            <a:r>
              <a:rPr lang="en-US" b="0" i="0" dirty="0">
                <a:solidFill>
                  <a:srgbClr val="000000"/>
                </a:solidFill>
                <a:effectLst/>
              </a:rPr>
              <a:t>La diabetes no </a:t>
            </a:r>
            <a:r>
              <a:rPr lang="en-US" b="0" i="0" dirty="0" err="1">
                <a:solidFill>
                  <a:srgbClr val="000000"/>
                </a:solidFill>
                <a:effectLst/>
              </a:rPr>
              <a:t>controlada</a:t>
            </a:r>
            <a:r>
              <a:rPr lang="en-US" b="0" i="0" dirty="0">
                <a:solidFill>
                  <a:srgbClr val="000000"/>
                </a:solidFill>
                <a:effectLst/>
              </a:rPr>
              <a:t>, </a:t>
            </a:r>
            <a:r>
              <a:rPr lang="en-US" b="0" i="0" dirty="0" err="1">
                <a:solidFill>
                  <a:srgbClr val="000000"/>
                </a:solidFill>
                <a:effectLst/>
              </a:rPr>
              <a:t>así</a:t>
            </a:r>
            <a:r>
              <a:rPr lang="en-US" b="0" i="0" dirty="0">
                <a:solidFill>
                  <a:srgbClr val="000000"/>
                </a:solidFill>
                <a:effectLst/>
              </a:rPr>
              <a:t> </a:t>
            </a:r>
            <a:r>
              <a:rPr lang="en-US" b="0" i="0" dirty="0" err="1">
                <a:solidFill>
                  <a:srgbClr val="000000"/>
                </a:solidFill>
                <a:effectLst/>
              </a:rPr>
              <a:t>como</a:t>
            </a:r>
            <a:r>
              <a:rPr lang="en-US" b="0" i="0" dirty="0">
                <a:solidFill>
                  <a:srgbClr val="000000"/>
                </a:solidFill>
                <a:effectLst/>
              </a:rPr>
              <a:t> </a:t>
            </a:r>
            <a:r>
              <a:rPr lang="en-US" b="0" i="0" dirty="0" err="1">
                <a:solidFill>
                  <a:srgbClr val="000000"/>
                </a:solidFill>
                <a:effectLst/>
              </a:rPr>
              <a:t>muchos</a:t>
            </a:r>
            <a:r>
              <a:rPr lang="en-US" b="0" i="0" dirty="0">
                <a:solidFill>
                  <a:srgbClr val="000000"/>
                </a:solidFill>
                <a:effectLst/>
              </a:rPr>
              <a:t> </a:t>
            </a:r>
            <a:r>
              <a:rPr lang="en-US" b="0" i="0" dirty="0" err="1">
                <a:solidFill>
                  <a:srgbClr val="000000"/>
                </a:solidFill>
                <a:effectLst/>
              </a:rPr>
              <a:t>otros</a:t>
            </a:r>
            <a:r>
              <a:rPr lang="en-US" b="0" i="0" dirty="0">
                <a:solidFill>
                  <a:srgbClr val="000000"/>
                </a:solidFill>
                <a:effectLst/>
              </a:rPr>
              <a:t> </a:t>
            </a:r>
            <a:r>
              <a:rPr lang="en-US" b="0" i="0" dirty="0" err="1">
                <a:solidFill>
                  <a:srgbClr val="000000"/>
                </a:solidFill>
                <a:effectLst/>
              </a:rPr>
              <a:t>factores</a:t>
            </a:r>
            <a:r>
              <a:rPr lang="en-US" b="0" i="0" dirty="0">
                <a:solidFill>
                  <a:srgbClr val="000000"/>
                </a:solidFill>
                <a:effectLst/>
              </a:rPr>
              <a:t> de </a:t>
            </a:r>
            <a:r>
              <a:rPr lang="en-US" b="0" i="0" dirty="0" err="1">
                <a:solidFill>
                  <a:srgbClr val="000000"/>
                </a:solidFill>
                <a:effectLst/>
              </a:rPr>
              <a:t>riesgo</a:t>
            </a:r>
            <a:r>
              <a:rPr lang="en-US" b="0" i="0" dirty="0">
                <a:solidFill>
                  <a:srgbClr val="000000"/>
                </a:solidFill>
                <a:effectLst/>
              </a:rPr>
              <a:t>, </a:t>
            </a:r>
            <a:r>
              <a:rPr lang="en-US" b="0" i="0" dirty="0" err="1">
                <a:solidFill>
                  <a:srgbClr val="000000"/>
                </a:solidFill>
                <a:effectLst/>
              </a:rPr>
              <a:t>incluyendo</a:t>
            </a:r>
            <a:r>
              <a:rPr lang="en-US" b="0" i="0" dirty="0">
                <a:solidFill>
                  <a:srgbClr val="000000"/>
                </a:solidFill>
                <a:effectLst/>
              </a:rPr>
              <a:t> </a:t>
            </a:r>
            <a:r>
              <a:rPr lang="en-US" b="0" i="0" dirty="0" err="1">
                <a:solidFill>
                  <a:srgbClr val="000000"/>
                </a:solidFill>
                <a:effectLst/>
              </a:rPr>
              <a:t>fumar</a:t>
            </a:r>
            <a:r>
              <a:rPr lang="en-US" b="0" i="0" dirty="0">
                <a:solidFill>
                  <a:srgbClr val="000000"/>
                </a:solidFill>
                <a:effectLst/>
              </a:rPr>
              <a:t>, la </a:t>
            </a:r>
            <a:r>
              <a:rPr lang="en-US" b="0" i="0" dirty="0" err="1">
                <a:solidFill>
                  <a:srgbClr val="000000"/>
                </a:solidFill>
                <a:effectLst/>
              </a:rPr>
              <a:t>edad</a:t>
            </a:r>
            <a:r>
              <a:rPr lang="en-US" b="0" i="0" dirty="0">
                <a:solidFill>
                  <a:srgbClr val="000000"/>
                </a:solidFill>
                <a:effectLst/>
              </a:rPr>
              <a:t> </a:t>
            </a:r>
            <a:r>
              <a:rPr lang="en-US" b="0" i="0" dirty="0" err="1">
                <a:solidFill>
                  <a:srgbClr val="000000"/>
                </a:solidFill>
                <a:effectLst/>
              </a:rPr>
              <a:t>avanzada</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sobrepeso</a:t>
            </a:r>
            <a:r>
              <a:rPr lang="en-US" b="0" i="0" dirty="0">
                <a:solidFill>
                  <a:srgbClr val="000000"/>
                </a:solidFill>
                <a:effectLst/>
              </a:rPr>
              <a:t> y la </a:t>
            </a:r>
            <a:r>
              <a:rPr lang="en-US" b="0" i="0" dirty="0" err="1">
                <a:solidFill>
                  <a:srgbClr val="000000"/>
                </a:solidFill>
                <a:effectLst/>
              </a:rPr>
              <a:t>obesidad</a:t>
            </a:r>
            <a:r>
              <a:rPr lang="en-US" b="0" i="0" dirty="0">
                <a:solidFill>
                  <a:srgbClr val="000000"/>
                </a:solidFill>
                <a:effectLst/>
              </a:rPr>
              <a:t>, </a:t>
            </a:r>
            <a:r>
              <a:rPr lang="en-US" b="0" i="0" dirty="0" err="1">
                <a:solidFill>
                  <a:srgbClr val="000000"/>
                </a:solidFill>
                <a:effectLst/>
              </a:rPr>
              <a:t>aumentan</a:t>
            </a:r>
            <a:r>
              <a:rPr lang="en-US" b="0" i="0" dirty="0">
                <a:solidFill>
                  <a:srgbClr val="000000"/>
                </a:solidFill>
                <a:effectLst/>
              </a:rPr>
              <a:t> sus </a:t>
            </a:r>
            <a:r>
              <a:rPr lang="en-US" b="0" i="0" dirty="0" err="1">
                <a:solidFill>
                  <a:srgbClr val="000000"/>
                </a:solidFill>
                <a:effectLst/>
              </a:rPr>
              <a:t>probabilidades</a:t>
            </a:r>
            <a:r>
              <a:rPr lang="en-US" b="0" i="0" dirty="0">
                <a:solidFill>
                  <a:srgbClr val="000000"/>
                </a:solidFill>
                <a:effectLst/>
              </a:rPr>
              <a:t> de </a:t>
            </a:r>
            <a:r>
              <a:rPr lang="en-US" b="0" i="0" dirty="0" err="1">
                <a:solidFill>
                  <a:srgbClr val="000000"/>
                </a:solidFill>
                <a:effectLst/>
              </a:rPr>
              <a:t>padecer</a:t>
            </a:r>
            <a:r>
              <a:rPr lang="en-US" b="0" i="0" dirty="0">
                <a:solidFill>
                  <a:srgbClr val="000000"/>
                </a:solidFill>
                <a:effectLst/>
              </a:rPr>
              <a:t> las </a:t>
            </a:r>
            <a:r>
              <a:rPr lang="en-US" b="0" i="0" dirty="0" err="1">
                <a:solidFill>
                  <a:srgbClr val="000000"/>
                </a:solidFill>
                <a:effectLst/>
              </a:rPr>
              <a:t>enfermedades</a:t>
            </a:r>
            <a:r>
              <a:rPr lang="en-US" b="0" i="0" dirty="0">
                <a:solidFill>
                  <a:srgbClr val="000000"/>
                </a:solidFill>
                <a:effectLst/>
              </a:rPr>
              <a:t> de las que </a:t>
            </a:r>
            <a:r>
              <a:rPr lang="en-US" b="0" i="0" dirty="0" err="1">
                <a:solidFill>
                  <a:srgbClr val="000000"/>
                </a:solidFill>
                <a:effectLst/>
              </a:rPr>
              <a:t>hablaremos</a:t>
            </a:r>
            <a:r>
              <a:rPr lang="en-US" b="0" i="0" dirty="0">
                <a:solidFill>
                  <a:srgbClr val="000000"/>
                </a:solidFill>
                <a:effectLst/>
              </a:rPr>
              <a:t>.</a:t>
            </a:r>
          </a:p>
          <a:p>
            <a:pPr algn="l">
              <a:buNone/>
            </a:pPr>
            <a:r>
              <a:rPr lang="en-US" b="0" i="0" dirty="0">
                <a:solidFill>
                  <a:srgbClr val="000000"/>
                </a:solidFill>
                <a:effectLst/>
              </a:rPr>
              <a:t>Los buenos </a:t>
            </a:r>
            <a:r>
              <a:rPr lang="en-US" b="0" i="0" dirty="0" err="1">
                <a:solidFill>
                  <a:srgbClr val="000000"/>
                </a:solidFill>
                <a:effectLst/>
              </a:rPr>
              <a:t>hábitos</a:t>
            </a:r>
            <a:r>
              <a:rPr lang="en-US" b="0" i="0" dirty="0">
                <a:solidFill>
                  <a:srgbClr val="000000"/>
                </a:solidFill>
                <a:effectLst/>
              </a:rPr>
              <a:t> </a:t>
            </a:r>
            <a:r>
              <a:rPr lang="en-US" b="0" i="0" dirty="0" err="1">
                <a:solidFill>
                  <a:srgbClr val="000000"/>
                </a:solidFill>
                <a:effectLst/>
              </a:rPr>
              <a:t>como</a:t>
            </a:r>
            <a:r>
              <a:rPr lang="en-US" b="0" i="0" dirty="0">
                <a:solidFill>
                  <a:srgbClr val="000000"/>
                </a:solidFill>
                <a:effectLst/>
              </a:rPr>
              <a:t> </a:t>
            </a:r>
            <a:r>
              <a:rPr lang="en-US" b="0" i="0" dirty="0" err="1">
                <a:solidFill>
                  <a:srgbClr val="000000"/>
                </a:solidFill>
                <a:effectLst/>
              </a:rPr>
              <a:t>tomar</a:t>
            </a:r>
            <a:r>
              <a:rPr lang="en-US" b="0" i="0" dirty="0">
                <a:solidFill>
                  <a:srgbClr val="000000"/>
                </a:solidFill>
                <a:effectLst/>
              </a:rPr>
              <a:t> sus </a:t>
            </a:r>
            <a:r>
              <a:rPr lang="en-US" b="0" i="0" dirty="0" err="1">
                <a:solidFill>
                  <a:srgbClr val="000000"/>
                </a:solidFill>
                <a:effectLst/>
              </a:rPr>
              <a:t>medicamentos</a:t>
            </a:r>
            <a:r>
              <a:rPr lang="en-US" b="0" i="0" dirty="0">
                <a:solidFill>
                  <a:srgbClr val="000000"/>
                </a:solidFill>
                <a:effectLst/>
              </a:rPr>
              <a:t>, comer </a:t>
            </a:r>
            <a:r>
              <a:rPr lang="en-US" b="0" i="0" dirty="0" err="1">
                <a:solidFill>
                  <a:srgbClr val="000000"/>
                </a:solidFill>
                <a:effectLst/>
              </a:rPr>
              <a:t>saludablemente</a:t>
            </a:r>
            <a:r>
              <a:rPr lang="en-US" b="0" i="0" dirty="0">
                <a:solidFill>
                  <a:srgbClr val="000000"/>
                </a:solidFill>
                <a:effectLst/>
              </a:rPr>
              <a:t>, </a:t>
            </a:r>
            <a:r>
              <a:rPr lang="en-US" b="0" i="0" dirty="0" err="1">
                <a:solidFill>
                  <a:srgbClr val="000000"/>
                </a:solidFill>
                <a:effectLst/>
              </a:rPr>
              <a:t>tener</a:t>
            </a:r>
            <a:r>
              <a:rPr lang="en-US" b="0" i="0" dirty="0">
                <a:solidFill>
                  <a:srgbClr val="000000"/>
                </a:solidFill>
                <a:effectLst/>
              </a:rPr>
              <a:t> </a:t>
            </a:r>
            <a:r>
              <a:rPr lang="en-US" b="0" i="0" dirty="0" err="1">
                <a:solidFill>
                  <a:srgbClr val="000000"/>
                </a:solidFill>
                <a:effectLst/>
              </a:rPr>
              <a:t>una</a:t>
            </a:r>
            <a:r>
              <a:rPr lang="en-US" b="0" i="0" dirty="0">
                <a:solidFill>
                  <a:srgbClr val="000000"/>
                </a:solidFill>
                <a:effectLst/>
              </a:rPr>
              <a:t> </a:t>
            </a:r>
            <a:r>
              <a:rPr lang="en-US" b="0" i="0" dirty="0" err="1">
                <a:solidFill>
                  <a:srgbClr val="000000"/>
                </a:solidFill>
                <a:effectLst/>
              </a:rPr>
              <a:t>clínica</a:t>
            </a:r>
            <a:r>
              <a:rPr lang="en-US" b="0" i="0" dirty="0">
                <a:solidFill>
                  <a:srgbClr val="000000"/>
                </a:solidFill>
                <a:effectLst/>
              </a:rPr>
              <a:t> y </a:t>
            </a:r>
            <a:r>
              <a:rPr lang="en-US" b="0" i="0" dirty="0" err="1">
                <a:solidFill>
                  <a:srgbClr val="000000"/>
                </a:solidFill>
                <a:effectLst/>
              </a:rPr>
              <a:t>asistir</a:t>
            </a:r>
            <a:r>
              <a:rPr lang="en-US" b="0" i="0" dirty="0">
                <a:solidFill>
                  <a:srgbClr val="000000"/>
                </a:solidFill>
                <a:effectLst/>
              </a:rPr>
              <a:t> a sus </a:t>
            </a:r>
            <a:r>
              <a:rPr lang="en-US" b="0" i="0" dirty="0" err="1">
                <a:solidFill>
                  <a:srgbClr val="000000"/>
                </a:solidFill>
                <a:effectLst/>
              </a:rPr>
              <a:t>citas</a:t>
            </a:r>
            <a:r>
              <a:rPr lang="en-US" b="0" i="0" dirty="0">
                <a:solidFill>
                  <a:srgbClr val="000000"/>
                </a:solidFill>
                <a:effectLst/>
              </a:rPr>
              <a:t>, y </a:t>
            </a:r>
            <a:r>
              <a:rPr lang="en-US" b="0" i="0" dirty="0" err="1">
                <a:solidFill>
                  <a:srgbClr val="000000"/>
                </a:solidFill>
                <a:effectLst/>
              </a:rPr>
              <a:t>controlar</a:t>
            </a:r>
            <a:r>
              <a:rPr lang="en-US" b="0" i="0" dirty="0">
                <a:solidFill>
                  <a:srgbClr val="000000"/>
                </a:solidFill>
                <a:effectLst/>
              </a:rPr>
              <a:t> sus </a:t>
            </a:r>
            <a:r>
              <a:rPr lang="en-US" b="0" i="0" dirty="0" err="1">
                <a:solidFill>
                  <a:srgbClr val="000000"/>
                </a:solidFill>
                <a:effectLst/>
              </a:rPr>
              <a:t>enfermedades</a:t>
            </a:r>
            <a:r>
              <a:rPr lang="en-US" b="0" i="0" dirty="0">
                <a:solidFill>
                  <a:srgbClr val="000000"/>
                </a:solidFill>
                <a:effectLst/>
              </a:rPr>
              <a:t> </a:t>
            </a:r>
            <a:r>
              <a:rPr lang="en-US" b="0" i="0" dirty="0" err="1">
                <a:solidFill>
                  <a:srgbClr val="000000"/>
                </a:solidFill>
                <a:effectLst/>
              </a:rPr>
              <a:t>ayudan</a:t>
            </a:r>
            <a:r>
              <a:rPr lang="en-US" b="0" i="0" dirty="0">
                <a:solidFill>
                  <a:srgbClr val="000000"/>
                </a:solidFill>
                <a:effectLst/>
              </a:rPr>
              <a:t> a </a:t>
            </a:r>
            <a:r>
              <a:rPr lang="en-US" b="0" i="0" dirty="0" err="1">
                <a:solidFill>
                  <a:srgbClr val="000000"/>
                </a:solidFill>
                <a:effectLst/>
              </a:rPr>
              <a:t>disminuir</a:t>
            </a:r>
            <a:r>
              <a:rPr lang="en-US" b="0" i="0" dirty="0">
                <a:solidFill>
                  <a:srgbClr val="000000"/>
                </a:solidFill>
                <a:effectLst/>
              </a:rPr>
              <a:t> sus </a:t>
            </a:r>
            <a:r>
              <a:rPr lang="en-US" b="0" i="0" dirty="0" err="1">
                <a:solidFill>
                  <a:srgbClr val="000000"/>
                </a:solidFill>
                <a:effectLst/>
              </a:rPr>
              <a:t>probabilidades</a:t>
            </a:r>
            <a:r>
              <a:rPr lang="en-US" b="0" i="0" dirty="0">
                <a:solidFill>
                  <a:srgbClr val="000000"/>
                </a:solidFill>
                <a:effectLst/>
              </a:rPr>
              <a:t>.</a:t>
            </a:r>
          </a:p>
          <a:p>
            <a:r>
              <a:rPr lang="es-MX" noProof="0" dirty="0"/>
              <a:t>Entonces, ¿Cuáles son estas complicaciones?</a:t>
            </a: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2</a:t>
            </a:fld>
            <a:endParaRPr lang="en-US" altLang="en-US">
              <a:solidFill>
                <a:prstClr val="black"/>
              </a:solidFill>
            </a:endParaRPr>
          </a:p>
        </p:txBody>
      </p:sp>
      <p:sp>
        <p:nvSpPr>
          <p:cNvPr id="7" name="Slide Image Placeholder 6">
            <a:extLst>
              <a:ext uri="{FF2B5EF4-FFF2-40B4-BE49-F238E27FC236}">
                <a16:creationId xmlns:a16="http://schemas.microsoft.com/office/drawing/2014/main" id="{DB912C06-3749-BD4B-B056-E123E187A19B}"/>
              </a:ext>
            </a:extLst>
          </p:cNvPr>
          <p:cNvSpPr>
            <a:spLocks noGrp="1" noRot="1" noChangeAspect="1"/>
          </p:cNvSpPr>
          <p:nvPr>
            <p:ph type="sldImg"/>
          </p:nvPr>
        </p:nvSpPr>
        <p:spPr/>
      </p:sp>
    </p:spTree>
    <p:extLst>
      <p:ext uri="{BB962C8B-B14F-4D97-AF65-F5344CB8AC3E}">
        <p14:creationId xmlns:p14="http://schemas.microsoft.com/office/powerpoint/2010/main" val="168051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Notes Placeholder 2">
            <a:extLst>
              <a:ext uri="{FF2B5EF4-FFF2-40B4-BE49-F238E27FC236}">
                <a16:creationId xmlns:a16="http://schemas.microsoft.com/office/drawing/2014/main" id="{23B7CCAD-C697-44BB-A75B-500218FB1B37}"/>
              </a:ext>
            </a:extLst>
          </p:cNvPr>
          <p:cNvSpPr>
            <a:spLocks noGrp="1"/>
          </p:cNvSpPr>
          <p:nvPr>
            <p:ph type="body" idx="1"/>
          </p:nvPr>
        </p:nvSpPr>
        <p:spPr/>
        <p:txBody>
          <a:bodyPr/>
          <a:lstStyle/>
          <a:p>
            <a:pPr algn="l">
              <a:buNone/>
            </a:pPr>
            <a:r>
              <a:rPr lang="en-US" b="0" i="0" dirty="0" err="1">
                <a:solidFill>
                  <a:srgbClr val="000000"/>
                </a:solidFill>
                <a:effectLst/>
              </a:rPr>
              <a:t>Colesterol</a:t>
            </a:r>
            <a:r>
              <a:rPr lang="en-US" b="0" i="0" dirty="0">
                <a:solidFill>
                  <a:srgbClr val="000000"/>
                </a:solidFill>
                <a:effectLst/>
              </a:rPr>
              <a:t> y Alta Presión Arterial</a:t>
            </a:r>
            <a:br>
              <a:rPr lang="en-US" b="0" i="0" dirty="0">
                <a:solidFill>
                  <a:srgbClr val="000000"/>
                </a:solidFill>
                <a:effectLst/>
              </a:rPr>
            </a:br>
            <a:br>
              <a:rPr lang="en-US" b="0" i="0" dirty="0">
                <a:solidFill>
                  <a:srgbClr val="000000"/>
                </a:solidFill>
                <a:effectLst/>
              </a:rPr>
            </a:br>
            <a:r>
              <a:rPr lang="en-US" b="0" i="0" dirty="0">
                <a:solidFill>
                  <a:srgbClr val="000000"/>
                </a:solidFill>
                <a:effectLst/>
              </a:rPr>
              <a:t>El </a:t>
            </a:r>
            <a:r>
              <a:rPr lang="en-US" b="0" i="0" dirty="0" err="1">
                <a:solidFill>
                  <a:srgbClr val="000000"/>
                </a:solidFill>
                <a:effectLst/>
              </a:rPr>
              <a:t>colesterol</a:t>
            </a:r>
            <a:r>
              <a:rPr lang="en-US" b="0" i="0" dirty="0">
                <a:solidFill>
                  <a:srgbClr val="000000"/>
                </a:solidFill>
                <a:effectLst/>
              </a:rPr>
              <a:t> </a:t>
            </a:r>
            <a:r>
              <a:rPr lang="en-US" b="0" i="0" dirty="0" err="1">
                <a:solidFill>
                  <a:srgbClr val="000000"/>
                </a:solidFill>
                <a:effectLst/>
              </a:rPr>
              <a:t>daña</a:t>
            </a:r>
            <a:r>
              <a:rPr lang="en-US" b="0" i="0" dirty="0">
                <a:solidFill>
                  <a:srgbClr val="000000"/>
                </a:solidFill>
                <a:effectLst/>
              </a:rPr>
              <a:t> las </a:t>
            </a:r>
            <a:r>
              <a:rPr lang="en-US" b="0" i="0" dirty="0" err="1">
                <a:solidFill>
                  <a:srgbClr val="000000"/>
                </a:solidFill>
                <a:effectLst/>
              </a:rPr>
              <a:t>arterias</a:t>
            </a:r>
            <a:r>
              <a:rPr lang="en-US" b="0" i="0" dirty="0">
                <a:solidFill>
                  <a:srgbClr val="000000"/>
                </a:solidFill>
                <a:effectLst/>
              </a:rPr>
              <a:t> al </a:t>
            </a:r>
            <a:r>
              <a:rPr lang="en-US" b="0" i="0" dirty="0" err="1">
                <a:solidFill>
                  <a:srgbClr val="000000"/>
                </a:solidFill>
                <a:effectLst/>
              </a:rPr>
              <a:t>hacerlas</a:t>
            </a:r>
            <a:r>
              <a:rPr lang="en-US" b="0" i="0" dirty="0">
                <a:solidFill>
                  <a:srgbClr val="000000"/>
                </a:solidFill>
                <a:effectLst/>
              </a:rPr>
              <a:t> </a:t>
            </a:r>
            <a:r>
              <a:rPr lang="en-US" b="0" i="0" dirty="0" err="1">
                <a:solidFill>
                  <a:srgbClr val="000000"/>
                </a:solidFill>
                <a:effectLst/>
              </a:rPr>
              <a:t>más</a:t>
            </a:r>
            <a:r>
              <a:rPr lang="en-US" b="0" i="0" dirty="0">
                <a:solidFill>
                  <a:srgbClr val="000000"/>
                </a:solidFill>
                <a:effectLst/>
              </a:rPr>
              <a:t> </a:t>
            </a:r>
            <a:r>
              <a:rPr lang="en-US" b="0" i="0" dirty="0" err="1">
                <a:solidFill>
                  <a:srgbClr val="000000"/>
                </a:solidFill>
                <a:effectLst/>
              </a:rPr>
              <a:t>estrechas</a:t>
            </a:r>
            <a:r>
              <a:rPr lang="en-US" b="0" i="0" dirty="0">
                <a:solidFill>
                  <a:srgbClr val="000000"/>
                </a:solidFill>
                <a:effectLst/>
              </a:rPr>
              <a:t> y </a:t>
            </a:r>
            <a:r>
              <a:rPr lang="en-US" b="0" i="0" dirty="0" err="1">
                <a:solidFill>
                  <a:srgbClr val="000000"/>
                </a:solidFill>
                <a:effectLst/>
              </a:rPr>
              <a:t>rígidas</a:t>
            </a:r>
            <a:r>
              <a:rPr lang="en-US" b="0" i="0" dirty="0">
                <a:solidFill>
                  <a:srgbClr val="000000"/>
                </a:solidFill>
                <a:effectLst/>
              </a:rPr>
              <a:t>. Cuando la </a:t>
            </a:r>
            <a:r>
              <a:rPr lang="en-US" b="0" i="0" dirty="0" err="1">
                <a:solidFill>
                  <a:srgbClr val="000000"/>
                </a:solidFill>
                <a:effectLst/>
              </a:rPr>
              <a:t>sangre</a:t>
            </a:r>
            <a:r>
              <a:rPr lang="en-US" b="0" i="0" dirty="0">
                <a:solidFill>
                  <a:srgbClr val="000000"/>
                </a:solidFill>
                <a:effectLst/>
              </a:rPr>
              <a:t> no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fluir</a:t>
            </a:r>
            <a:r>
              <a:rPr lang="en-US" b="0" i="0" dirty="0">
                <a:solidFill>
                  <a:srgbClr val="000000"/>
                </a:solidFill>
                <a:effectLst/>
              </a:rPr>
              <a:t> bien,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corazón</a:t>
            </a:r>
            <a:r>
              <a:rPr lang="en-US" b="0" i="0" dirty="0">
                <a:solidFill>
                  <a:srgbClr val="000000"/>
                </a:solidFill>
                <a:effectLst/>
              </a:rPr>
              <a:t> </a:t>
            </a:r>
            <a:r>
              <a:rPr lang="en-US" b="0" i="0" dirty="0" err="1">
                <a:solidFill>
                  <a:srgbClr val="000000"/>
                </a:solidFill>
                <a:effectLst/>
              </a:rPr>
              <a:t>trabaja</a:t>
            </a:r>
            <a:r>
              <a:rPr lang="en-US" b="0" i="0" dirty="0">
                <a:solidFill>
                  <a:srgbClr val="000000"/>
                </a:solidFill>
                <a:effectLst/>
              </a:rPr>
              <a:t> </a:t>
            </a:r>
            <a:r>
              <a:rPr lang="en-US" b="0" i="0" dirty="0" err="1">
                <a:solidFill>
                  <a:srgbClr val="000000"/>
                </a:solidFill>
                <a:effectLst/>
              </a:rPr>
              <a:t>más</a:t>
            </a:r>
            <a:r>
              <a:rPr lang="en-US" b="0" i="0" dirty="0">
                <a:solidFill>
                  <a:srgbClr val="000000"/>
                </a:solidFill>
                <a:effectLst/>
              </a:rPr>
              <a:t> y la presión arterial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aumentar</a:t>
            </a:r>
            <a:r>
              <a:rPr lang="en-US" b="0" i="0" dirty="0">
                <a:solidFill>
                  <a:srgbClr val="000000"/>
                </a:solidFill>
                <a:effectLst/>
              </a:rPr>
              <a:t>.</a:t>
            </a:r>
          </a:p>
          <a:p>
            <a:pPr algn="l">
              <a:buNone/>
            </a:pPr>
            <a:r>
              <a:rPr lang="en-US" b="0" i="0" dirty="0">
                <a:solidFill>
                  <a:srgbClr val="000000"/>
                </a:solidFill>
                <a:effectLst/>
              </a:rPr>
              <a:t>El </a:t>
            </a:r>
            <a:r>
              <a:rPr lang="en-US" b="0" i="0" dirty="0" err="1">
                <a:solidFill>
                  <a:srgbClr val="000000"/>
                </a:solidFill>
                <a:effectLst/>
              </a:rPr>
              <a:t>colesterol</a:t>
            </a:r>
            <a:r>
              <a:rPr lang="en-US" b="0" i="0" dirty="0">
                <a:solidFill>
                  <a:srgbClr val="000000"/>
                </a:solidFill>
                <a:effectLst/>
              </a:rPr>
              <a:t> alto </a:t>
            </a:r>
            <a:r>
              <a:rPr lang="en-US" b="0" i="0" dirty="0" err="1">
                <a:solidFill>
                  <a:srgbClr val="000000"/>
                </a:solidFill>
                <a:effectLst/>
              </a:rPr>
              <a:t>aumenta</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 de presión arterial </a:t>
            </a:r>
            <a:r>
              <a:rPr lang="en-US" b="0" i="0" dirty="0" err="1">
                <a:solidFill>
                  <a:srgbClr val="000000"/>
                </a:solidFill>
                <a:effectLst/>
              </a:rPr>
              <a:t>alta</a:t>
            </a:r>
            <a:r>
              <a:rPr lang="en-US" b="0" i="0" dirty="0">
                <a:solidFill>
                  <a:srgbClr val="000000"/>
                </a:solidFill>
                <a:effectLst/>
              </a:rPr>
              <a:t>, </a:t>
            </a:r>
            <a:r>
              <a:rPr lang="en-US" b="0" i="0" dirty="0" err="1">
                <a:solidFill>
                  <a:srgbClr val="000000"/>
                </a:solidFill>
                <a:effectLst/>
              </a:rPr>
              <a:t>ataques</a:t>
            </a:r>
            <a:r>
              <a:rPr lang="en-US" b="0" i="0" dirty="0">
                <a:solidFill>
                  <a:srgbClr val="000000"/>
                </a:solidFill>
                <a:effectLst/>
              </a:rPr>
              <a:t> al </a:t>
            </a:r>
            <a:r>
              <a:rPr lang="en-US" b="0" i="0" dirty="0" err="1">
                <a:solidFill>
                  <a:srgbClr val="000000"/>
                </a:solidFill>
                <a:effectLst/>
              </a:rPr>
              <a:t>corazón</a:t>
            </a:r>
            <a:r>
              <a:rPr lang="en-US" b="0" i="0" dirty="0">
                <a:solidFill>
                  <a:srgbClr val="000000"/>
                </a:solidFill>
                <a:effectLst/>
              </a:rPr>
              <a:t> y </a:t>
            </a:r>
            <a:r>
              <a:rPr lang="en-US" b="0" i="0" dirty="0" err="1">
                <a:solidFill>
                  <a:srgbClr val="000000"/>
                </a:solidFill>
                <a:effectLst/>
              </a:rPr>
              <a:t>derrames</a:t>
            </a:r>
            <a:r>
              <a:rPr lang="en-US" b="0" i="0" dirty="0">
                <a:solidFill>
                  <a:srgbClr val="000000"/>
                </a:solidFill>
                <a:effectLst/>
              </a:rPr>
              <a:t> </a:t>
            </a:r>
            <a:r>
              <a:rPr lang="en-US" b="0" i="0" dirty="0" err="1">
                <a:solidFill>
                  <a:srgbClr val="000000"/>
                </a:solidFill>
                <a:effectLst/>
              </a:rPr>
              <a:t>cerebrales</a:t>
            </a:r>
            <a:r>
              <a:rPr lang="en-US" b="0" i="0" dirty="0">
                <a:solidFill>
                  <a:srgbClr val="000000"/>
                </a:solidFill>
                <a:effectLst/>
              </a:rPr>
              <a:t>.</a:t>
            </a:r>
          </a:p>
          <a:p>
            <a:pPr algn="l">
              <a:buNone/>
            </a:pPr>
            <a:r>
              <a:rPr lang="en-US" b="0" i="0" dirty="0">
                <a:solidFill>
                  <a:srgbClr val="000000"/>
                </a:solidFill>
                <a:effectLst/>
              </a:rPr>
              <a:t>Para </a:t>
            </a:r>
            <a:r>
              <a:rPr lang="en-US" b="0" i="0" dirty="0" err="1">
                <a:solidFill>
                  <a:srgbClr val="000000"/>
                </a:solidFill>
                <a:effectLst/>
              </a:rPr>
              <a:t>bajar</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colesterol</a:t>
            </a:r>
            <a:r>
              <a:rPr lang="en-US" b="0" i="0" dirty="0">
                <a:solidFill>
                  <a:srgbClr val="000000"/>
                </a:solidFill>
                <a:effectLst/>
              </a:rPr>
              <a:t>, </a:t>
            </a:r>
            <a:r>
              <a:rPr lang="en-US" b="0" i="0" dirty="0" err="1">
                <a:solidFill>
                  <a:srgbClr val="000000"/>
                </a:solidFill>
                <a:effectLst/>
              </a:rPr>
              <a:t>manténgase</a:t>
            </a:r>
            <a:r>
              <a:rPr lang="en-US" b="0" i="0" dirty="0">
                <a:solidFill>
                  <a:srgbClr val="000000"/>
                </a:solidFill>
                <a:effectLst/>
              </a:rPr>
              <a:t> </a:t>
            </a:r>
            <a:r>
              <a:rPr lang="en-US" b="0" i="0" dirty="0" err="1">
                <a:solidFill>
                  <a:srgbClr val="000000"/>
                </a:solidFill>
                <a:effectLst/>
              </a:rPr>
              <a:t>activo</a:t>
            </a:r>
            <a:r>
              <a:rPr lang="en-US" b="0" i="0" dirty="0">
                <a:solidFill>
                  <a:srgbClr val="000000"/>
                </a:solidFill>
                <a:effectLst/>
              </a:rPr>
              <a:t> (20 </a:t>
            </a:r>
            <a:r>
              <a:rPr lang="en-US" b="0" i="0" dirty="0" err="1">
                <a:solidFill>
                  <a:srgbClr val="000000"/>
                </a:solidFill>
                <a:effectLst/>
              </a:rPr>
              <a:t>minutos</a:t>
            </a:r>
            <a:r>
              <a:rPr lang="en-US" b="0" i="0" dirty="0">
                <a:solidFill>
                  <a:srgbClr val="000000"/>
                </a:solidFill>
                <a:effectLst/>
              </a:rPr>
              <a:t>, 3 </a:t>
            </a:r>
            <a:r>
              <a:rPr lang="en-US" b="0" i="0" dirty="0" err="1">
                <a:solidFill>
                  <a:srgbClr val="000000"/>
                </a:solidFill>
                <a:effectLst/>
              </a:rPr>
              <a:t>veces</a:t>
            </a:r>
            <a:r>
              <a:rPr lang="en-US" b="0" i="0" dirty="0">
                <a:solidFill>
                  <a:srgbClr val="000000"/>
                </a:solidFill>
                <a:effectLst/>
              </a:rPr>
              <a:t> </a:t>
            </a:r>
            <a:r>
              <a:rPr lang="en-US" b="0" i="0" dirty="0" err="1">
                <a:solidFill>
                  <a:srgbClr val="000000"/>
                </a:solidFill>
                <a:effectLst/>
              </a:rPr>
              <a:t>por</a:t>
            </a:r>
            <a:r>
              <a:rPr lang="en-US" b="0" i="0" dirty="0">
                <a:solidFill>
                  <a:srgbClr val="000000"/>
                </a:solidFill>
                <a:effectLst/>
              </a:rPr>
              <a:t> </a:t>
            </a:r>
            <a:r>
              <a:rPr lang="en-US" b="0" i="0" dirty="0" err="1">
                <a:solidFill>
                  <a:srgbClr val="000000"/>
                </a:solidFill>
                <a:effectLst/>
              </a:rPr>
              <a:t>semana</a:t>
            </a:r>
            <a:r>
              <a:rPr lang="en-US" b="0" i="0" dirty="0">
                <a:solidFill>
                  <a:srgbClr val="000000"/>
                </a:solidFill>
                <a:effectLst/>
              </a:rPr>
              <a:t>), </a:t>
            </a:r>
            <a:r>
              <a:rPr lang="en-US" b="0" i="0" dirty="0" err="1">
                <a:solidFill>
                  <a:srgbClr val="000000"/>
                </a:solidFill>
                <a:effectLst/>
              </a:rPr>
              <a:t>trabaje</a:t>
            </a:r>
            <a:r>
              <a:rPr lang="en-US" b="0" i="0" dirty="0">
                <a:solidFill>
                  <a:srgbClr val="000000"/>
                </a:solidFill>
                <a:effectLst/>
              </a:rPr>
              <a:t> para </a:t>
            </a:r>
            <a:r>
              <a:rPr lang="en-US" b="0" i="0" dirty="0" err="1">
                <a:solidFill>
                  <a:srgbClr val="000000"/>
                </a:solidFill>
                <a:effectLst/>
              </a:rPr>
              <a:t>alcanzar</a:t>
            </a:r>
            <a:r>
              <a:rPr lang="en-US" b="0" i="0" dirty="0">
                <a:solidFill>
                  <a:srgbClr val="000000"/>
                </a:solidFill>
                <a:effectLst/>
              </a:rPr>
              <a:t> un peso </a:t>
            </a:r>
            <a:r>
              <a:rPr lang="en-US" b="0" i="0" dirty="0" err="1">
                <a:solidFill>
                  <a:srgbClr val="000000"/>
                </a:solidFill>
                <a:effectLst/>
              </a:rPr>
              <a:t>saludable</a:t>
            </a:r>
            <a:r>
              <a:rPr lang="en-US" b="0" i="0" dirty="0">
                <a:solidFill>
                  <a:srgbClr val="000000"/>
                </a:solidFill>
                <a:effectLst/>
              </a:rPr>
              <a:t> y tome sus </a:t>
            </a:r>
            <a:r>
              <a:rPr lang="en-US" b="0" i="0" dirty="0" err="1">
                <a:solidFill>
                  <a:srgbClr val="000000"/>
                </a:solidFill>
                <a:effectLst/>
              </a:rPr>
              <a:t>medicamentos</a:t>
            </a:r>
            <a:r>
              <a:rPr lang="en-US" b="0" i="0" dirty="0">
                <a:solidFill>
                  <a:srgbClr val="000000"/>
                </a:solidFill>
                <a:effectLst/>
              </a:rPr>
              <a:t> </a:t>
            </a:r>
            <a:r>
              <a:rPr lang="en-US" b="0" i="0" dirty="0" err="1">
                <a:solidFill>
                  <a:srgbClr val="000000"/>
                </a:solidFill>
                <a:effectLst/>
              </a:rPr>
              <a:t>según</a:t>
            </a:r>
            <a:r>
              <a:rPr lang="en-US" b="0" i="0" dirty="0">
                <a:solidFill>
                  <a:srgbClr val="000000"/>
                </a:solidFill>
                <a:effectLst/>
              </a:rPr>
              <a:t> lo </a:t>
            </a:r>
            <a:r>
              <a:rPr lang="en-US" b="0" i="0" dirty="0" err="1">
                <a:solidFill>
                  <a:srgbClr val="000000"/>
                </a:solidFill>
                <a:effectLst/>
              </a:rPr>
              <a:t>recetado</a:t>
            </a:r>
            <a:r>
              <a:rPr lang="en-US" b="0" i="0" dirty="0">
                <a:solidFill>
                  <a:srgbClr val="000000"/>
                </a:solidFill>
                <a:effectLst/>
              </a:rPr>
              <a:t>.</a:t>
            </a:r>
          </a:p>
          <a:p>
            <a:pPr algn="l">
              <a:buNone/>
            </a:pPr>
            <a:r>
              <a:rPr lang="en-US" b="0" i="0" dirty="0" err="1">
                <a:solidFill>
                  <a:srgbClr val="000000"/>
                </a:solidFill>
                <a:effectLst/>
              </a:rPr>
              <a:t>Conozca</a:t>
            </a:r>
            <a:r>
              <a:rPr lang="en-US" b="0" i="0" dirty="0">
                <a:solidFill>
                  <a:srgbClr val="000000"/>
                </a:solidFill>
                <a:effectLst/>
              </a:rPr>
              <a:t> </a:t>
            </a:r>
            <a:r>
              <a:rPr lang="en-US" b="0" i="0" dirty="0" err="1">
                <a:solidFill>
                  <a:srgbClr val="000000"/>
                </a:solidFill>
                <a:effectLst/>
              </a:rPr>
              <a:t>su</a:t>
            </a:r>
            <a:r>
              <a:rPr lang="en-US" b="0" i="0" dirty="0">
                <a:solidFill>
                  <a:srgbClr val="000000"/>
                </a:solidFill>
                <a:effectLst/>
              </a:rPr>
              <a:t> presión arterial — la meta es </a:t>
            </a:r>
            <a:r>
              <a:rPr lang="en-US" b="0" i="0" dirty="0" err="1">
                <a:solidFill>
                  <a:srgbClr val="000000"/>
                </a:solidFill>
                <a:effectLst/>
              </a:rPr>
              <a:t>menos</a:t>
            </a:r>
            <a:r>
              <a:rPr lang="en-US" b="0" i="0" dirty="0">
                <a:solidFill>
                  <a:srgbClr val="000000"/>
                </a:solidFill>
                <a:effectLst/>
              </a:rPr>
              <a:t> de 140/90.</a:t>
            </a:r>
          </a:p>
          <a:p>
            <a:pPr algn="l"/>
            <a:r>
              <a:rPr lang="en-US" b="0" i="0" dirty="0">
                <a:solidFill>
                  <a:srgbClr val="000000"/>
                </a:solidFill>
                <a:effectLst/>
              </a:rPr>
              <a:t>Revise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colesterol</a:t>
            </a:r>
            <a:r>
              <a:rPr lang="en-US" b="0" i="0" dirty="0">
                <a:solidFill>
                  <a:srgbClr val="000000"/>
                </a:solidFill>
                <a:effectLst/>
              </a:rPr>
              <a:t> </a:t>
            </a:r>
            <a:r>
              <a:rPr lang="en-US" b="0" i="0" dirty="0" err="1">
                <a:solidFill>
                  <a:srgbClr val="000000"/>
                </a:solidFill>
                <a:effectLst/>
              </a:rPr>
              <a:t>cada</a:t>
            </a:r>
            <a:r>
              <a:rPr lang="en-US" b="0" i="0" dirty="0">
                <a:solidFill>
                  <a:srgbClr val="000000"/>
                </a:solidFill>
                <a:effectLst/>
              </a:rPr>
              <a:t> </a:t>
            </a:r>
            <a:r>
              <a:rPr lang="en-US" b="0" i="0" dirty="0" err="1">
                <a:solidFill>
                  <a:srgbClr val="000000"/>
                </a:solidFill>
                <a:effectLst/>
              </a:rPr>
              <a:t>año</a:t>
            </a:r>
            <a:r>
              <a:rPr lang="en-US" b="0" i="0" dirty="0">
                <a:solidFill>
                  <a:srgbClr val="000000"/>
                </a:solidFill>
                <a:effectLst/>
              </a:rPr>
              <a:t>. Si no lo ha </a:t>
            </a:r>
            <a:r>
              <a:rPr lang="en-US" b="0" i="0" dirty="0" err="1">
                <a:solidFill>
                  <a:srgbClr val="000000"/>
                </a:solidFill>
                <a:effectLst/>
              </a:rPr>
              <a:t>hecho</a:t>
            </a:r>
            <a:r>
              <a:rPr lang="en-US" b="0" i="0" dirty="0">
                <a:solidFill>
                  <a:srgbClr val="000000"/>
                </a:solidFill>
                <a:effectLst/>
              </a:rPr>
              <a:t>, </a:t>
            </a:r>
            <a:r>
              <a:rPr lang="en-US" b="0" i="0" dirty="0" err="1">
                <a:solidFill>
                  <a:srgbClr val="000000"/>
                </a:solidFill>
                <a:effectLst/>
              </a:rPr>
              <a:t>pida</a:t>
            </a:r>
            <a:r>
              <a:rPr lang="en-US" b="0" i="0" dirty="0">
                <a:solidFill>
                  <a:srgbClr val="000000"/>
                </a:solidFill>
                <a:effectLst/>
              </a:rPr>
              <a:t> </a:t>
            </a:r>
            <a:r>
              <a:rPr lang="en-US" b="0" i="0" dirty="0" err="1">
                <a:solidFill>
                  <a:srgbClr val="000000"/>
                </a:solidFill>
                <a:effectLst/>
              </a:rPr>
              <a:t>una</a:t>
            </a:r>
            <a:r>
              <a:rPr lang="en-US" b="0" i="0" dirty="0">
                <a:solidFill>
                  <a:srgbClr val="000000"/>
                </a:solidFill>
                <a:effectLst/>
              </a:rPr>
              <a:t> </a:t>
            </a:r>
            <a:r>
              <a:rPr lang="en-US" b="0" i="0" dirty="0" err="1">
                <a:solidFill>
                  <a:srgbClr val="000000"/>
                </a:solidFill>
                <a:effectLst/>
              </a:rPr>
              <a:t>cita</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clínica</a:t>
            </a:r>
            <a:r>
              <a:rPr lang="en-US" b="0" i="0" dirty="0">
                <a:solidFill>
                  <a:srgbClr val="000000"/>
                </a:solidFill>
                <a:effectLst/>
              </a:rPr>
              <a:t>.</a:t>
            </a:r>
          </a:p>
        </p:txBody>
      </p:sp>
      <p:sp>
        <p:nvSpPr>
          <p:cNvPr id="4" name="Slide Number Placeholder 3">
            <a:extLst>
              <a:ext uri="{FF2B5EF4-FFF2-40B4-BE49-F238E27FC236}">
                <a16:creationId xmlns:a16="http://schemas.microsoft.com/office/drawing/2014/main" id="{C7FBA890-F50B-4B56-A9C8-1ACBA043E1E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E5CA8DF-141D-4D14-8291-E6820F98106E}" type="slidenum">
              <a:rPr lang="en-US" altLang="en-US" sz="1200">
                <a:solidFill>
                  <a:prstClr val="black"/>
                </a:solidFill>
              </a:rPr>
              <a:pPr/>
              <a:t>3</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7CB95B77-F182-EA5D-9E80-A2BDBE354C57}"/>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688338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0" i="0" u="none" strike="noStrike" dirty="0" err="1">
                <a:solidFill>
                  <a:srgbClr val="000000"/>
                </a:solidFill>
                <a:effectLst/>
              </a:rPr>
              <a:t>Accidentes</a:t>
            </a:r>
            <a:r>
              <a:rPr lang="en-US" b="0" i="0" u="none" strike="noStrike" dirty="0">
                <a:solidFill>
                  <a:srgbClr val="000000"/>
                </a:solidFill>
                <a:effectLst/>
              </a:rPr>
              <a:t> </a:t>
            </a:r>
            <a:r>
              <a:rPr lang="en-US" b="0" i="0" u="none" strike="noStrike" dirty="0" err="1">
                <a:solidFill>
                  <a:srgbClr val="000000"/>
                </a:solidFill>
                <a:effectLst/>
              </a:rPr>
              <a:t>Cerebrovasculares</a:t>
            </a:r>
            <a:br>
              <a:rPr lang="en-US" b="0" i="0" u="none" strike="noStrike" dirty="0">
                <a:solidFill>
                  <a:srgbClr val="000000"/>
                </a:solidFill>
                <a:effectLst/>
              </a:rPr>
            </a:br>
            <a:br>
              <a:rPr lang="en-US" b="0" i="0" u="none" strike="noStrike" dirty="0">
                <a:solidFill>
                  <a:srgbClr val="000000"/>
                </a:solidFill>
                <a:effectLst/>
              </a:rPr>
            </a:br>
            <a:r>
              <a:rPr lang="en-US" b="0" i="0" u="none" strike="noStrike" dirty="0">
                <a:solidFill>
                  <a:srgbClr val="000000"/>
                </a:solidFill>
                <a:effectLst/>
              </a:rPr>
              <a:t>Un accidente cerebrovascular puede ocurrir cuando un coágulo de sangre bloquea el flujo sanguíneo al cerebro o cuando se rompe un vaso sanguíneo en el cerebro.</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Los niveles altos de azúcar en sangre, el colesterol alto y el tabaquismo deterioran la salud de los vasos sanguíneos y aumentan el riesgo de coágulos.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Mantener bajo control los niveles de azúcar en sangre, colesterol y presión arterial ayuda a prevenir los accidentes cerebrovasculares y las embolias.</a:t>
            </a:r>
          </a:p>
          <a:p>
            <a:br>
              <a:rPr lang="en-US" dirty="0"/>
            </a:br>
            <a:endParaRPr lang="en-US" dirty="0"/>
          </a:p>
          <a:p>
            <a:endParaRPr lang="es-MX" dirty="0"/>
          </a:p>
          <a:p>
            <a:endParaRPr lang="es-MX"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t>4</a:t>
            </a:fld>
            <a:endParaRPr lang="en-US" altLang="en-US" dirty="0">
              <a:solidFill>
                <a:prstClr val="black"/>
              </a:solidFill>
            </a:endParaRPr>
          </a:p>
        </p:txBody>
      </p:sp>
      <p:sp>
        <p:nvSpPr>
          <p:cNvPr id="7" name="Slide Image Placeholder 6">
            <a:extLst>
              <a:ext uri="{FF2B5EF4-FFF2-40B4-BE49-F238E27FC236}">
                <a16:creationId xmlns:a16="http://schemas.microsoft.com/office/drawing/2014/main" id="{E6EC42D8-FB73-751C-8782-491CCAEE715F}"/>
              </a:ext>
            </a:extLst>
          </p:cNvPr>
          <p:cNvSpPr>
            <a:spLocks noGrp="1" noRot="1" noChangeAspect="1"/>
          </p:cNvSpPr>
          <p:nvPr>
            <p:ph type="sldImg"/>
          </p:nvPr>
        </p:nvSpPr>
        <p:spPr/>
      </p:sp>
    </p:spTree>
    <p:extLst>
      <p:ext uri="{BB962C8B-B14F-4D97-AF65-F5344CB8AC3E}">
        <p14:creationId xmlns:p14="http://schemas.microsoft.com/office/powerpoint/2010/main" val="311538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a:extLst>
              <a:ext uri="{FF2B5EF4-FFF2-40B4-BE49-F238E27FC236}">
                <a16:creationId xmlns:a16="http://schemas.microsoft.com/office/drawing/2014/main" id="{1B29121C-C506-412E-BB1D-C51B3BBB60B1}"/>
              </a:ext>
            </a:extLst>
          </p:cNvPr>
          <p:cNvSpPr>
            <a:spLocks noGrp="1"/>
          </p:cNvSpPr>
          <p:nvPr>
            <p:ph type="body" idx="1"/>
          </p:nvPr>
        </p:nvSpPr>
        <p:spPr/>
        <p:txBody>
          <a:bodyPr/>
          <a:lstStyle/>
          <a:p>
            <a:pPr algn="l">
              <a:buNone/>
            </a:pPr>
            <a:r>
              <a:rPr lang="en-US" b="0" i="0" u="none" strike="noStrike" dirty="0" err="1">
                <a:solidFill>
                  <a:srgbClr val="000000"/>
                </a:solidFill>
                <a:effectLst/>
              </a:rPr>
              <a:t>Ataques</a:t>
            </a:r>
            <a:r>
              <a:rPr lang="en-US" b="0" i="0" u="none" strike="noStrike" dirty="0">
                <a:solidFill>
                  <a:srgbClr val="000000"/>
                </a:solidFill>
                <a:effectLst/>
              </a:rPr>
              <a:t> </a:t>
            </a:r>
            <a:r>
              <a:rPr lang="en-US" b="0" i="0" u="none" strike="noStrike" dirty="0" err="1">
                <a:solidFill>
                  <a:srgbClr val="000000"/>
                </a:solidFill>
                <a:effectLst/>
              </a:rPr>
              <a:t>cardíacos</a:t>
            </a: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Los niveles altos de azúcar en sangre y la hipertensión arterial dañan las arterias con el tiempo. El colesterol y el azúcar pueden acumularse en forma de placa en las arterias.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una placa bloquea el flujo sanguíneo al corazón, puede provocar un ataque cardíaco.</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Controlar el azúcar en sangre, la presión arterial y el colesterol reduce el riesgo.</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Una alimentación saludable, el ejercicio regular y evitar el tabaco ayudan a prevenir los infartos.</a:t>
            </a:r>
          </a:p>
        </p:txBody>
      </p:sp>
      <p:sp>
        <p:nvSpPr>
          <p:cNvPr id="4" name="Slide Number Placeholder 3">
            <a:extLst>
              <a:ext uri="{FF2B5EF4-FFF2-40B4-BE49-F238E27FC236}">
                <a16:creationId xmlns:a16="http://schemas.microsoft.com/office/drawing/2014/main" id="{47CBA9E6-D588-4BA4-8EEB-5F05CF4A6B3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53D7186D-FE7E-40F4-A2CC-20092E5A4963}" type="slidenum">
              <a:rPr lang="en-US" altLang="en-US" sz="1200">
                <a:solidFill>
                  <a:prstClr val="black"/>
                </a:solidFill>
              </a:rPr>
              <a:t>5</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8D304E74-C638-8F4F-B08D-0C1DA56108ED}"/>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52375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br>
              <a:rPr lang="en-US" b="0" i="0" u="none" strike="noStrike" dirty="0">
                <a:solidFill>
                  <a:srgbClr val="000000"/>
                </a:solidFill>
                <a:effectLst/>
              </a:rPr>
            </a:br>
            <a:r>
              <a:rPr lang="en-US" b="0" i="0" u="none" strike="noStrike" dirty="0" err="1">
                <a:solidFill>
                  <a:srgbClr val="000000"/>
                </a:solidFill>
                <a:effectLst/>
              </a:rPr>
              <a:t>Enfermedades</a:t>
            </a:r>
            <a:r>
              <a:rPr lang="en-US" b="0" i="0" u="none" strike="noStrike" dirty="0">
                <a:solidFill>
                  <a:srgbClr val="000000"/>
                </a:solidFill>
                <a:effectLst/>
              </a:rPr>
              <a:t> </a:t>
            </a:r>
            <a:r>
              <a:rPr lang="en-US" b="0" i="0" u="none" strike="noStrike" dirty="0" err="1">
                <a:solidFill>
                  <a:srgbClr val="000000"/>
                </a:solidFill>
                <a:effectLst/>
              </a:rPr>
              <a:t>Renales</a:t>
            </a:r>
            <a:br>
              <a:rPr lang="en-US" b="0" i="0" u="none" strike="noStrike" dirty="0">
                <a:solidFill>
                  <a:srgbClr val="000000"/>
                </a:solidFill>
                <a:effectLst/>
              </a:rPr>
            </a:br>
            <a:br>
              <a:rPr lang="en-US" b="0" i="0" u="none" strike="noStrike" dirty="0">
                <a:solidFill>
                  <a:srgbClr val="000000"/>
                </a:solidFill>
                <a:effectLst/>
              </a:rPr>
            </a:br>
            <a:r>
              <a:rPr lang="en-US" b="0" i="0" u="none" strike="noStrike" dirty="0">
                <a:solidFill>
                  <a:srgbClr val="000000"/>
                </a:solidFill>
                <a:effectLst/>
              </a:rPr>
              <a:t>Las dos causas más comunes de problemas renales son la diabetes y la hipertensión arterial. Tener ambas aumenta el riesgo.</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Su médico puede examinar sus riñones con un análisis de orina o de sangre. El análisis de orina debe realizarse una vez al año.</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Si los riñones fallan, se necesita diálisis. Se trata de una afección difícil en la que una máquina filtra la sangre, normalmente entre 2 y 3 veces por semana.</a:t>
            </a:r>
          </a:p>
          <a:p>
            <a:pPr algn="l">
              <a:buNone/>
            </a:pPr>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t>6</a:t>
            </a:fld>
            <a:endParaRPr lang="en-US" altLang="en-US">
              <a:solidFill>
                <a:prstClr val="black"/>
              </a:solidFill>
            </a:endParaRPr>
          </a:p>
        </p:txBody>
      </p:sp>
      <p:sp>
        <p:nvSpPr>
          <p:cNvPr id="7" name="Slide Image Placeholder 6">
            <a:extLst>
              <a:ext uri="{FF2B5EF4-FFF2-40B4-BE49-F238E27FC236}">
                <a16:creationId xmlns:a16="http://schemas.microsoft.com/office/drawing/2014/main" id="{48D2F7B8-27FF-DBDB-CA16-CA3CF400BFFA}"/>
              </a:ext>
            </a:extLst>
          </p:cNvPr>
          <p:cNvSpPr>
            <a:spLocks noGrp="1" noRot="1" noChangeAspect="1"/>
          </p:cNvSpPr>
          <p:nvPr>
            <p:ph type="sldImg"/>
          </p:nvPr>
        </p:nvSpPr>
        <p:spPr/>
      </p:sp>
    </p:spTree>
    <p:extLst>
      <p:ext uri="{BB962C8B-B14F-4D97-AF65-F5344CB8AC3E}">
        <p14:creationId xmlns:p14="http://schemas.microsoft.com/office/powerpoint/2010/main" val="65197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a:extLst>
              <a:ext uri="{FF2B5EF4-FFF2-40B4-BE49-F238E27FC236}">
                <a16:creationId xmlns:a16="http://schemas.microsoft.com/office/drawing/2014/main" id="{E66D9F85-AA06-42DC-A271-8CF507C4A4F4}"/>
              </a:ext>
            </a:extLst>
          </p:cNvPr>
          <p:cNvSpPr>
            <a:spLocks noGrp="1"/>
          </p:cNvSpPr>
          <p:nvPr>
            <p:ph type="body" idx="1"/>
          </p:nvPr>
        </p:nvSpPr>
        <p:spPr/>
        <p:txBody>
          <a:bodyPr/>
          <a:lstStyle/>
          <a:p>
            <a:pPr algn="l">
              <a:buNone/>
            </a:pPr>
            <a:br>
              <a:rPr lang="en-US" b="0" i="0" u="none" strike="noStrike" dirty="0">
                <a:solidFill>
                  <a:srgbClr val="000000"/>
                </a:solidFill>
                <a:effectLst/>
              </a:rPr>
            </a:br>
            <a:r>
              <a:rPr lang="en-US" b="0" i="0" u="none" strike="noStrike" dirty="0" err="1">
                <a:solidFill>
                  <a:srgbClr val="000000"/>
                </a:solidFill>
                <a:effectLst/>
              </a:rPr>
              <a:t>Enfermedades</a:t>
            </a:r>
            <a:r>
              <a:rPr lang="en-US" b="0" i="0" u="none" strike="noStrike" dirty="0">
                <a:solidFill>
                  <a:srgbClr val="000000"/>
                </a:solidFill>
                <a:effectLst/>
              </a:rPr>
              <a:t> </a:t>
            </a:r>
            <a:r>
              <a:rPr lang="en-US" b="0" i="0" u="none" strike="noStrike" dirty="0" err="1">
                <a:solidFill>
                  <a:srgbClr val="000000"/>
                </a:solidFill>
                <a:effectLst/>
              </a:rPr>
              <a:t>Oculares</a:t>
            </a: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Los ojos tienen muchas arterias diminutas. La diabetes y la hipertensión arterial pueden dañarlas y provocar ceguera.</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Hágase un examen ocular cada año. Su oftalmólogo puede detectar problemas de forma temprana y ayudarle a mantener la visión.</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Si no se ha hecho un examen este año, pida a su trabajador sanitario comunitario que le ayude a programar una cita.</a:t>
            </a:r>
          </a:p>
          <a:p>
            <a:pPr algn="l"/>
            <a:endParaRPr lang="en-US" b="0" i="0" u="none" strike="noStrike" dirty="0">
              <a:solidFill>
                <a:srgbClr val="000000"/>
              </a:solidFill>
              <a:effectLst/>
            </a:endParaRPr>
          </a:p>
          <a:p>
            <a:endParaRPr lang="en-US" dirty="0"/>
          </a:p>
        </p:txBody>
      </p:sp>
      <p:sp>
        <p:nvSpPr>
          <p:cNvPr id="4" name="Slide Number Placeholder 3">
            <a:extLst>
              <a:ext uri="{FF2B5EF4-FFF2-40B4-BE49-F238E27FC236}">
                <a16:creationId xmlns:a16="http://schemas.microsoft.com/office/drawing/2014/main" id="{AA3C9D65-2ECE-4E44-A160-CBC3358ABB03}"/>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8F6609BF-B147-4E16-A833-28B4E81426F4}" type="slidenum">
              <a:rPr lang="en-US" altLang="en-US" sz="1200">
                <a:solidFill>
                  <a:prstClr val="black"/>
                </a:solidFill>
              </a:rPr>
              <a:t>7</a:t>
            </a:fld>
            <a:endParaRPr lang="en-US" altLang="en-US" sz="1200" dirty="0">
              <a:solidFill>
                <a:prstClr val="black"/>
              </a:solidFill>
            </a:endParaRPr>
          </a:p>
        </p:txBody>
      </p:sp>
      <p:sp>
        <p:nvSpPr>
          <p:cNvPr id="5" name="Slide Image Placeholder 4">
            <a:extLst>
              <a:ext uri="{FF2B5EF4-FFF2-40B4-BE49-F238E27FC236}">
                <a16:creationId xmlns:a16="http://schemas.microsoft.com/office/drawing/2014/main" id="{C00245A4-9EF5-8562-268C-73C1D8DE8E4C}"/>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155868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buNone/>
            </a:pPr>
            <a:r>
              <a:rPr lang="en-US" b="0" i="0" u="none" strike="noStrike" dirty="0" err="1">
                <a:solidFill>
                  <a:srgbClr val="000000"/>
                </a:solidFill>
                <a:effectLst/>
              </a:rPr>
              <a:t>Amputaciones</a:t>
            </a: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La diabetes no controlada puede dañar las arterias y los nervios de los pies y las manos, provocando pérdida de sensibilidad.</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Revise sus pies en casa: mire la planta y entre los dedos. Pida ayuda a un familiar o utilice un espejo si no puede ver la planta.</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Informe inmediatamente a su médico si tiene cortes, ampollas o infecciones.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La diabetes puede hacer que las heridas tarden en curarse, por lo que la atención temprana previene problemas mayores.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Las revisiones de los pies son sencillas, pero muy importantes para la prevención. Debe realizarlas cada año. </a:t>
            </a:r>
          </a:p>
          <a:p>
            <a:br>
              <a:rPr lang="en-US" dirty="0"/>
            </a:br>
            <a:endParaRPr lang="en-US" dirty="0"/>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t>8</a:t>
            </a:fld>
            <a:endParaRPr lang="en-US" altLang="en-US">
              <a:solidFill>
                <a:prstClr val="black"/>
              </a:solidFill>
            </a:endParaRPr>
          </a:p>
        </p:txBody>
      </p:sp>
      <p:sp>
        <p:nvSpPr>
          <p:cNvPr id="7" name="Slide Image Placeholder 6">
            <a:extLst>
              <a:ext uri="{FF2B5EF4-FFF2-40B4-BE49-F238E27FC236}">
                <a16:creationId xmlns:a16="http://schemas.microsoft.com/office/drawing/2014/main" id="{1DD291EF-E618-4DC1-4B71-10E16190E598}"/>
              </a:ext>
            </a:extLst>
          </p:cNvPr>
          <p:cNvSpPr>
            <a:spLocks noGrp="1" noRot="1" noChangeAspect="1"/>
          </p:cNvSpPr>
          <p:nvPr>
            <p:ph type="sldImg"/>
          </p:nvPr>
        </p:nvSpPr>
        <p:spPr/>
      </p:sp>
    </p:spTree>
    <p:extLst>
      <p:ext uri="{BB962C8B-B14F-4D97-AF65-F5344CB8AC3E}">
        <p14:creationId xmlns:p14="http://schemas.microsoft.com/office/powerpoint/2010/main" val="950200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¿Cómo podemos prevenir estas enfermedades y complicaciones?</a:t>
            </a:r>
          </a:p>
          <a:p>
            <a:br>
              <a:rPr lang="en-US" dirty="0"/>
            </a:br>
            <a:endParaRPr lang="en-US"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t>9</a:t>
            </a:fld>
            <a:endParaRPr lang="en-US" altLang="en-US">
              <a:solidFill>
                <a:prstClr val="black"/>
              </a:solidFill>
            </a:endParaRPr>
          </a:p>
        </p:txBody>
      </p:sp>
      <p:sp>
        <p:nvSpPr>
          <p:cNvPr id="7" name="Slide Image Placeholder 6">
            <a:extLst>
              <a:ext uri="{FF2B5EF4-FFF2-40B4-BE49-F238E27FC236}">
                <a16:creationId xmlns:a16="http://schemas.microsoft.com/office/drawing/2014/main" id="{67E923DB-D6A0-4007-D16B-FB0525908ABB}"/>
              </a:ext>
            </a:extLst>
          </p:cNvPr>
          <p:cNvSpPr>
            <a:spLocks noGrp="1" noRot="1" noChangeAspect="1"/>
          </p:cNvSpPr>
          <p:nvPr>
            <p:ph type="sldImg"/>
          </p:nvPr>
        </p:nvSpPr>
        <p:spPr/>
      </p:sp>
    </p:spTree>
    <p:extLst>
      <p:ext uri="{BB962C8B-B14F-4D97-AF65-F5344CB8AC3E}">
        <p14:creationId xmlns:p14="http://schemas.microsoft.com/office/powerpoint/2010/main" val="252676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37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8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22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914154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62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0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2/16/26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791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2/16/26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731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2/16/26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85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2/16/26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1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359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2/16/26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16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2/16/26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49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65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2/16/26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66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2/16/26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77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2/16/26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9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2/16/26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18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2/16/26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4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2/16/26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15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2/16/26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33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maestro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t>2/16/26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813336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82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maestro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t>2/16/26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75156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dreamstime.com/stock-photo-gastroscope-doctor-gastroenterologist-probe-to-perform-gastroscopy-colonoscopy-image71662273" TargetMode="External"/><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0.jpeg"/><Relationship Id="rId5" Type="http://schemas.openxmlformats.org/officeDocument/2006/relationships/hyperlink" Target="https://www.dreamstime.com/portrait-female-doing-mamography-portrait-female-doing-mamography-image231108410" TargetMode="External"/><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jpeg"/><Relationship Id="rId5" Type="http://schemas.openxmlformats.org/officeDocument/2006/relationships/image" Target="../media/image2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pmc.ncbi.nlm.nih.gov/articles/PMC10021494/" TargetMode="External"/><Relationship Id="rId3" Type="http://schemas.openxmlformats.org/officeDocument/2006/relationships/hyperlink" Target="https://diabetesjournals.org/care/issue/47/Supplement_1" TargetMode="External"/><Relationship Id="rId7" Type="http://schemas.openxmlformats.org/officeDocument/2006/relationships/hyperlink" Target="https://diabetesjournals.org/care/article/46/1/209/148198/Etiology-Epidemiology-and-Disparities-in-the"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https://pmc.ncbi.nlm.nih.gov/articles/PMC9868457/" TargetMode="External"/><Relationship Id="rId5" Type="http://schemas.openxmlformats.org/officeDocument/2006/relationships/hyperlink" Target="https://diabetesjournals.org/care/article/46/9/1574/153530/Diabetic-Nephropathy-Update-on-Pillars-of-Therapy" TargetMode="External"/><Relationship Id="rId4" Type="http://schemas.openxmlformats.org/officeDocument/2006/relationships/hyperlink" Target="https://pubmed.ncbi.nlm.nih.gov/39023283/" TargetMode="External"/><Relationship Id="rId9" Type="http://schemas.openxmlformats.org/officeDocument/2006/relationships/hyperlink" Target="https://pmc.ncbi.nlm.nih.gov/articles/PMC1106630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FEDC4-6392-F0D8-42B9-C15C696A6D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1386"/>
            <a:ext cx="12191980" cy="6857990"/>
          </a:xfrm>
          <a:prstGeom prst="rect">
            <a:avLst/>
          </a:prstGeom>
        </p:spPr>
      </p:pic>
      <p:sp>
        <p:nvSpPr>
          <p:cNvPr id="104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defTabSz="457200">
              <a:spcAft>
                <a:spcPts val="1000"/>
              </a:spcAft>
              <a:buClr>
                <a:prstClr val="black"/>
              </a:buClr>
              <a:buSzPct val="100000"/>
              <a:buFont typeface="Arial"/>
              <a:buNone/>
            </a:pPr>
            <a:endParaRPr lang="es-ES_tradnl" sz="1600" cap="all" noProof="0" dirty="0">
              <a:solidFill>
                <a:prstClr val="black"/>
              </a:solidFill>
            </a:endParaRPr>
          </a:p>
        </p:txBody>
      </p:sp>
      <p:sp>
        <p:nvSpPr>
          <p:cNvPr id="4" name="Rounded Rectangle 3">
            <a:extLst>
              <a:ext uri="{FF2B5EF4-FFF2-40B4-BE49-F238E27FC236}">
                <a16:creationId xmlns:a16="http://schemas.microsoft.com/office/drawing/2014/main" id="{706BE5F4-E689-F899-5D66-015EE411D946}"/>
              </a:ext>
            </a:extLst>
          </p:cNvPr>
          <p:cNvSpPr/>
          <p:nvPr/>
        </p:nvSpPr>
        <p:spPr>
          <a:xfrm>
            <a:off x="5345723" y="1547446"/>
            <a:ext cx="6846277" cy="2919046"/>
          </a:xfrm>
          <a:prstGeom prst="roundRect">
            <a:avLst/>
          </a:prstGeom>
          <a:solidFill>
            <a:schemeClr val="bg1">
              <a:alpha val="706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E932F-4150-48E9-8686-E42D14303ACD}"/>
              </a:ext>
            </a:extLst>
          </p:cNvPr>
          <p:cNvSpPr>
            <a:spLocks noGrp="1"/>
          </p:cNvSpPr>
          <p:nvPr>
            <p:ph type="ctrTitle"/>
          </p:nvPr>
        </p:nvSpPr>
        <p:spPr>
          <a:xfrm>
            <a:off x="5681229" y="3440381"/>
            <a:ext cx="6510771" cy="2416701"/>
          </a:xfrm>
        </p:spPr>
        <p:txBody>
          <a:bodyPr>
            <a:normAutofit fontScale="90000"/>
          </a:bodyPr>
          <a:lstStyle/>
          <a:p>
            <a:pPr eaLnBrk="1" hangingPunct="1"/>
            <a:r>
              <a:rPr lang="es-ES_tradnl" sz="6500" noProof="0" dirty="0">
                <a:ea typeface="ＭＳ Ｐゴシック" panose="020B0600070205080204" pitchFamily="34" charset="-128"/>
              </a:rPr>
              <a:t>Detenga los problemas antes de que empiecen</a:t>
            </a:r>
            <a:br>
              <a:rPr lang="es-ES_tradnl" sz="6500" noProof="0" dirty="0">
                <a:ea typeface="ＭＳ Ｐゴシック" panose="020B0600070205080204" pitchFamily="34" charset="-128"/>
              </a:rPr>
            </a:br>
            <a:br>
              <a:rPr lang="es-ES_tradnl" sz="6500" noProof="0" dirty="0">
                <a:ea typeface="ＭＳ Ｐゴシック" panose="020B0600070205080204" pitchFamily="34" charset="-128"/>
              </a:rPr>
            </a:br>
            <a:r>
              <a:rPr lang="es-ES_tradnl" sz="6500" noProof="0" dirty="0">
                <a:ea typeface="ＭＳ Ｐゴシック" panose="020B0600070205080204" pitchFamily="34" charset="-128"/>
              </a:rPr>
              <a:t>          </a:t>
            </a:r>
            <a:r>
              <a:rPr lang="es-ES_tradnl" sz="3300" noProof="0" dirty="0">
                <a:ea typeface="ＭＳ Ｐゴシック" panose="020B0600070205080204" pitchFamily="34" charset="-128"/>
              </a:rPr>
              <a:t>Video #5</a:t>
            </a:r>
          </a:p>
        </p:txBody>
      </p:sp>
      <p:cxnSp>
        <p:nvCxnSpPr>
          <p:cNvPr id="1047" name="Straight Connector 104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Slide 1">
            <a:hlinkClick r:id="" action="ppaction://media"/>
            <a:extLst>
              <a:ext uri="{FF2B5EF4-FFF2-40B4-BE49-F238E27FC236}">
                <a16:creationId xmlns:a16="http://schemas.microsoft.com/office/drawing/2014/main" id="{80DA2F54-7F07-1005-FE95-CC9C7D5014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11386"/>
            <a:ext cx="812800" cy="812800"/>
          </a:xfrm>
          <a:prstGeom prst="rect">
            <a:avLst/>
          </a:prstGeom>
        </p:spPr>
      </p:pic>
    </p:spTree>
    <p:extLst>
      <p:ext uri="{BB962C8B-B14F-4D97-AF65-F5344CB8AC3E}">
        <p14:creationId xmlns:p14="http://schemas.microsoft.com/office/powerpoint/2010/main" val="4557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hospital room, room&#10;&#10;Description automatically generated">
            <a:extLst>
              <a:ext uri="{FF2B5EF4-FFF2-40B4-BE49-F238E27FC236}">
                <a16:creationId xmlns:a16="http://schemas.microsoft.com/office/drawing/2014/main" id="{D60E9DB1-CCB2-31E5-B227-40BEB4CEAF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8182" r="9091"/>
          <a:stretch/>
        </p:blipFill>
        <p:spPr>
          <a:xfrm>
            <a:off x="20" y="10"/>
            <a:ext cx="12191980" cy="6857990"/>
          </a:xfrm>
          <a:prstGeom prst="rect">
            <a:avLst/>
          </a:prstGeom>
        </p:spPr>
      </p:pic>
      <p:sp>
        <p:nvSpPr>
          <p:cNvPr id="48158" name="Rectangle 48157">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sp>
        <p:nvSpPr>
          <p:cNvPr id="48130" name="Title 1">
            <a:extLst>
              <a:ext uri="{FF2B5EF4-FFF2-40B4-BE49-F238E27FC236}">
                <a16:creationId xmlns:a16="http://schemas.microsoft.com/office/drawing/2014/main" id="{85AEC59C-D3BB-41ED-9E8B-E0041E1DC5A1}"/>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s-ES_tradnl" sz="6000" noProof="0" dirty="0">
                <a:solidFill>
                  <a:schemeClr val="bg1"/>
                </a:solidFill>
              </a:rPr>
              <a:t>Vacunas</a:t>
            </a:r>
          </a:p>
        </p:txBody>
      </p:sp>
      <p:cxnSp>
        <p:nvCxnSpPr>
          <p:cNvPr id="48160" name="Straight Connector 48159">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Slide 8">
            <a:hlinkClick r:id="" action="ppaction://media"/>
            <a:extLst>
              <a:ext uri="{FF2B5EF4-FFF2-40B4-BE49-F238E27FC236}">
                <a16:creationId xmlns:a16="http://schemas.microsoft.com/office/drawing/2014/main" id="{7838A5EE-6526-A1F9-C591-520A43B4B4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82356" y="5987582"/>
            <a:ext cx="812800" cy="812800"/>
          </a:xfrm>
          <a:prstGeom prst="rect">
            <a:avLst/>
          </a:prstGeom>
        </p:spPr>
      </p:pic>
    </p:spTree>
    <p:extLst>
      <p:ext uri="{BB962C8B-B14F-4D97-AF65-F5344CB8AC3E}">
        <p14:creationId xmlns:p14="http://schemas.microsoft.com/office/powerpoint/2010/main" val="258343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8130"/>
                                        </p:tgtEl>
                                        <p:attrNameLst>
                                          <p:attrName>style.visibility</p:attrName>
                                        </p:attrNameLst>
                                      </p:cBhvr>
                                      <p:to>
                                        <p:strVal val="visible"/>
                                      </p:to>
                                    </p:set>
                                    <p:animEffect transition="in" filter="fade">
                                      <p:cBhvr>
                                        <p:cTn id="7" dur="4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81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3" name="Rectangle 50182">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useBgFill="1">
        <p:nvSpPr>
          <p:cNvPr id="50185" name="Freeform: Shape 50184">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s-ES_tradnl" noProof="0" dirty="0">
              <a:solidFill>
                <a:prstClr val="white"/>
              </a:solidFill>
            </a:endParaRPr>
          </a:p>
        </p:txBody>
      </p:sp>
      <p:sp useBgFill="1">
        <p:nvSpPr>
          <p:cNvPr id="50187" name="Freeform: Shape 50186">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s-ES_tradnl" noProof="0" dirty="0">
              <a:solidFill>
                <a:prstClr val="white"/>
              </a:solidFill>
            </a:endParaRPr>
          </a:p>
        </p:txBody>
      </p:sp>
      <p:sp>
        <p:nvSpPr>
          <p:cNvPr id="50178" name="Title 1">
            <a:extLst>
              <a:ext uri="{FF2B5EF4-FFF2-40B4-BE49-F238E27FC236}">
                <a16:creationId xmlns:a16="http://schemas.microsoft.com/office/drawing/2014/main" id="{1158D79B-A305-4F65-937C-4F4B2DAB0CDA}"/>
              </a:ext>
            </a:extLst>
          </p:cNvPr>
          <p:cNvSpPr>
            <a:spLocks noGrp="1"/>
          </p:cNvSpPr>
          <p:nvPr>
            <p:ph type="title"/>
          </p:nvPr>
        </p:nvSpPr>
        <p:spPr>
          <a:xfrm>
            <a:off x="184640" y="1512756"/>
            <a:ext cx="5020056" cy="2770632"/>
          </a:xfrm>
        </p:spPr>
        <p:txBody>
          <a:bodyPr vert="horz" lIns="91440" tIns="45720" rIns="91440" bIns="45720" rtlCol="0" anchor="b">
            <a:normAutofit/>
          </a:bodyPr>
          <a:lstStyle/>
          <a:p>
            <a:r>
              <a:rPr lang="es-ES_tradnl" sz="5400" b="1" kern="1200" noProof="0" dirty="0">
                <a:solidFill>
                  <a:schemeClr val="tx1"/>
                </a:solidFill>
                <a:latin typeface="+mj-lt"/>
                <a:ea typeface="+mj-ea"/>
                <a:cs typeface="+mj-cs"/>
              </a:rPr>
              <a:t>¡Me dan miedo las vacunas!</a:t>
            </a:r>
          </a:p>
        </p:txBody>
      </p:sp>
      <p:sp>
        <p:nvSpPr>
          <p:cNvPr id="50189" name="Rectangle 50188">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sp>
        <p:nvSpPr>
          <p:cNvPr id="50191" name="Rectangle 50190">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pic>
        <p:nvPicPr>
          <p:cNvPr id="4" name="Picture 3" descr="Woman in panic">
            <a:extLst>
              <a:ext uri="{FF2B5EF4-FFF2-40B4-BE49-F238E27FC236}">
                <a16:creationId xmlns:a16="http://schemas.microsoft.com/office/drawing/2014/main" id="{7AA5D4EA-E127-AE18-1B98-F08C16F2C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238" y="388257"/>
            <a:ext cx="7772400" cy="5181600"/>
          </a:xfrm>
          <a:prstGeom prst="rect">
            <a:avLst/>
          </a:prstGeom>
        </p:spPr>
      </p:pic>
      <p:pic>
        <p:nvPicPr>
          <p:cNvPr id="6" name="Slide 9">
            <a:hlinkClick r:id="" action="ppaction://media"/>
            <a:extLst>
              <a:ext uri="{FF2B5EF4-FFF2-40B4-BE49-F238E27FC236}">
                <a16:creationId xmlns:a16="http://schemas.microsoft.com/office/drawing/2014/main" id="{DFB6E56E-B800-E7EC-26AA-DA4A52002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15337" y="6067697"/>
            <a:ext cx="812800" cy="812800"/>
          </a:xfrm>
          <a:prstGeom prst="rect">
            <a:avLst/>
          </a:prstGeom>
        </p:spPr>
      </p:pic>
    </p:spTree>
    <p:extLst>
      <p:ext uri="{BB962C8B-B14F-4D97-AF65-F5344CB8AC3E}">
        <p14:creationId xmlns:p14="http://schemas.microsoft.com/office/powerpoint/2010/main" val="29799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0178"/>
                                        </p:tgtEl>
                                        <p:attrNameLst>
                                          <p:attrName>style.visibility</p:attrName>
                                        </p:attrNameLst>
                                      </p:cBhvr>
                                      <p:to>
                                        <p:strVal val="visible"/>
                                      </p:to>
                                    </p:set>
                                    <p:animEffect transition="in" filter="fade">
                                      <p:cBhvr>
                                        <p:cTn id="7" dur="4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5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017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1" name="Rectangle 56330">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useBgFill="1">
        <p:nvSpPr>
          <p:cNvPr id="56333" name="Rectangle 5633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sp>
        <p:nvSpPr>
          <p:cNvPr id="56322" name="Title 1">
            <a:extLst>
              <a:ext uri="{FF2B5EF4-FFF2-40B4-BE49-F238E27FC236}">
                <a16:creationId xmlns:a16="http://schemas.microsoft.com/office/drawing/2014/main" id="{52914D96-1479-40B8-8436-AF8ECA5BDEBB}"/>
              </a:ext>
            </a:extLst>
          </p:cNvPr>
          <p:cNvSpPr>
            <a:spLocks noGrp="1"/>
          </p:cNvSpPr>
          <p:nvPr>
            <p:ph type="title"/>
          </p:nvPr>
        </p:nvSpPr>
        <p:spPr>
          <a:xfrm>
            <a:off x="838200" y="4435052"/>
            <a:ext cx="3093720" cy="1645920"/>
          </a:xfrm>
        </p:spPr>
        <p:txBody>
          <a:bodyPr>
            <a:noAutofit/>
          </a:bodyPr>
          <a:lstStyle/>
          <a:p>
            <a:r>
              <a:rPr lang="es-ES_tradnl" sz="4000" noProof="0" dirty="0">
                <a:latin typeface="Arial" panose="020B0604020202020204" pitchFamily="34" charset="0"/>
                <a:ea typeface="ＭＳ Ｐゴシック"/>
                <a:cs typeface="Arial" panose="020B0604020202020204" pitchFamily="34" charset="0"/>
              </a:rPr>
              <a:t>Otros exámenes preventivos</a:t>
            </a:r>
            <a:endParaRPr lang="es-ES_tradnl" sz="4000" noProof="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3318" name="Picture 6" descr="Portrait female doing mamography. Portrait of a female doing mamography stock photo">
            <a:hlinkClick r:id="rId5"/>
            <a:extLst>
              <a:ext uri="{FF2B5EF4-FFF2-40B4-BE49-F238E27FC236}">
                <a16:creationId xmlns:a16="http://schemas.microsoft.com/office/drawing/2014/main" id="{9F7F0A89-650F-0C4C-8552-803A952B933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
          <a:stretch/>
        </p:blipFill>
        <p:spPr bwMode="auto">
          <a:xfrm>
            <a:off x="8161030" y="-16830"/>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person wearing a blue shirt&#10;&#10;Description generated with high confidence">
            <a:extLst>
              <a:ext uri="{FF2B5EF4-FFF2-40B4-BE49-F238E27FC236}">
                <a16:creationId xmlns:a16="http://schemas.microsoft.com/office/drawing/2014/main" id="{565CF3A3-5B0B-458A-B680-FF7B013D187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4130040" y="6"/>
            <a:ext cx="3931920" cy="4005071"/>
          </a:xfrm>
          <a:prstGeom prst="rect">
            <a:avLst/>
          </a:prstGeom>
        </p:spPr>
      </p:pic>
      <p:pic>
        <p:nvPicPr>
          <p:cNvPr id="13316" name="Picture 4" descr="Gastroscope. Doctor gastroenterologist with probe to perform gastroscopy and colonoscopy stock photos">
            <a:hlinkClick r:id="rId8"/>
            <a:extLst>
              <a:ext uri="{FF2B5EF4-FFF2-40B4-BE49-F238E27FC236}">
                <a16:creationId xmlns:a16="http://schemas.microsoft.com/office/drawing/2014/main" id="{AD6DA62C-9F4B-3240-A64D-E0A778BDE9D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2"/>
          <a:stretch/>
        </p:blipFill>
        <p:spPr bwMode="auto">
          <a:xfrm>
            <a:off x="107390" y="2648"/>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56335" name="Rectangle 5633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sp>
        <p:nvSpPr>
          <p:cNvPr id="56337" name="Rectangle 5633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sp>
        <p:nvSpPr>
          <p:cNvPr id="56326" name="Content Placeholder 9">
            <a:extLst>
              <a:ext uri="{FF2B5EF4-FFF2-40B4-BE49-F238E27FC236}">
                <a16:creationId xmlns:a16="http://schemas.microsoft.com/office/drawing/2014/main" id="{CA28FD91-DFD9-4FCB-A1BE-A4154435470C}"/>
              </a:ext>
            </a:extLst>
          </p:cNvPr>
          <p:cNvSpPr>
            <a:spLocks noGrp="1"/>
          </p:cNvSpPr>
          <p:nvPr>
            <p:ph idx="1"/>
          </p:nvPr>
        </p:nvSpPr>
        <p:spPr>
          <a:xfrm>
            <a:off x="4380266" y="4435052"/>
            <a:ext cx="7104188" cy="1645920"/>
          </a:xfrm>
        </p:spPr>
        <p:txBody>
          <a:bodyPr anchor="ctr">
            <a:normAutofit/>
          </a:bodyPr>
          <a:lstStyle/>
          <a:p>
            <a:pPr>
              <a:buFont typeface="Arial" panose="020B0604020202020204" pitchFamily="34" charset="0"/>
              <a:buNone/>
            </a:pPr>
            <a:endParaRPr lang="es-ES_tradnl" sz="1800" noProof="0" dirty="0">
              <a:ea typeface="ＭＳ Ｐゴシック" panose="020B0600070205080204" pitchFamily="34" charset="-128"/>
            </a:endParaRPr>
          </a:p>
          <a:p>
            <a:pPr>
              <a:buFont typeface="Arial" panose="020B0604020202020204" pitchFamily="34" charset="0"/>
              <a:buNone/>
            </a:pPr>
            <a:endParaRPr lang="es-ES_tradnl" sz="1800" noProof="0" dirty="0">
              <a:ea typeface="ＭＳ Ｐゴシック" panose="020B0600070205080204" pitchFamily="34" charset="-128"/>
            </a:endParaRPr>
          </a:p>
          <a:p>
            <a:pPr>
              <a:buFont typeface="Arial" panose="020B0604020202020204" pitchFamily="34" charset="0"/>
              <a:buNone/>
            </a:pPr>
            <a:endParaRPr lang="es-ES_tradnl" sz="1800" noProof="0" dirty="0">
              <a:ea typeface="ＭＳ Ｐゴシック" panose="020B0600070205080204" pitchFamily="34" charset="-128"/>
            </a:endParaRPr>
          </a:p>
        </p:txBody>
      </p:sp>
      <p:sp>
        <p:nvSpPr>
          <p:cNvPr id="3" name="TextBox 2">
            <a:extLst>
              <a:ext uri="{FF2B5EF4-FFF2-40B4-BE49-F238E27FC236}">
                <a16:creationId xmlns:a16="http://schemas.microsoft.com/office/drawing/2014/main" id="{3B4032A1-9506-0E13-97E2-C2DDAE3A299E}"/>
              </a:ext>
            </a:extLst>
          </p:cNvPr>
          <p:cNvSpPr txBox="1"/>
          <p:nvPr/>
        </p:nvSpPr>
        <p:spPr>
          <a:xfrm>
            <a:off x="4587530" y="4273914"/>
            <a:ext cx="44395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457200">
              <a:buFont typeface="Arial" panose="020B0604020202020204" pitchFamily="34" charset="0"/>
              <a:buChar char="•"/>
            </a:pPr>
            <a:r>
              <a:rPr lang="es-ES_tradnl" sz="3000" noProof="0" dirty="0">
                <a:solidFill>
                  <a:prstClr val="black">
                    <a:lumMod val="85000"/>
                    <a:lumOff val="15000"/>
                  </a:prstClr>
                </a:solidFill>
                <a:latin typeface="Arial"/>
                <a:ea typeface="ＭＳ Ｐゴシック"/>
                <a:cs typeface="Arial"/>
              </a:rPr>
              <a:t>Colonoscopía</a:t>
            </a:r>
          </a:p>
          <a:p>
            <a:pPr marL="285750" indent="-285750" defTabSz="457200">
              <a:buFont typeface="Arial" panose="020B0604020202020204" pitchFamily="34" charset="0"/>
              <a:buChar char="•"/>
            </a:pPr>
            <a:r>
              <a:rPr lang="es-ES_tradnl" sz="3000" noProof="0" dirty="0">
                <a:solidFill>
                  <a:prstClr val="black">
                    <a:lumMod val="85000"/>
                    <a:lumOff val="15000"/>
                  </a:prstClr>
                </a:solidFill>
                <a:latin typeface="Arial"/>
                <a:ea typeface="ＭＳ Ｐゴシック"/>
                <a:cs typeface="Arial"/>
              </a:rPr>
              <a:t>Mamografía</a:t>
            </a:r>
          </a:p>
          <a:p>
            <a:pPr marL="285750" indent="-285750" defTabSz="457200">
              <a:buFont typeface="Arial" panose="020B0604020202020204" pitchFamily="34" charset="0"/>
              <a:buChar char="•"/>
            </a:pPr>
            <a:r>
              <a:rPr lang="es-ES_tradnl" sz="3000" noProof="0" dirty="0">
                <a:solidFill>
                  <a:prstClr val="black">
                    <a:lumMod val="85000"/>
                    <a:lumOff val="15000"/>
                  </a:prstClr>
                </a:solidFill>
                <a:latin typeface="Arial"/>
                <a:ea typeface="ＭＳ Ｐゴシック"/>
                <a:cs typeface="Arial"/>
              </a:rPr>
              <a:t>Papanicolaou</a:t>
            </a:r>
          </a:p>
          <a:p>
            <a:pPr marL="285750" indent="-285750" defTabSz="457200">
              <a:buFont typeface="Arial" panose="020B0604020202020204" pitchFamily="34" charset="0"/>
              <a:buChar char="•"/>
            </a:pPr>
            <a:r>
              <a:rPr lang="es-ES_tradnl" sz="3000" dirty="0">
                <a:solidFill>
                  <a:prstClr val="black">
                    <a:lumMod val="85000"/>
                    <a:lumOff val="15000"/>
                  </a:prstClr>
                </a:solidFill>
                <a:latin typeface="Arial"/>
                <a:ea typeface="ＭＳ Ｐゴシック"/>
                <a:cs typeface="Arial"/>
              </a:rPr>
              <a:t>Próstata</a:t>
            </a:r>
            <a:endParaRPr lang="es-ES_tradnl" sz="3000" noProof="0" dirty="0">
              <a:solidFill>
                <a:prstClr val="black">
                  <a:lumMod val="85000"/>
                  <a:lumOff val="15000"/>
                </a:prstClr>
              </a:solidFill>
              <a:latin typeface="Arial"/>
              <a:ea typeface="ＭＳ Ｐゴシック"/>
              <a:cs typeface="Arial"/>
            </a:endParaRPr>
          </a:p>
        </p:txBody>
      </p:sp>
      <p:pic>
        <p:nvPicPr>
          <p:cNvPr id="2" name="Slide 10">
            <a:hlinkClick r:id="" action="ppaction://media"/>
            <a:extLst>
              <a:ext uri="{FF2B5EF4-FFF2-40B4-BE49-F238E27FC236}">
                <a16:creationId xmlns:a16="http://schemas.microsoft.com/office/drawing/2014/main" id="{1CF59CEE-C8AB-8B9F-5BCA-5CE216BA35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3946" y="6080972"/>
            <a:ext cx="812800" cy="812800"/>
          </a:xfrm>
          <a:prstGeom prst="rect">
            <a:avLst/>
          </a:prstGeom>
        </p:spPr>
      </p:pic>
    </p:spTree>
    <p:extLst>
      <p:ext uri="{BB962C8B-B14F-4D97-AF65-F5344CB8AC3E}">
        <p14:creationId xmlns:p14="http://schemas.microsoft.com/office/powerpoint/2010/main" val="9056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3337549-671A-44B4-91DB-6D23AB7C9F0B}"/>
              </a:ext>
            </a:extLst>
          </p:cNvPr>
          <p:cNvSpPr>
            <a:spLocks noGrp="1"/>
          </p:cNvSpPr>
          <p:nvPr>
            <p:ph type="title"/>
          </p:nvPr>
        </p:nvSpPr>
        <p:spPr>
          <a:xfrm>
            <a:off x="7174990" y="702364"/>
            <a:ext cx="4175000" cy="5469835"/>
          </a:xfrm>
        </p:spPr>
        <p:txBody>
          <a:bodyPr vert="horz" lIns="91440" tIns="45720" rIns="91440" bIns="45720" rtlCol="0" anchor="b">
            <a:normAutofit/>
          </a:bodyPr>
          <a:lstStyle/>
          <a:p>
            <a:pPr>
              <a:lnSpc>
                <a:spcPct val="80000"/>
              </a:lnSpc>
            </a:pPr>
            <a:r>
              <a:rPr lang="es-ES_tradnl" sz="5700" noProof="0" dirty="0">
                <a:blipFill dpi="0" rotWithShape="1">
                  <a:blip r:embed="rId5"/>
                  <a:srcRect/>
                  <a:tile tx="6350" ty="-127000" sx="65000" sy="64000" flip="none" algn="tl"/>
                </a:blipFill>
              </a:rPr>
              <a:t>ESTAMOS DE SU LADO</a:t>
            </a:r>
            <a:br>
              <a:rPr lang="es-ES_tradnl" sz="5700" noProof="0" dirty="0">
                <a:blipFill dpi="0" rotWithShape="1">
                  <a:blip r:embed="rId5"/>
                  <a:srcRect/>
                  <a:tile tx="6350" ty="-127000" sx="65000" sy="64000" flip="none" algn="tl"/>
                </a:blipFill>
              </a:rPr>
            </a:br>
            <a:r>
              <a:rPr lang="es-ES_tradnl" sz="5700" noProof="0" dirty="0">
                <a:blipFill dpi="0" rotWithShape="1">
                  <a:blip r:embed="rId5"/>
                  <a:srcRect/>
                  <a:tile tx="6350" ty="-127000" sx="65000" sy="64000" flip="none" algn="tl"/>
                </a:blipFill>
              </a:rPr>
              <a:t>_______</a:t>
            </a:r>
            <a:br>
              <a:rPr lang="es-ES_tradnl" sz="5700" noProof="0" dirty="0">
                <a:blipFill dpi="0" rotWithShape="1">
                  <a:blip r:embed="rId5"/>
                  <a:srcRect/>
                  <a:tile tx="6350" ty="-127000" sx="65000" sy="64000" flip="none" algn="tl"/>
                </a:blipFill>
              </a:rPr>
            </a:br>
            <a:br>
              <a:rPr lang="es-ES_tradnl" sz="5700" noProof="0" dirty="0">
                <a:blipFill dpi="0" rotWithShape="1">
                  <a:blip r:embed="rId5"/>
                  <a:srcRect/>
                  <a:tile tx="6350" ty="-127000" sx="65000" sy="64000" flip="none" algn="tl"/>
                </a:blipFill>
              </a:rPr>
            </a:br>
            <a:r>
              <a:rPr lang="es-ES_tradnl" sz="5700" noProof="0" dirty="0">
                <a:blipFill dpi="0" rotWithShape="1">
                  <a:blip r:embed="rId5"/>
                  <a:srcRect/>
                  <a:tile tx="6350" ty="-127000" sx="65000" sy="64000" flip="none" algn="tl"/>
                </a:blipFill>
              </a:rPr>
              <a:t>SOMOS UN EQUIPO</a:t>
            </a:r>
          </a:p>
        </p:txBody>
      </p:sp>
      <p:pic>
        <p:nvPicPr>
          <p:cNvPr id="5" name="Picture 2" descr="Hands, Holding, Old, Yeng, Care">
            <a:extLst>
              <a:ext uri="{FF2B5EF4-FFF2-40B4-BE49-F238E27FC236}">
                <a16:creationId xmlns:a16="http://schemas.microsoft.com/office/drawing/2014/main" id="{684BE83E-9115-864F-B911-691F2D53B5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
          <a:stretch/>
        </p:blipFill>
        <p:spPr bwMode="auto">
          <a:xfrm>
            <a:off x="1524021" y="10"/>
            <a:ext cx="517581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1">
            <a:hlinkClick r:id="" action="ppaction://media"/>
            <a:extLst>
              <a:ext uri="{FF2B5EF4-FFF2-40B4-BE49-F238E27FC236}">
                <a16:creationId xmlns:a16="http://schemas.microsoft.com/office/drawing/2014/main" id="{B4776069-F247-4129-343C-1786421B65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045200"/>
            <a:ext cx="812800" cy="812800"/>
          </a:xfrm>
          <a:prstGeom prst="rect">
            <a:avLst/>
          </a:prstGeom>
        </p:spPr>
      </p:pic>
    </p:spTree>
    <p:extLst>
      <p:ext uri="{BB962C8B-B14F-4D97-AF65-F5344CB8AC3E}">
        <p14:creationId xmlns:p14="http://schemas.microsoft.com/office/powerpoint/2010/main" val="24405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8370"/>
                                        </p:tgtEl>
                                        <p:attrNameLst>
                                          <p:attrName>style.visibility</p:attrName>
                                        </p:attrNameLst>
                                      </p:cBhvr>
                                      <p:to>
                                        <p:strVal val="visible"/>
                                      </p:to>
                                    </p:set>
                                    <p:animEffect transition="in" filter="fade">
                                      <p:cBhvr>
                                        <p:cTn id="7" dur="4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583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F40F-D101-954E-17E3-AA243864A2F7}"/>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B68B7C21-2953-5B1E-C501-33830F098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C96ABD1C-D8A6-B179-633E-B79626E98622}"/>
              </a:ext>
            </a:extLst>
          </p:cNvPr>
          <p:cNvSpPr>
            <a:spLocks noGrp="1"/>
          </p:cNvSpPr>
          <p:nvPr>
            <p:ph type="title"/>
          </p:nvPr>
        </p:nvSpPr>
        <p:spPr bwMode="gray">
          <a:xfrm>
            <a:off x="5658103" y="4200328"/>
            <a:ext cx="5749483" cy="1343026"/>
          </a:xfrm>
        </p:spPr>
        <p:txBody>
          <a:bodyPr>
            <a:normAutofit fontScale="90000"/>
          </a:bodyPr>
          <a:lstStyle/>
          <a:p>
            <a:pPr algn="ctr"/>
            <a:r>
              <a:rPr lang="es-ES_tradnl" noProof="0" dirty="0">
                <a:effectLst/>
              </a:rPr>
              <a:t>¿Necesita vacuna, referencia médica, o atención preventiva?</a:t>
            </a:r>
          </a:p>
        </p:txBody>
      </p:sp>
      <p:cxnSp>
        <p:nvCxnSpPr>
          <p:cNvPr id="10" name="Straight Connector 9">
            <a:extLst>
              <a:ext uri="{FF2B5EF4-FFF2-40B4-BE49-F238E27FC236}">
                <a16:creationId xmlns:a16="http://schemas.microsoft.com/office/drawing/2014/main" id="{1B6DB94F-1554-8DF4-827A-EBB392CAD1F1}"/>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B305C59-3ACE-2A23-1061-B0A375A93F08}"/>
              </a:ext>
            </a:extLst>
          </p:cNvPr>
          <p:cNvSpPr>
            <a:spLocks noGrp="1"/>
          </p:cNvSpPr>
          <p:nvPr>
            <p:ph type="body" sz="quarter" idx="14"/>
          </p:nvPr>
        </p:nvSpPr>
        <p:spPr bwMode="gray">
          <a:xfrm>
            <a:off x="6096001" y="5674902"/>
            <a:ext cx="4787154" cy="1119943"/>
          </a:xfrm>
        </p:spPr>
        <p:txBody>
          <a:bodyPr>
            <a:noAutofit/>
          </a:bodyPr>
          <a:lstStyle/>
          <a:p>
            <a:r>
              <a:rPr lang="es-ES_tradnl" sz="3500" noProof="0" dirty="0"/>
              <a:t>Su promotor puede ayudarle a CONECTARSE. </a:t>
            </a:r>
          </a:p>
          <a:p>
            <a:br>
              <a:rPr lang="es-ES_tradnl" sz="3500" noProof="0" dirty="0"/>
            </a:br>
            <a:endParaRPr lang="es-ES_tradnl" sz="3500" noProof="0" dirty="0">
              <a:effectLst/>
            </a:endParaRPr>
          </a:p>
        </p:txBody>
      </p:sp>
      <p:sp>
        <p:nvSpPr>
          <p:cNvPr id="8" name="Rectangle 7">
            <a:extLst>
              <a:ext uri="{FF2B5EF4-FFF2-40B4-BE49-F238E27FC236}">
                <a16:creationId xmlns:a16="http://schemas.microsoft.com/office/drawing/2014/main" id="{682023FF-1EF8-E013-9781-AB8263D30746}"/>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2" name="Picture 1" descr="A picture containing person, hospital room, room&#10;&#10;Description automatically generated">
            <a:extLst>
              <a:ext uri="{FF2B5EF4-FFF2-40B4-BE49-F238E27FC236}">
                <a16:creationId xmlns:a16="http://schemas.microsoft.com/office/drawing/2014/main" id="{0488D74C-6655-4A75-3035-B3BC6A588B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182" r="9091"/>
          <a:stretch/>
        </p:blipFill>
        <p:spPr>
          <a:xfrm>
            <a:off x="7817224" y="509571"/>
            <a:ext cx="4149245" cy="2333950"/>
          </a:xfrm>
          <a:prstGeom prst="rect">
            <a:avLst/>
          </a:prstGeom>
        </p:spPr>
      </p:pic>
      <p:pic>
        <p:nvPicPr>
          <p:cNvPr id="3" name="Picture 6" descr="Visual, Visual Test, Vision">
            <a:extLst>
              <a:ext uri="{FF2B5EF4-FFF2-40B4-BE49-F238E27FC236}">
                <a16:creationId xmlns:a16="http://schemas.microsoft.com/office/drawing/2014/main" id="{986AB021-F4F2-EFC6-8AE7-6537ACA124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62288" y="4499861"/>
            <a:ext cx="4787142" cy="2143542"/>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12">
            <a:hlinkClick r:id="" action="ppaction://media"/>
            <a:extLst>
              <a:ext uri="{FF2B5EF4-FFF2-40B4-BE49-F238E27FC236}">
                <a16:creationId xmlns:a16="http://schemas.microsoft.com/office/drawing/2014/main" id="{CF3E8C23-3C1E-B8B5-85ED-C0719D1CA3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11285" y="6128051"/>
            <a:ext cx="812800" cy="812800"/>
          </a:xfrm>
          <a:prstGeom prst="rect">
            <a:avLst/>
          </a:prstGeom>
        </p:spPr>
      </p:pic>
    </p:spTree>
    <p:extLst>
      <p:ext uri="{BB962C8B-B14F-4D97-AF65-F5344CB8AC3E}">
        <p14:creationId xmlns:p14="http://schemas.microsoft.com/office/powerpoint/2010/main" val="726539841"/>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xmlns:a16="http://schemas.microsoft.com/office/drawing/2014/main" xmlns:a14="http://schemas.microsoft.com/office/drawing/2010/main" xmlns:adec="http://schemas.microsoft.com/office/drawing/2017/decorative">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87" name="Rectangle 3178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1775" name="Rectangle 3177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3" name="Picture 2" descr="Person in red clothes">
            <a:extLst>
              <a:ext uri="{FF2B5EF4-FFF2-40B4-BE49-F238E27FC236}">
                <a16:creationId xmlns:a16="http://schemas.microsoft.com/office/drawing/2014/main" id="{D84FD9FD-909B-2036-AC6D-15BC3A3BFD3A}"/>
              </a:ext>
            </a:extLst>
          </p:cNvPr>
          <p:cNvPicPr>
            <a:picLocks noChangeAspect="1"/>
          </p:cNvPicPr>
          <p:nvPr/>
        </p:nvPicPr>
        <p:blipFill>
          <a:blip r:embed="rId5">
            <a:alphaModFix amt="40000"/>
            <a:extLst>
              <a:ext uri="{28A0092B-C50C-407E-A947-70E740481C1C}">
                <a14:useLocalDpi xmlns:a14="http://schemas.microsoft.com/office/drawing/2010/main" val="0"/>
              </a:ext>
            </a:extLst>
          </a:blip>
          <a:srcRect l="13376" r="4375" b="-1"/>
          <a:stretch>
            <a:fillRect/>
          </a:stretch>
        </p:blipFill>
        <p:spPr>
          <a:xfrm>
            <a:off x="20" y="10"/>
            <a:ext cx="8450297" cy="6857990"/>
          </a:xfrm>
          <a:prstGeom prst="rect">
            <a:avLst/>
          </a:prstGeom>
        </p:spPr>
      </p:pic>
      <p:sp>
        <p:nvSpPr>
          <p:cNvPr id="31746" name="Title 1">
            <a:extLst>
              <a:ext uri="{FF2B5EF4-FFF2-40B4-BE49-F238E27FC236}">
                <a16:creationId xmlns:a16="http://schemas.microsoft.com/office/drawing/2014/main" id="{582351E7-9914-4A19-B12F-3FAC431B419E}"/>
              </a:ext>
            </a:extLst>
          </p:cNvPr>
          <p:cNvSpPr>
            <a:spLocks noGrp="1"/>
          </p:cNvSpPr>
          <p:nvPr>
            <p:ph type="title"/>
          </p:nvPr>
        </p:nvSpPr>
        <p:spPr>
          <a:xfrm>
            <a:off x="838201" y="365125"/>
            <a:ext cx="5251316" cy="1627636"/>
          </a:xfrm>
        </p:spPr>
        <p:txBody>
          <a:bodyPr>
            <a:normAutofit/>
          </a:bodyPr>
          <a:lstStyle/>
          <a:p>
            <a:r>
              <a:rPr lang="es-ES_tradnl" b="1" noProof="0" dirty="0">
                <a:solidFill>
                  <a:srgbClr val="FFFFFF"/>
                </a:solidFill>
                <a:ea typeface="ＭＳ Ｐゴシック"/>
              </a:rPr>
              <a:t>¡Siga esforzándose!</a:t>
            </a:r>
            <a:endParaRPr lang="es-ES_tradnl" b="1" noProof="0" dirty="0">
              <a:solidFill>
                <a:srgbClr val="FFFFFF"/>
              </a:solidFill>
              <a:latin typeface="Rockwell Condensed"/>
              <a:ea typeface="ＭＳ Ｐゴシック"/>
            </a:endParaRPr>
          </a:p>
        </p:txBody>
      </p:sp>
      <p:sp>
        <p:nvSpPr>
          <p:cNvPr id="31750" name="Content Placeholder 31749">
            <a:extLst>
              <a:ext uri="{FF2B5EF4-FFF2-40B4-BE49-F238E27FC236}">
                <a16:creationId xmlns:a16="http://schemas.microsoft.com/office/drawing/2014/main" id="{66DF99CF-67C9-4D23-8A14-4E707083B04F}"/>
              </a:ext>
            </a:extLst>
          </p:cNvPr>
          <p:cNvSpPr>
            <a:spLocks noGrp="1"/>
          </p:cNvSpPr>
          <p:nvPr>
            <p:ph idx="1"/>
          </p:nvPr>
        </p:nvSpPr>
        <p:spPr>
          <a:xfrm>
            <a:off x="838200" y="2219785"/>
            <a:ext cx="4619621" cy="3957178"/>
          </a:xfrm>
        </p:spPr>
        <p:txBody>
          <a:bodyPr vert="horz" lIns="91440" tIns="45720" rIns="91440" bIns="45720" rtlCol="0">
            <a:normAutofit/>
          </a:bodyPr>
          <a:lstStyle/>
          <a:p>
            <a:r>
              <a:rPr lang="es-ES_tradnl" sz="3000" noProof="0" dirty="0">
                <a:solidFill>
                  <a:srgbClr val="FFFFFF"/>
                </a:solidFill>
                <a:latin typeface="+mj-lt"/>
              </a:rPr>
              <a:t>Siga tomando sus medicamentos</a:t>
            </a:r>
          </a:p>
          <a:p>
            <a:r>
              <a:rPr lang="es-ES_tradnl" sz="3000" noProof="0" dirty="0">
                <a:solidFill>
                  <a:srgbClr val="FFFFFF"/>
                </a:solidFill>
                <a:latin typeface="+mj-lt"/>
              </a:rPr>
              <a:t>Mantenga sus buenos hábitos alimenticios</a:t>
            </a:r>
          </a:p>
          <a:p>
            <a:r>
              <a:rPr lang="es-ES_tradnl" sz="3000" noProof="0" dirty="0">
                <a:solidFill>
                  <a:srgbClr val="FFFFFF"/>
                </a:solidFill>
                <a:latin typeface="+mj-lt"/>
              </a:rPr>
              <a:t>Siga hablando con sus promotores de salud</a:t>
            </a:r>
          </a:p>
          <a:p>
            <a:r>
              <a:rPr lang="es-ES_tradnl" sz="3000" noProof="0" dirty="0">
                <a:solidFill>
                  <a:srgbClr val="FFFFFF"/>
                </a:solidFill>
                <a:latin typeface="+mj-lt"/>
              </a:rPr>
              <a:t>¡NO SE RINDA!</a:t>
            </a:r>
          </a:p>
        </p:txBody>
      </p:sp>
      <p:pic>
        <p:nvPicPr>
          <p:cNvPr id="6" name="Picture 5" descr="Football goal in the net">
            <a:extLst>
              <a:ext uri="{FF2B5EF4-FFF2-40B4-BE49-F238E27FC236}">
                <a16:creationId xmlns:a16="http://schemas.microsoft.com/office/drawing/2014/main" id="{8B263936-DAE2-159E-2EAD-98C0FFED0238}"/>
              </a:ext>
            </a:extLst>
          </p:cNvPr>
          <p:cNvPicPr>
            <a:picLocks noChangeAspect="1"/>
          </p:cNvPicPr>
          <p:nvPr/>
        </p:nvPicPr>
        <p:blipFill>
          <a:blip r:embed="rId6">
            <a:extLst>
              <a:ext uri="{28A0092B-C50C-407E-A947-70E740481C1C}">
                <a14:useLocalDpi xmlns:a14="http://schemas.microsoft.com/office/drawing/2010/main" val="0"/>
              </a:ext>
            </a:extLst>
          </a:blip>
          <a:srcRect l="9286" r="32676" b="-1"/>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Slide 12">
            <a:hlinkClick r:id="" action="ppaction://media"/>
            <a:extLst>
              <a:ext uri="{FF2B5EF4-FFF2-40B4-BE49-F238E27FC236}">
                <a16:creationId xmlns:a16="http://schemas.microsoft.com/office/drawing/2014/main" id="{D2271027-3BEE-6304-AE6A-62A60E1568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5983605"/>
            <a:ext cx="812800" cy="812800"/>
          </a:xfrm>
          <a:prstGeom prst="rect">
            <a:avLst/>
          </a:prstGeom>
        </p:spPr>
      </p:pic>
    </p:spTree>
    <p:extLst>
      <p:ext uri="{BB962C8B-B14F-4D97-AF65-F5344CB8AC3E}">
        <p14:creationId xmlns:p14="http://schemas.microsoft.com/office/powerpoint/2010/main" val="233619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pic>
        <p:nvPicPr>
          <p:cNvPr id="4" name="Picture 2" descr="Jogging, Run, Sport, Jog, Sporty, Race">
            <a:extLst>
              <a:ext uri="{FF2B5EF4-FFF2-40B4-BE49-F238E27FC236}">
                <a16:creationId xmlns:a16="http://schemas.microsoft.com/office/drawing/2014/main" id="{57F0A90A-A62B-AD4D-96EA-6B43F76DF9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9705" name="Rectangle 2970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p:nvSpPr>
          <p:cNvPr id="29698" name="Title 1">
            <a:extLst>
              <a:ext uri="{FF2B5EF4-FFF2-40B4-BE49-F238E27FC236}">
                <a16:creationId xmlns:a16="http://schemas.microsoft.com/office/drawing/2014/main" id="{CC0093FE-567D-469E-900F-8CDB2EE4C952}"/>
              </a:ext>
            </a:extLst>
          </p:cNvPr>
          <p:cNvSpPr>
            <a:spLocks noGrp="1"/>
          </p:cNvSpPr>
          <p:nvPr>
            <p:ph type="title"/>
          </p:nvPr>
        </p:nvSpPr>
        <p:spPr>
          <a:xfrm>
            <a:off x="7848600" y="1122363"/>
            <a:ext cx="4023360" cy="3204134"/>
          </a:xfrm>
        </p:spPr>
        <p:txBody>
          <a:bodyPr vert="horz" lIns="91440" tIns="45720" rIns="91440" bIns="45720" rtlCol="0" anchor="b">
            <a:normAutofit fontScale="90000"/>
          </a:bodyPr>
          <a:lstStyle/>
          <a:p>
            <a:r>
              <a:rPr lang="es-ES_tradnl" sz="4800" noProof="0" dirty="0"/>
              <a:t>Estamos corriendo</a:t>
            </a:r>
            <a:br>
              <a:rPr lang="es-ES_tradnl" sz="4800" noProof="0" dirty="0"/>
            </a:br>
            <a:r>
              <a:rPr lang="es-ES_tradnl" sz="4800" noProof="0" dirty="0"/>
              <a:t>una maratón, el camino es largo.</a:t>
            </a:r>
          </a:p>
        </p:txBody>
      </p:sp>
      <p:sp>
        <p:nvSpPr>
          <p:cNvPr id="29707" name="Rectangle 2970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p:nvSpPr>
          <p:cNvPr id="29709" name="Rectangle 2970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pic>
        <p:nvPicPr>
          <p:cNvPr id="2" name="Slide 14">
            <a:hlinkClick r:id="" action="ppaction://media"/>
            <a:extLst>
              <a:ext uri="{FF2B5EF4-FFF2-40B4-BE49-F238E27FC236}">
                <a16:creationId xmlns:a16="http://schemas.microsoft.com/office/drawing/2014/main" id="{1ED32C77-7880-F91E-ED30-3544FFABCA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763895"/>
            <a:ext cx="812800" cy="812800"/>
          </a:xfrm>
          <a:prstGeom prst="rect">
            <a:avLst/>
          </a:prstGeom>
        </p:spPr>
      </p:pic>
    </p:spTree>
    <p:extLst>
      <p:ext uri="{BB962C8B-B14F-4D97-AF65-F5344CB8AC3E}">
        <p14:creationId xmlns:p14="http://schemas.microsoft.com/office/powerpoint/2010/main" val="22429059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9698"/>
                                        </p:tgtEl>
                                        <p:attrNameLst>
                                          <p:attrName>style.visibility</p:attrName>
                                        </p:attrNameLst>
                                      </p:cBhvr>
                                      <p:to>
                                        <p:strVal val="visible"/>
                                      </p:to>
                                    </p:set>
                                    <p:animEffect transition="in" filter="fade">
                                      <p:cBhvr>
                                        <p:cTn id="7" dur="4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296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60717" y="136525"/>
            <a:ext cx="10515600" cy="1325563"/>
          </a:xfrm>
        </p:spPr>
        <p:txBody>
          <a:bodyPr>
            <a:normAutofit/>
          </a:bodyPr>
          <a:lstStyle/>
          <a:p>
            <a:pPr algn="ctr"/>
            <a:r>
              <a:rPr lang="es-ES_tradnl" sz="2500" b="1" noProof="0" dirty="0">
                <a:latin typeface="Tahoma" panose="020B0604030504040204" pitchFamily="34" charset="0"/>
                <a:ea typeface="Tahoma" panose="020B0604030504040204" pitchFamily="34" charset="0"/>
                <a:cs typeface="Tahoma" panose="020B0604030504040204" pitchFamily="34" charset="0"/>
              </a:rPr>
              <a:t>Referencias</a:t>
            </a:r>
          </a:p>
        </p:txBody>
      </p:sp>
      <p:sp>
        <p:nvSpPr>
          <p:cNvPr id="3" name="Slide Number Placeholder 2"/>
          <p:cNvSpPr>
            <a:spLocks noGrp="1"/>
          </p:cNvSpPr>
          <p:nvPr>
            <p:ph type="sldNum" sz="quarter" idx="11"/>
          </p:nvPr>
        </p:nvSpPr>
        <p:spPr/>
        <p:txBody>
          <a:bodyPr/>
          <a:lstStyle/>
          <a:p>
            <a:fld id="{4B73C415-D670-4716-A5EC-CC4D52CA2BAC}" type="slidenum">
              <a:rPr lang="es-ES_tradnl" sz="1500" noProof="0" smtClean="0">
                <a:solidFill>
                  <a:prstClr val="black"/>
                </a:solidFill>
                <a:latin typeface="Tahoma" panose="020B0604030504040204" pitchFamily="34" charset="0"/>
                <a:ea typeface="Tahoma" panose="020B0604030504040204" pitchFamily="34" charset="0"/>
                <a:cs typeface="Tahoma" panose="020B0604030504040204" pitchFamily="34" charset="0"/>
              </a:rPr>
              <a:t>17</a:t>
            </a:fld>
            <a:endParaRPr lang="es-ES_tradnl" sz="15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sz="15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60717" y="1363136"/>
            <a:ext cx="11070566" cy="5175776"/>
          </a:xfrm>
          <a:prstGeom prst="rect">
            <a:avLst/>
          </a:prstGeom>
          <a:noFill/>
        </p:spPr>
        <p:txBody>
          <a:bodyPr wrap="square" rtlCol="0">
            <a:spAutoFit/>
          </a:bodyPr>
          <a:lstStyle/>
          <a:p>
            <a:pPr marL="0" marR="0">
              <a:spcAft>
                <a:spcPts val="1000"/>
              </a:spcAft>
              <a:buNone/>
            </a:pPr>
            <a:r>
              <a:rPr lang="en-US" sz="1600" dirty="0">
                <a:effectLst/>
                <a:ea typeface="Arial" panose="020B0604020202020204" pitchFamily="34" charset="0"/>
              </a:rPr>
              <a:t>American Diabetes Association Professional Practice Committee. (2024). Standards of Care in Diabetes—2024. </a:t>
            </a:r>
            <a:r>
              <a:rPr lang="en-US" sz="1600" i="1" dirty="0">
                <a:effectLst/>
                <a:ea typeface="Arial" panose="020B0604020202020204" pitchFamily="34" charset="0"/>
              </a:rPr>
              <a:t>Diabetes Care, 47</a:t>
            </a:r>
            <a:r>
              <a:rPr lang="en-US" sz="1600" dirty="0">
                <a:effectLst/>
                <a:ea typeface="Arial" panose="020B0604020202020204" pitchFamily="34" charset="0"/>
              </a:rPr>
              <a:t>(Supplement 1), S1-S321.  </a:t>
            </a:r>
            <a:r>
              <a:rPr lang="en-US" sz="1600" dirty="0">
                <a:solidFill>
                  <a:srgbClr val="0000FF"/>
                </a:solidFill>
                <a:effectLst/>
                <a:ea typeface="Arial" panose="020B0604020202020204" pitchFamily="34" charset="0"/>
                <a:hlinkClick r:id="rId3"/>
              </a:rPr>
              <a:t>https://diabetesjournals.org/care/issue/47/Supplement_1</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Templer, S., Abdo, S., &amp; Wong, T. (2024). Preventing diabetes complications. </a:t>
            </a:r>
            <a:r>
              <a:rPr lang="en-US" sz="1600" i="1" dirty="0">
                <a:effectLst/>
                <a:ea typeface="Arial" panose="020B0604020202020204" pitchFamily="34" charset="0"/>
              </a:rPr>
              <a:t>Internal Medicine Journal, 54</a:t>
            </a:r>
            <a:r>
              <a:rPr lang="en-US" sz="1600" dirty="0">
                <a:effectLst/>
                <a:ea typeface="Arial" panose="020B0604020202020204" pitchFamily="34" charset="0"/>
              </a:rPr>
              <a:t>(8), 1264-1274.  </a:t>
            </a:r>
            <a:r>
              <a:rPr lang="en-US" sz="1600" dirty="0">
                <a:solidFill>
                  <a:srgbClr val="0000FF"/>
                </a:solidFill>
                <a:effectLst/>
                <a:ea typeface="Arial" panose="020B0604020202020204" pitchFamily="34" charset="0"/>
                <a:hlinkClick r:id="rId4"/>
              </a:rPr>
              <a:t>https://pubmed.ncbi.nlm.nih.gov/39023283/</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Naaman, S. C., &amp; </a:t>
            </a:r>
            <a:r>
              <a:rPr lang="en-US" sz="1600" dirty="0" err="1">
                <a:effectLst/>
                <a:ea typeface="Arial" panose="020B0604020202020204" pitchFamily="34" charset="0"/>
              </a:rPr>
              <a:t>Bakris</a:t>
            </a:r>
            <a:r>
              <a:rPr lang="en-US" sz="1600" dirty="0">
                <a:effectLst/>
                <a:ea typeface="Arial" panose="020B0604020202020204" pitchFamily="34" charset="0"/>
              </a:rPr>
              <a:t>, G. L. (2023). Diabetic Nephropathy: Update on Pillars of Therapy Slowing Progression. </a:t>
            </a:r>
            <a:r>
              <a:rPr lang="en-US" sz="1600" i="1" dirty="0">
                <a:effectLst/>
                <a:ea typeface="Arial" panose="020B0604020202020204" pitchFamily="34" charset="0"/>
              </a:rPr>
              <a:t>Diabetes Care, 46</a:t>
            </a:r>
            <a:r>
              <a:rPr lang="en-US" sz="1600" dirty="0">
                <a:effectLst/>
                <a:ea typeface="Arial" panose="020B0604020202020204" pitchFamily="34" charset="0"/>
              </a:rPr>
              <a:t>(9), 1574-1586.  </a:t>
            </a:r>
            <a:r>
              <a:rPr lang="en-US" sz="1600" dirty="0">
                <a:solidFill>
                  <a:srgbClr val="0000FF"/>
                </a:solidFill>
                <a:effectLst/>
                <a:ea typeface="Arial" panose="020B0604020202020204" pitchFamily="34" charset="0"/>
                <a:hlinkClick r:id="rId5"/>
              </a:rPr>
              <a:t>https://diabetesjournals.org/care/article/46/9/1574/153530/Diabetic-Nephropathy-Update-on-Pillars-of-Therapy</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Tan, T. E., &amp; Wong, T. Y. (2023). Diabetic retinopathy: Looking forward to 2030. </a:t>
            </a:r>
            <a:r>
              <a:rPr lang="en-US" sz="1600" i="1" dirty="0">
                <a:effectLst/>
                <a:ea typeface="Arial" panose="020B0604020202020204" pitchFamily="34" charset="0"/>
              </a:rPr>
              <a:t>Frontiers in Endocrinology, 13</a:t>
            </a:r>
            <a:r>
              <a:rPr lang="en-US" sz="1600" dirty="0">
                <a:effectLst/>
                <a:ea typeface="Arial" panose="020B0604020202020204" pitchFamily="34" charset="0"/>
              </a:rPr>
              <a:t>, 1077669.  </a:t>
            </a:r>
            <a:r>
              <a:rPr lang="en-US" sz="1600" dirty="0">
                <a:solidFill>
                  <a:srgbClr val="0000FF"/>
                </a:solidFill>
                <a:effectLst/>
                <a:ea typeface="Arial" panose="020B0604020202020204" pitchFamily="34" charset="0"/>
                <a:hlinkClick r:id="rId6"/>
              </a:rPr>
              <a:t>https://pmc.ncbi.nlm.nih.gov/articles/PMC9868457/</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McDermott, K., Fang, M., Boulton, A. J. M., Selvin, E., &amp; Hicks, C. W. (2023). Etiology, Epidemiology, and Disparities in the Burden of Diabetic Foot Ulcers. </a:t>
            </a:r>
            <a:r>
              <a:rPr lang="en-US" sz="1600" i="1" dirty="0">
                <a:effectLst/>
                <a:ea typeface="Arial" panose="020B0604020202020204" pitchFamily="34" charset="0"/>
              </a:rPr>
              <a:t>Diabetes Care, 46</a:t>
            </a:r>
            <a:r>
              <a:rPr lang="en-US" sz="1600" dirty="0">
                <a:effectLst/>
                <a:ea typeface="Arial" panose="020B0604020202020204" pitchFamily="34" charset="0"/>
              </a:rPr>
              <a:t>(1), 209-221.  </a:t>
            </a:r>
            <a:r>
              <a:rPr lang="en-US" sz="1600" dirty="0">
                <a:solidFill>
                  <a:srgbClr val="0000FF"/>
                </a:solidFill>
                <a:effectLst/>
                <a:ea typeface="Arial" panose="020B0604020202020204" pitchFamily="34" charset="0"/>
                <a:hlinkClick r:id="rId7"/>
              </a:rPr>
              <a:t>https://diabetesjournals.org/care/article/46/1/209/148198/Etiology-Epidemiology-and-Disparities-in-the</a:t>
            </a:r>
            <a:endParaRPr lang="en-US" sz="1600" dirty="0">
              <a:effectLst/>
              <a:ea typeface="Arial" panose="020B0604020202020204" pitchFamily="34" charset="0"/>
            </a:endParaRPr>
          </a:p>
          <a:p>
            <a:pPr marL="0" marR="0">
              <a:spcAft>
                <a:spcPts val="1000"/>
              </a:spcAft>
              <a:buNone/>
            </a:pPr>
            <a:r>
              <a:rPr lang="en-US" sz="1600" dirty="0" err="1">
                <a:effectLst/>
                <a:ea typeface="Arial" panose="020B0604020202020204" pitchFamily="34" charset="0"/>
              </a:rPr>
              <a:t>Verket</a:t>
            </a:r>
            <a:r>
              <a:rPr lang="en-US" sz="1600" dirty="0">
                <a:effectLst/>
                <a:ea typeface="Arial" panose="020B0604020202020204" pitchFamily="34" charset="0"/>
              </a:rPr>
              <a:t>, M., Jacobsen, M., Schütt, K., Marx, N., &amp; Müller-Wieland, D. (2023). Influenza vaccination in patients affected by diabetes. </a:t>
            </a:r>
            <a:r>
              <a:rPr lang="en-US" sz="1600" i="1" dirty="0">
                <a:effectLst/>
                <a:ea typeface="Arial" panose="020B0604020202020204" pitchFamily="34" charset="0"/>
              </a:rPr>
              <a:t>European Heart Journal Supplements, 25</a:t>
            </a:r>
            <a:r>
              <a:rPr lang="en-US" sz="1600" dirty="0">
                <a:effectLst/>
                <a:ea typeface="Arial" panose="020B0604020202020204" pitchFamily="34" charset="0"/>
              </a:rPr>
              <a:t>(Supplement A), A36-A41.  </a:t>
            </a:r>
            <a:r>
              <a:rPr lang="en-US" sz="1600" dirty="0">
                <a:solidFill>
                  <a:srgbClr val="0000FF"/>
                </a:solidFill>
                <a:effectLst/>
                <a:ea typeface="Arial" panose="020B0604020202020204" pitchFamily="34" charset="0"/>
                <a:hlinkClick r:id="rId8"/>
              </a:rPr>
              <a:t>https://pmc.ncbi.nlm.nih.gov/articles/PMC10021494/</a:t>
            </a:r>
            <a:endParaRPr lang="en-US" sz="1600" dirty="0">
              <a:effectLst/>
              <a:ea typeface="Arial" panose="020B0604020202020204" pitchFamily="34" charset="0"/>
            </a:endParaRPr>
          </a:p>
          <a:p>
            <a:pPr marL="0" marR="0">
              <a:spcAft>
                <a:spcPts val="1000"/>
              </a:spcAft>
              <a:buNone/>
            </a:pPr>
            <a:r>
              <a:rPr lang="en-US" sz="1600" dirty="0">
                <a:effectLst/>
                <a:ea typeface="Arial" panose="020B0604020202020204" pitchFamily="34" charset="0"/>
              </a:rPr>
              <a:t>Mastrovito, B., Lardon, A., </a:t>
            </a:r>
            <a:r>
              <a:rPr lang="en-US" sz="1600" dirty="0" err="1">
                <a:effectLst/>
                <a:ea typeface="Arial" panose="020B0604020202020204" pitchFamily="34" charset="0"/>
              </a:rPr>
              <a:t>Dubromel</a:t>
            </a:r>
            <a:r>
              <a:rPr lang="en-US" sz="1600" dirty="0">
                <a:effectLst/>
                <a:ea typeface="Arial" panose="020B0604020202020204" pitchFamily="34" charset="0"/>
              </a:rPr>
              <a:t>, A., Nave, V., Beny, K., &amp; </a:t>
            </a:r>
            <a:r>
              <a:rPr lang="en-US" sz="1600" dirty="0" err="1">
                <a:effectLst/>
                <a:ea typeface="Arial" panose="020B0604020202020204" pitchFamily="34" charset="0"/>
              </a:rPr>
              <a:t>Dussart</a:t>
            </a:r>
            <a:r>
              <a:rPr lang="en-US" sz="1600" dirty="0">
                <a:effectLst/>
                <a:ea typeface="Arial" panose="020B0604020202020204" pitchFamily="34" charset="0"/>
              </a:rPr>
              <a:t>, C. (2024). Understanding the gap between guidelines and influenza vaccination coverage in people with diabetes: a scoping review. </a:t>
            </a:r>
            <a:r>
              <a:rPr lang="en-US" sz="1600" i="1" dirty="0">
                <a:effectLst/>
                <a:ea typeface="Arial" panose="020B0604020202020204" pitchFamily="34" charset="0"/>
              </a:rPr>
              <a:t>Frontiers in Public Health, 12</a:t>
            </a:r>
            <a:r>
              <a:rPr lang="en-US" sz="1600" dirty="0">
                <a:effectLst/>
                <a:ea typeface="Arial" panose="020B0604020202020204" pitchFamily="34" charset="0"/>
              </a:rPr>
              <a:t>, 1360556.  </a:t>
            </a:r>
            <a:r>
              <a:rPr lang="en-US" sz="1600" dirty="0">
                <a:solidFill>
                  <a:srgbClr val="0000FF"/>
                </a:solidFill>
                <a:effectLst/>
                <a:ea typeface="Arial" panose="020B0604020202020204" pitchFamily="34" charset="0"/>
                <a:hlinkClick r:id="rId9"/>
              </a:rPr>
              <a:t>https://pmc.ncbi.nlm.nih.gov/articles/PMC11066301/</a:t>
            </a:r>
            <a:endParaRPr lang="en-US" sz="1600" dirty="0">
              <a:effectLst/>
              <a:ea typeface="Arial" panose="020B0604020202020204" pitchFamily="34" charset="0"/>
            </a:endParaRPr>
          </a:p>
          <a:p>
            <a:pPr defTabSz="457200">
              <a:spcAft>
                <a:spcPts val="1000"/>
              </a:spcAft>
            </a:pPr>
            <a:endParaRPr lang="es-ES_tradnl" sz="1600" noProof="0" dirty="0">
              <a:solidFill>
                <a:prstClr val="black"/>
              </a:solidFill>
              <a:ea typeface="Tahoma" panose="020B0604030504040204" pitchFamily="34" charset="0"/>
              <a:cs typeface="Tahoma" panose="020B0604030504040204" pitchFamily="34" charset="0"/>
            </a:endParaRPr>
          </a:p>
        </p:txBody>
      </p:sp>
      <p:sp>
        <p:nvSpPr>
          <p:cNvPr id="2" name="Rectangle 1"/>
          <p:cNvSpPr/>
          <p:nvPr/>
        </p:nvSpPr>
        <p:spPr>
          <a:xfrm>
            <a:off x="0" y="6475061"/>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sz="15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361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ccessory, case&#10;&#10;Description automatically generated">
            <a:extLst>
              <a:ext uri="{FF2B5EF4-FFF2-40B4-BE49-F238E27FC236}">
                <a16:creationId xmlns:a16="http://schemas.microsoft.com/office/drawing/2014/main" id="{4168F1F8-847C-AC7C-F92B-A2BD22994D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A75CB7-8E1C-45E6-8B0F-82AB6E2CECB8}"/>
              </a:ext>
            </a:extLst>
          </p:cNvPr>
          <p:cNvSpPr>
            <a:spLocks noGrp="1"/>
          </p:cNvSpPr>
          <p:nvPr>
            <p:ph type="title"/>
          </p:nvPr>
        </p:nvSpPr>
        <p:spPr>
          <a:xfrm>
            <a:off x="-1" y="0"/>
            <a:ext cx="11637819" cy="886691"/>
          </a:xfrm>
        </p:spPr>
        <p:txBody>
          <a:bodyPr vert="horz" lIns="91440" tIns="45720" rIns="91440" bIns="45720" rtlCol="0" anchor="b">
            <a:normAutofit/>
          </a:bodyPr>
          <a:lstStyle/>
          <a:p>
            <a:pPr>
              <a:lnSpc>
                <a:spcPct val="80000"/>
              </a:lnSpc>
              <a:spcAft>
                <a:spcPts val="600"/>
              </a:spcAft>
            </a:pPr>
            <a:r>
              <a:rPr lang="en-US" sz="6000" dirty="0">
                <a:solidFill>
                  <a:srgbClr val="601720"/>
                </a:solidFill>
              </a:rPr>
              <a:t>Las </a:t>
            </a:r>
            <a:r>
              <a:rPr lang="en-US" sz="6000" dirty="0" err="1">
                <a:solidFill>
                  <a:srgbClr val="601720"/>
                </a:solidFill>
              </a:rPr>
              <a:t>arterias</a:t>
            </a:r>
            <a:r>
              <a:rPr lang="en-US" sz="6000" dirty="0">
                <a:solidFill>
                  <a:srgbClr val="601720"/>
                </a:solidFill>
              </a:rPr>
              <a:t> </a:t>
            </a:r>
            <a:r>
              <a:rPr lang="en-US" sz="6000" dirty="0" err="1">
                <a:solidFill>
                  <a:srgbClr val="601720"/>
                </a:solidFill>
              </a:rPr>
              <a:t>están</a:t>
            </a:r>
            <a:r>
              <a:rPr lang="en-US" sz="6000" dirty="0">
                <a:solidFill>
                  <a:srgbClr val="601720"/>
                </a:solidFill>
              </a:rPr>
              <a:t> </a:t>
            </a:r>
            <a:r>
              <a:rPr lang="en-US" sz="6000" dirty="0" err="1">
                <a:solidFill>
                  <a:srgbClr val="601720"/>
                </a:solidFill>
              </a:rPr>
              <a:t>por</a:t>
            </a:r>
            <a:r>
              <a:rPr lang="en-US" sz="6000" dirty="0">
                <a:solidFill>
                  <a:srgbClr val="601720"/>
                </a:solidFill>
              </a:rPr>
              <a:t> </a:t>
            </a:r>
            <a:r>
              <a:rPr lang="en-US" sz="6000" dirty="0" err="1">
                <a:solidFill>
                  <a:srgbClr val="601720"/>
                </a:solidFill>
              </a:rPr>
              <a:t>todos</a:t>
            </a:r>
            <a:r>
              <a:rPr lang="en-US" sz="6000" dirty="0">
                <a:solidFill>
                  <a:srgbClr val="601720"/>
                </a:solidFill>
              </a:rPr>
              <a:t> </a:t>
            </a:r>
            <a:r>
              <a:rPr lang="en-US" sz="6000" dirty="0" err="1">
                <a:solidFill>
                  <a:srgbClr val="601720"/>
                </a:solidFill>
              </a:rPr>
              <a:t>lados</a:t>
            </a:r>
            <a:endParaRPr lang="en-US" sz="6000" dirty="0">
              <a:solidFill>
                <a:srgbClr val="601720"/>
              </a:solidFill>
            </a:endParaRPr>
          </a:p>
        </p:txBody>
      </p:sp>
      <p:pic>
        <p:nvPicPr>
          <p:cNvPr id="3" name="Slide 2">
            <a:hlinkClick r:id="" action="ppaction://media"/>
            <a:extLst>
              <a:ext uri="{FF2B5EF4-FFF2-40B4-BE49-F238E27FC236}">
                <a16:creationId xmlns:a16="http://schemas.microsoft.com/office/drawing/2014/main" id="{F1FA4197-D62D-B258-0994-C937EF870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73891"/>
            <a:ext cx="812800" cy="812800"/>
          </a:xfrm>
          <a:prstGeom prst="rect">
            <a:avLst/>
          </a:prstGeom>
        </p:spPr>
      </p:pic>
    </p:spTree>
    <p:extLst>
      <p:ext uri="{BB962C8B-B14F-4D97-AF65-F5344CB8AC3E}">
        <p14:creationId xmlns:p14="http://schemas.microsoft.com/office/powerpoint/2010/main" val="38962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ermometer, Medications, Tablets">
            <a:extLst>
              <a:ext uri="{FF2B5EF4-FFF2-40B4-BE49-F238E27FC236}">
                <a16:creationId xmlns:a16="http://schemas.microsoft.com/office/drawing/2014/main" id="{5E8EB775-BAF8-C04A-B80C-28DBCF165B0D}"/>
              </a:ext>
            </a:extLst>
          </p:cNvPr>
          <p:cNvPicPr>
            <a:picLocks noChangeAspect="1" noChangeArrowheads="1"/>
          </p:cNvPicPr>
          <p:nvPr/>
        </p:nvPicPr>
        <p:blipFill rotWithShape="1">
          <a:blip r:embed="rId5" cstate="screen">
            <a:alphaModFix amt="40000"/>
            <a:extLst>
              <a:ext uri="{28A0092B-C50C-407E-A947-70E740481C1C}">
                <a14:useLocalDpi xmlns:a14="http://schemas.microsoft.com/office/drawing/2010/main"/>
              </a:ext>
            </a:extLst>
          </a:blip>
          <a:srcRect b="-1"/>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31B6B0-6CE1-A63F-639E-B44427044F47}"/>
              </a:ext>
            </a:extLst>
          </p:cNvPr>
          <p:cNvSpPr/>
          <p:nvPr/>
        </p:nvSpPr>
        <p:spPr>
          <a:xfrm>
            <a:off x="-51439" y="-20"/>
            <a:ext cx="8450147" cy="6858000"/>
          </a:xfrm>
          <a:prstGeom prst="rect">
            <a:avLst/>
          </a:prstGeom>
          <a:solidFill>
            <a:schemeClr val="tx1">
              <a:alpha val="3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Virus, Pathogen, Antibody, Antibodies">
            <a:extLst>
              <a:ext uri="{FF2B5EF4-FFF2-40B4-BE49-F238E27FC236}">
                <a16:creationId xmlns:a16="http://schemas.microsoft.com/office/drawing/2014/main" id="{9AED4837-9A19-6A44-8974-EDDE86A084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29215" y="-10"/>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13FF79-6483-4CC7-980A-7DD3937E6861}"/>
              </a:ext>
            </a:extLst>
          </p:cNvPr>
          <p:cNvSpPr txBox="1"/>
          <p:nvPr/>
        </p:nvSpPr>
        <p:spPr>
          <a:xfrm>
            <a:off x="215516" y="5130876"/>
            <a:ext cx="8018944" cy="153014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6000" b="1" cap="all" dirty="0">
                <a:solidFill>
                  <a:schemeClr val="bg1"/>
                </a:solidFill>
                <a:latin typeface="Calibri Light" panose="020F0302020204030204"/>
              </a:rPr>
              <a:t>COLESTEROL y </a:t>
            </a:r>
          </a:p>
          <a:p>
            <a:pPr>
              <a:lnSpc>
                <a:spcPct val="90000"/>
              </a:lnSpc>
              <a:spcBef>
                <a:spcPct val="0"/>
              </a:spcBef>
              <a:spcAft>
                <a:spcPts val="600"/>
              </a:spcAft>
            </a:pPr>
            <a:r>
              <a:rPr lang="en-US" sz="6000" b="1" cap="all" dirty="0">
                <a:solidFill>
                  <a:schemeClr val="bg1"/>
                </a:solidFill>
                <a:latin typeface="Calibri Light" panose="020F0302020204030204"/>
              </a:rPr>
              <a:t>Alta presión arterial</a:t>
            </a:r>
          </a:p>
        </p:txBody>
      </p:sp>
      <p:pic>
        <p:nvPicPr>
          <p:cNvPr id="4" name="Slide 3">
            <a:hlinkClick r:id="" action="ppaction://media"/>
            <a:extLst>
              <a:ext uri="{FF2B5EF4-FFF2-40B4-BE49-F238E27FC236}">
                <a16:creationId xmlns:a16="http://schemas.microsoft.com/office/drawing/2014/main" id="{62830CE9-F6AE-5C1A-5003-CECD473040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223" y="134938"/>
            <a:ext cx="812800" cy="812800"/>
          </a:xfrm>
          <a:prstGeom prst="rect">
            <a:avLst/>
          </a:prstGeom>
        </p:spPr>
      </p:pic>
    </p:spTree>
    <p:extLst>
      <p:ext uri="{BB962C8B-B14F-4D97-AF65-F5344CB8AC3E}">
        <p14:creationId xmlns:p14="http://schemas.microsoft.com/office/powerpoint/2010/main" val="72107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10" name="Picture 9" descr="Daughter bonding with father in wheelchair">
            <a:extLst>
              <a:ext uri="{FF2B5EF4-FFF2-40B4-BE49-F238E27FC236}">
                <a16:creationId xmlns:a16="http://schemas.microsoft.com/office/drawing/2014/main" id="{619584A8-66DB-1E14-CDC2-8A532B14F5C9}"/>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t="5978" b="9753"/>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3067E82-EFE4-4A89-A6FA-1FDFFE3CB449}"/>
              </a:ext>
            </a:extLst>
          </p:cNvPr>
          <p:cNvSpPr>
            <a:spLocks noGrp="1"/>
          </p:cNvSpPr>
          <p:nvPr>
            <p:ph type="title"/>
          </p:nvPr>
        </p:nvSpPr>
        <p:spPr>
          <a:xfrm>
            <a:off x="161364" y="0"/>
            <a:ext cx="8480611" cy="2032715"/>
          </a:xfrm>
        </p:spPr>
        <p:txBody>
          <a:bodyPr vert="horz" lIns="91440" tIns="45720" rIns="91440" bIns="45720" rtlCol="0" anchor="b">
            <a:normAutofit/>
          </a:bodyPr>
          <a:lstStyle/>
          <a:p>
            <a:pPr algn="ctr"/>
            <a:r>
              <a:rPr lang="es-ES_tradnl" sz="6000" b="1" noProof="0" dirty="0">
                <a:solidFill>
                  <a:srgbClr val="FFFFFF"/>
                </a:solidFill>
              </a:rPr>
              <a:t>Accidente cerebrovascular</a:t>
            </a:r>
          </a:p>
        </p:txBody>
      </p:sp>
      <p:pic>
        <p:nvPicPr>
          <p:cNvPr id="4" name="Slide 4">
            <a:hlinkClick r:id="" action="ppaction://media"/>
            <a:extLst>
              <a:ext uri="{FF2B5EF4-FFF2-40B4-BE49-F238E27FC236}">
                <a16:creationId xmlns:a16="http://schemas.microsoft.com/office/drawing/2014/main" id="{5170264A-2D48-B3D9-865A-12A70F452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10" y="0"/>
            <a:ext cx="812800" cy="812800"/>
          </a:xfrm>
          <a:prstGeom prst="rect">
            <a:avLst/>
          </a:prstGeom>
        </p:spPr>
      </p:pic>
    </p:spTree>
    <p:extLst>
      <p:ext uri="{BB962C8B-B14F-4D97-AF65-F5344CB8AC3E}">
        <p14:creationId xmlns:p14="http://schemas.microsoft.com/office/powerpoint/2010/main" val="6211873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pic>
        <p:nvPicPr>
          <p:cNvPr id="13"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B0B3DA04-A923-BB43-9795-1DA899931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993" name="Rectangle 4199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p:nvSpPr>
          <p:cNvPr id="41986" name="Title 1">
            <a:extLst>
              <a:ext uri="{FF2B5EF4-FFF2-40B4-BE49-F238E27FC236}">
                <a16:creationId xmlns:a16="http://schemas.microsoft.com/office/drawing/2014/main" id="{808959EC-4801-47E2-BA3D-DAFD023033A3}"/>
              </a:ext>
            </a:extLst>
          </p:cNvPr>
          <p:cNvSpPr>
            <a:spLocks noGrp="1"/>
          </p:cNvSpPr>
          <p:nvPr>
            <p:ph type="title"/>
          </p:nvPr>
        </p:nvSpPr>
        <p:spPr>
          <a:xfrm>
            <a:off x="7331378" y="789709"/>
            <a:ext cx="4679576" cy="1279899"/>
          </a:xfrm>
          <a:noFill/>
        </p:spPr>
        <p:txBody>
          <a:bodyPr vert="horz" lIns="91440" tIns="45720" rIns="91440" bIns="45720" rtlCol="0" anchor="b">
            <a:noAutofit/>
          </a:bodyPr>
          <a:lstStyle/>
          <a:p>
            <a:r>
              <a:rPr lang="es-ES_tradnl" sz="6000" b="1" noProof="0" dirty="0"/>
              <a:t>Ataque cardíaco</a:t>
            </a:r>
          </a:p>
        </p:txBody>
      </p:sp>
      <p:pic>
        <p:nvPicPr>
          <p:cNvPr id="3" name="Slide 5">
            <a:hlinkClick r:id="" action="ppaction://media"/>
            <a:extLst>
              <a:ext uri="{FF2B5EF4-FFF2-40B4-BE49-F238E27FC236}">
                <a16:creationId xmlns:a16="http://schemas.microsoft.com/office/drawing/2014/main" id="{8F7DA08D-B13A-FD87-25F1-1DF30B69E5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847" y="0"/>
            <a:ext cx="812800" cy="812800"/>
          </a:xfrm>
          <a:prstGeom prst="rect">
            <a:avLst/>
          </a:prstGeom>
        </p:spPr>
      </p:pic>
    </p:spTree>
    <p:extLst>
      <p:ext uri="{BB962C8B-B14F-4D97-AF65-F5344CB8AC3E}">
        <p14:creationId xmlns:p14="http://schemas.microsoft.com/office/powerpoint/2010/main" val="23195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1986"/>
                                        </p:tgtEl>
                                        <p:attrNameLst>
                                          <p:attrName>style.visibility</p:attrName>
                                        </p:attrNameLst>
                                      </p:cBhvr>
                                      <p:to>
                                        <p:strVal val="visible"/>
                                      </p:to>
                                    </p:set>
                                    <p:animEffect transition="in" filter="fade">
                                      <p:cBhvr>
                                        <p:cTn id="7" dur="4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198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4" name="Rectangle 5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3" name="Picture 2" descr="A picture containing person, indoor&#10;&#10;Description automatically generated">
            <a:extLst>
              <a:ext uri="{FF2B5EF4-FFF2-40B4-BE49-F238E27FC236}">
                <a16:creationId xmlns:a16="http://schemas.microsoft.com/office/drawing/2014/main" id="{5119A8F8-6B06-BED5-5742-4557C7CAD121}"/>
              </a:ext>
            </a:extLst>
          </p:cNvPr>
          <p:cNvPicPr>
            <a:picLocks noChangeAspect="1"/>
          </p:cNvPicPr>
          <p:nvPr/>
        </p:nvPicPr>
        <p:blipFill rotWithShape="1">
          <a:blip r:embed="rId5" cstate="screen">
            <a:alphaModFix amt="40000"/>
            <a:extLst>
              <a:ext uri="{28A0092B-C50C-407E-A947-70E740481C1C}">
                <a14:useLocalDpi xmlns:a14="http://schemas.microsoft.com/office/drawing/2010/main"/>
              </a:ext>
            </a:extLst>
          </a:blip>
          <a:srcRect l="3819" r="26871"/>
          <a:stretch>
            <a:fillRect/>
          </a:stretch>
        </p:blipFill>
        <p:spPr>
          <a:xfrm>
            <a:off x="-170" y="10"/>
            <a:ext cx="8450317" cy="6857990"/>
          </a:xfrm>
          <a:prstGeom prst="rect">
            <a:avLst/>
          </a:prstGeom>
        </p:spPr>
      </p:pic>
      <p:sp>
        <p:nvSpPr>
          <p:cNvPr id="6" name="Title 1">
            <a:extLst>
              <a:ext uri="{FF2B5EF4-FFF2-40B4-BE49-F238E27FC236}">
                <a16:creationId xmlns:a16="http://schemas.microsoft.com/office/drawing/2014/main" id="{0C5FCEA2-36A8-418E-98AB-2F48AA289A8B}"/>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s-ES_tradnl" sz="5000" kern="1200" noProof="0" dirty="0">
                <a:solidFill>
                  <a:srgbClr val="FFFFFF"/>
                </a:solidFill>
                <a:latin typeface="+mj-lt"/>
                <a:ea typeface="+mj-ea"/>
                <a:cs typeface="+mj-cs"/>
              </a:rPr>
              <a:t>Enfermedad renal</a:t>
            </a:r>
          </a:p>
        </p:txBody>
      </p:sp>
      <p:pic>
        <p:nvPicPr>
          <p:cNvPr id="5" name="Picture 4" descr="A container with a blue lid&#10;&#10;Description automatically generated with low confidence">
            <a:extLst>
              <a:ext uri="{FF2B5EF4-FFF2-40B4-BE49-F238E27FC236}">
                <a16:creationId xmlns:a16="http://schemas.microsoft.com/office/drawing/2014/main" id="{ECBC0AD7-B4F6-4EC1-B7C2-8F5333DD47D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696" r="9276"/>
          <a:stretch>
            <a:fillRect/>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lide 6">
            <a:hlinkClick r:id="" action="ppaction://media"/>
            <a:extLst>
              <a:ext uri="{FF2B5EF4-FFF2-40B4-BE49-F238E27FC236}">
                <a16:creationId xmlns:a16="http://schemas.microsoft.com/office/drawing/2014/main" id="{3D72DEC9-56A3-5652-6F13-06A97F3D53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140" y="-6691"/>
            <a:ext cx="812800" cy="812800"/>
          </a:xfrm>
          <a:prstGeom prst="rect">
            <a:avLst/>
          </a:prstGeom>
        </p:spPr>
      </p:pic>
    </p:spTree>
    <p:extLst>
      <p:ext uri="{BB962C8B-B14F-4D97-AF65-F5344CB8AC3E}">
        <p14:creationId xmlns:p14="http://schemas.microsoft.com/office/powerpoint/2010/main" val="6138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6" name="Rectangle 4404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8198" name="Picture 6" descr="Visual, Visual Test, Vision">
            <a:extLst>
              <a:ext uri="{FF2B5EF4-FFF2-40B4-BE49-F238E27FC236}">
                <a16:creationId xmlns:a16="http://schemas.microsoft.com/office/drawing/2014/main" id="{697AC7EA-CD9D-254A-A0AD-17C961DAECD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049" r="40834"/>
          <a:stretch>
            <a:fillRect/>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4034" name="Title 1">
            <a:extLst>
              <a:ext uri="{FF2B5EF4-FFF2-40B4-BE49-F238E27FC236}">
                <a16:creationId xmlns:a16="http://schemas.microsoft.com/office/drawing/2014/main" id="{48A81002-008F-41FB-9832-B056627E4231}"/>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s-ES_tradnl" kern="1200" noProof="0" dirty="0">
                <a:solidFill>
                  <a:schemeClr val="tx1"/>
                </a:solidFill>
                <a:latin typeface="+mj-lt"/>
                <a:ea typeface="+mj-ea"/>
                <a:cs typeface="+mj-cs"/>
              </a:rPr>
              <a:t>Enfermedad ocular</a:t>
            </a:r>
          </a:p>
        </p:txBody>
      </p:sp>
      <p:pic>
        <p:nvPicPr>
          <p:cNvPr id="8196" name="Picture 4" descr="close up of one annoyed red blood eye of mature adult women affected by conjunctivitis or after flu, cold or allergy - eye blood vessels stock pictures, royalty-free photos &amp; images">
            <a:extLst>
              <a:ext uri="{FF2B5EF4-FFF2-40B4-BE49-F238E27FC236}">
                <a16:creationId xmlns:a16="http://schemas.microsoft.com/office/drawing/2014/main" id="{A0958BFA-9FDF-6D4D-BB78-A817530A987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5704" r="34255"/>
          <a:stretch>
            <a:fillRect/>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Slide 7">
            <a:hlinkClick r:id="" action="ppaction://media"/>
            <a:extLst>
              <a:ext uri="{FF2B5EF4-FFF2-40B4-BE49-F238E27FC236}">
                <a16:creationId xmlns:a16="http://schemas.microsoft.com/office/drawing/2014/main" id="{63413ABB-557B-FDC1-C439-2A96A05582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709" y="-4"/>
            <a:ext cx="812800" cy="812800"/>
          </a:xfrm>
          <a:prstGeom prst="rect">
            <a:avLst/>
          </a:prstGeom>
        </p:spPr>
      </p:pic>
    </p:spTree>
    <p:extLst>
      <p:ext uri="{BB962C8B-B14F-4D97-AF65-F5344CB8AC3E}">
        <p14:creationId xmlns:p14="http://schemas.microsoft.com/office/powerpoint/2010/main" val="14591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4034"/>
                                        </p:tgtEl>
                                        <p:attrNameLst>
                                          <p:attrName>style.visibility</p:attrName>
                                        </p:attrNameLst>
                                      </p:cBhvr>
                                      <p:to>
                                        <p:strVal val="visible"/>
                                      </p:to>
                                    </p:set>
                                    <p:animEffect transition="in" filter="fade">
                                      <p:cBhvr>
                                        <p:cTn id="7" dur="7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40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p:nvSpPr>
          <p:cNvPr id="2" name="Title 1">
            <a:extLst>
              <a:ext uri="{FF2B5EF4-FFF2-40B4-BE49-F238E27FC236}">
                <a16:creationId xmlns:a16="http://schemas.microsoft.com/office/drawing/2014/main" id="{7662C4A4-15C2-4213-BCDE-8D1F6FEB92C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s-ES_tradnl" sz="4800" kern="1200" cap="all" noProof="0" dirty="0">
                <a:solidFill>
                  <a:srgbClr val="FFFFFF"/>
                </a:solidFill>
                <a:latin typeface="+mj-lt"/>
                <a:ea typeface="+mj-ea"/>
                <a:cs typeface="+mj-cs"/>
              </a:rPr>
              <a:t>Amputaciones </a:t>
            </a:r>
          </a:p>
        </p:txBody>
      </p:sp>
      <p:cxnSp>
        <p:nvCxnSpPr>
          <p:cNvPr id="15" name="Straight Connector 1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8" descr="A picture containing person, indoor, man, front&#10;&#10;Description generated with very high confidence">
            <a:extLst>
              <a:ext uri="{FF2B5EF4-FFF2-40B4-BE49-F238E27FC236}">
                <a16:creationId xmlns:a16="http://schemas.microsoft.com/office/drawing/2014/main" id="{97927CF2-6376-42BD-BED0-CE4016BD32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317635" y="321733"/>
            <a:ext cx="4160452" cy="6214534"/>
          </a:xfrm>
          <a:prstGeom prst="rect">
            <a:avLst/>
          </a:prstGeom>
        </p:spPr>
      </p:pic>
      <p:pic>
        <p:nvPicPr>
          <p:cNvPr id="4" name="Picture 4" descr="A picture containing food&#10;&#10;Description generated with very high confidence">
            <a:extLst>
              <a:ext uri="{FF2B5EF4-FFF2-40B4-BE49-F238E27FC236}">
                <a16:creationId xmlns:a16="http://schemas.microsoft.com/office/drawing/2014/main" id="{1ED15D6A-3304-40BB-86C6-81800EB936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pic>
        <p:nvPicPr>
          <p:cNvPr id="5" name="Slide 8">
            <a:hlinkClick r:id="" action="ppaction://media"/>
            <a:extLst>
              <a:ext uri="{FF2B5EF4-FFF2-40B4-BE49-F238E27FC236}">
                <a16:creationId xmlns:a16="http://schemas.microsoft.com/office/drawing/2014/main" id="{03ADB4BF-A31C-3666-4492-C1A2989F39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0"/>
            <a:ext cx="812800" cy="812800"/>
          </a:xfrm>
          <a:prstGeom prst="rect">
            <a:avLst/>
          </a:prstGeom>
        </p:spPr>
      </p:pic>
    </p:spTree>
    <p:extLst>
      <p:ext uri="{BB962C8B-B14F-4D97-AF65-F5344CB8AC3E}">
        <p14:creationId xmlns:p14="http://schemas.microsoft.com/office/powerpoint/2010/main" val="8728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3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8" name="Picture 8" descr="Exercise, Relax, Betterlife, Man">
            <a:extLst>
              <a:ext uri="{FF2B5EF4-FFF2-40B4-BE49-F238E27FC236}">
                <a16:creationId xmlns:a16="http://schemas.microsoft.com/office/drawing/2014/main" id="{CBD8C487-38D0-F548-8F52-549F318560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alad, Fruit, Berry, Healthy, Vitamins">
            <a:extLst>
              <a:ext uri="{FF2B5EF4-FFF2-40B4-BE49-F238E27FC236}">
                <a16:creationId xmlns:a16="http://schemas.microsoft.com/office/drawing/2014/main" id="{6AD59835-2258-6749-A14A-BFA599ADC7D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lu Shot, Needle, Ouch, Medical">
            <a:extLst>
              <a:ext uri="{FF2B5EF4-FFF2-40B4-BE49-F238E27FC236}">
                <a16:creationId xmlns:a16="http://schemas.microsoft.com/office/drawing/2014/main" id="{2CA38D85-8EBC-5544-B89F-28412FB32D4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edications, Tablets, Medicine, Cure">
            <a:extLst>
              <a:ext uri="{FF2B5EF4-FFF2-40B4-BE49-F238E27FC236}">
                <a16:creationId xmlns:a16="http://schemas.microsoft.com/office/drawing/2014/main" id="{81527D6A-91C1-8544-A682-9437401F82E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1025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white"/>
              </a:solidFill>
            </a:endParaRPr>
          </a:p>
        </p:txBody>
      </p:sp>
      <p:sp>
        <p:nvSpPr>
          <p:cNvPr id="6" name="Rectangle 5">
            <a:extLst>
              <a:ext uri="{FF2B5EF4-FFF2-40B4-BE49-F238E27FC236}">
                <a16:creationId xmlns:a16="http://schemas.microsoft.com/office/drawing/2014/main" id="{A8303CF4-43D0-4458-99AF-1BB285AFA46E}"/>
              </a:ext>
            </a:extLst>
          </p:cNvPr>
          <p:cNvSpPr/>
          <p:nvPr/>
        </p:nvSpPr>
        <p:spPr>
          <a:xfrm>
            <a:off x="4286858" y="2761554"/>
            <a:ext cx="3618284" cy="1345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defRPr/>
            </a:pPr>
            <a:r>
              <a:rPr lang="es-ES_tradnl" sz="4000" b="1" cap="all" noProof="0" dirty="0">
                <a:solidFill>
                  <a:srgbClr val="080808"/>
                </a:solidFill>
                <a:latin typeface="Calibri Light" panose="020F0302020204030204"/>
              </a:rPr>
              <a:t>¿Qué puedo hacer?</a:t>
            </a:r>
          </a:p>
        </p:txBody>
      </p:sp>
      <p:sp>
        <p:nvSpPr>
          <p:cNvPr id="10255" name="Frame 1025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_tradnl" noProof="0" dirty="0">
              <a:solidFill>
                <a:prstClr val="black"/>
              </a:solidFill>
            </a:endParaRPr>
          </a:p>
        </p:txBody>
      </p:sp>
      <p:pic>
        <p:nvPicPr>
          <p:cNvPr id="2" name="Slide 7">
            <a:hlinkClick r:id="" action="ppaction://media"/>
            <a:extLst>
              <a:ext uri="{FF2B5EF4-FFF2-40B4-BE49-F238E27FC236}">
                <a16:creationId xmlns:a16="http://schemas.microsoft.com/office/drawing/2014/main" id="{EE048166-C257-E2C8-65F9-950823349C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05624" y="6012178"/>
            <a:ext cx="812800" cy="812800"/>
          </a:xfrm>
          <a:prstGeom prst="rect">
            <a:avLst/>
          </a:prstGeom>
        </p:spPr>
      </p:pic>
    </p:spTree>
    <p:extLst>
      <p:ext uri="{BB962C8B-B14F-4D97-AF65-F5344CB8AC3E}">
        <p14:creationId xmlns:p14="http://schemas.microsoft.com/office/powerpoint/2010/main" val="175794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1932</Words>
  <Application>Microsoft Macintosh PowerPoint</Application>
  <PresentationFormat>Widescreen</PresentationFormat>
  <Paragraphs>137</Paragraphs>
  <Slides>17</Slides>
  <Notes>17</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-webkit-standard</vt:lpstr>
      <vt:lpstr>Arial</vt:lpstr>
      <vt:lpstr>Calibri</vt:lpstr>
      <vt:lpstr>Calibri Light</vt:lpstr>
      <vt:lpstr>Rockwell Condensed</vt:lpstr>
      <vt:lpstr>Tahoma</vt:lpstr>
      <vt:lpstr>Times New Roman</vt:lpstr>
      <vt:lpstr>1_Office Theme</vt:lpstr>
      <vt:lpstr>2_Office Theme</vt:lpstr>
      <vt:lpstr>Detenga los problemas antes de que empiecen            Video #5</vt:lpstr>
      <vt:lpstr>Las arterias están por todos lados</vt:lpstr>
      <vt:lpstr>PowerPoint Presentation</vt:lpstr>
      <vt:lpstr>Accidente cerebrovascular</vt:lpstr>
      <vt:lpstr>Ataque cardíaco</vt:lpstr>
      <vt:lpstr>Enfermedad renal</vt:lpstr>
      <vt:lpstr>Enfermedad ocular</vt:lpstr>
      <vt:lpstr>Amputaciones </vt:lpstr>
      <vt:lpstr>PowerPoint Presentation</vt:lpstr>
      <vt:lpstr>Vacunas</vt:lpstr>
      <vt:lpstr>¡Me dan miedo las vacunas!</vt:lpstr>
      <vt:lpstr>Otros exámenes preventivos</vt:lpstr>
      <vt:lpstr>ESTAMOS DE SU LADO _______  SOMOS UN EQUIPO</vt:lpstr>
      <vt:lpstr>¿Necesita vacuna, referencia médica, o atención preventiva?</vt:lpstr>
      <vt:lpstr>¡Siga esforzándose!</vt:lpstr>
      <vt:lpstr>Estamos corriendo una maratón, el camino es largo.</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keywords>, docId:4B613E01431927948886565A58328168</cp:keywords>
  <cp:lastModifiedBy/>
  <cp:revision>45</cp:revision>
  <dcterms:created xsi:type="dcterms:W3CDTF">2019-09-20T19:57:21Z</dcterms:created>
  <dcterms:modified xsi:type="dcterms:W3CDTF">2026-02-17T22:12:08Z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