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415" r:id="rId2"/>
    <p:sldId id="420" r:id="rId3"/>
    <p:sldId id="419" r:id="rId4"/>
    <p:sldId id="422" r:id="rId5"/>
    <p:sldId id="423" r:id="rId6"/>
    <p:sldId id="424" r:id="rId7"/>
    <p:sldId id="426" r:id="rId8"/>
    <p:sldId id="536" r:id="rId9"/>
    <p:sldId id="537" r:id="rId10"/>
    <p:sldId id="538" r:id="rId11"/>
    <p:sldId id="535" r:id="rId12"/>
    <p:sldId id="430" r:id="rId13"/>
    <p:sldId id="428" r:id="rId14"/>
    <p:sldId id="429" r:id="rId15"/>
    <p:sldId id="432" r:id="rId16"/>
    <p:sldId id="433" r:id="rId17"/>
    <p:sldId id="434" r:id="rId18"/>
    <p:sldId id="436" r:id="rId19"/>
    <p:sldId id="532" r:id="rId20"/>
    <p:sldId id="534" r:id="rId21"/>
    <p:sldId id="421" r:id="rId22"/>
    <p:sldId id="440"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4B70A7-A689-4D23-AAE3-6F3A058C2AD1}" v="48" dt="2026-03-09T16:00:00.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54859"/>
  </p:normalViewPr>
  <p:slideViewPr>
    <p:cSldViewPr snapToGrid="0">
      <p:cViewPr varScale="1">
        <p:scale>
          <a:sx n="50" d="100"/>
          <a:sy n="50" d="100"/>
        </p:scale>
        <p:origin x="63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undo custSel addSld delSld modSld modNotesMaster">
      <pc:chgData name="Betty Nava" userId="06bc8f31b07af6d4" providerId="LiveId" clId="{74AED96D-6BBB-49B5-B330-2DA0585F08BE}" dt="2026-03-09T16:02:01.555" v="600" actId="2085"/>
      <pc:docMkLst>
        <pc:docMk/>
      </pc:docMkLst>
      <pc:sldChg chg="modNotesTx">
        <pc:chgData name="Betty Nava" userId="06bc8f31b07af6d4" providerId="LiveId" clId="{74AED96D-6BBB-49B5-B330-2DA0585F08BE}" dt="2026-03-09T15:39:51.247" v="539" actId="20577"/>
        <pc:sldMkLst>
          <pc:docMk/>
          <pc:sldMk cId="2660110638" sldId="421"/>
        </pc:sldMkLst>
      </pc:sldChg>
      <pc:sldChg chg="modNotesTx">
        <pc:chgData name="Betty Nava" userId="06bc8f31b07af6d4" providerId="LiveId" clId="{74AED96D-6BBB-49B5-B330-2DA0585F08BE}" dt="2026-03-09T13:16:46.568" v="0" actId="20577"/>
        <pc:sldMkLst>
          <pc:docMk/>
          <pc:sldMk cId="2475764978" sldId="422"/>
        </pc:sldMkLst>
      </pc:sldChg>
      <pc:sldChg chg="modNotesTx">
        <pc:chgData name="Betty Nava" userId="06bc8f31b07af6d4" providerId="LiveId" clId="{74AED96D-6BBB-49B5-B330-2DA0585F08BE}" dt="2026-03-09T15:21:53.634" v="2" actId="20577"/>
        <pc:sldMkLst>
          <pc:docMk/>
          <pc:sldMk cId="2591616195" sldId="424"/>
        </pc:sldMkLst>
      </pc:sldChg>
      <pc:sldChg chg="modNotes modNotesTx">
        <pc:chgData name="Betty Nava" userId="06bc8f31b07af6d4" providerId="LiveId" clId="{74AED96D-6BBB-49B5-B330-2DA0585F08BE}" dt="2026-03-09T15:27:15.386" v="57" actId="20577"/>
        <pc:sldMkLst>
          <pc:docMk/>
          <pc:sldMk cId="3476290059" sldId="426"/>
        </pc:sldMkLst>
      </pc:sldChg>
      <pc:sldChg chg="modNotesTx">
        <pc:chgData name="Betty Nava" userId="06bc8f31b07af6d4" providerId="LiveId" clId="{74AED96D-6BBB-49B5-B330-2DA0585F08BE}" dt="2026-03-09T15:31:22.265" v="135" actId="20577"/>
        <pc:sldMkLst>
          <pc:docMk/>
          <pc:sldMk cId="2603192197" sldId="429"/>
        </pc:sldMkLst>
      </pc:sldChg>
      <pc:sldChg chg="modNotesTx">
        <pc:chgData name="Betty Nava" userId="06bc8f31b07af6d4" providerId="LiveId" clId="{74AED96D-6BBB-49B5-B330-2DA0585F08BE}" dt="2026-03-09T15:29:26.928" v="129" actId="20577"/>
        <pc:sldMkLst>
          <pc:docMk/>
          <pc:sldMk cId="1358261241" sldId="430"/>
        </pc:sldMkLst>
      </pc:sldChg>
      <pc:sldChg chg="modSp mod">
        <pc:chgData name="Betty Nava" userId="06bc8f31b07af6d4" providerId="LiveId" clId="{74AED96D-6BBB-49B5-B330-2DA0585F08BE}" dt="2026-03-09T15:31:49.524" v="139" actId="14100"/>
        <pc:sldMkLst>
          <pc:docMk/>
          <pc:sldMk cId="4077532384" sldId="432"/>
        </pc:sldMkLst>
        <pc:spChg chg="ord">
          <ac:chgData name="Betty Nava" userId="06bc8f31b07af6d4" providerId="LiveId" clId="{74AED96D-6BBB-49B5-B330-2DA0585F08BE}" dt="2026-03-09T15:31:45.730" v="138" actId="167"/>
          <ac:spMkLst>
            <pc:docMk/>
            <pc:sldMk cId="4077532384" sldId="432"/>
            <ac:spMk id="3" creationId="{21BF7DF8-A5D6-4E4E-1ECD-D81215D88B7A}"/>
          </ac:spMkLst>
        </pc:spChg>
        <pc:picChg chg="mod">
          <ac:chgData name="Betty Nava" userId="06bc8f31b07af6d4" providerId="LiveId" clId="{74AED96D-6BBB-49B5-B330-2DA0585F08BE}" dt="2026-03-09T15:31:49.524" v="139" actId="14100"/>
          <ac:picMkLst>
            <pc:docMk/>
            <pc:sldMk cId="4077532384" sldId="432"/>
            <ac:picMk id="8196" creationId="{7C2CE4A3-194D-0D4A-A36A-9BDDA4E168C1}"/>
          </ac:picMkLst>
        </pc:picChg>
      </pc:sldChg>
      <pc:sldChg chg="modNotesTx">
        <pc:chgData name="Betty Nava" userId="06bc8f31b07af6d4" providerId="LiveId" clId="{74AED96D-6BBB-49B5-B330-2DA0585F08BE}" dt="2026-03-09T15:32:40.516" v="176" actId="20577"/>
        <pc:sldMkLst>
          <pc:docMk/>
          <pc:sldMk cId="2673901373" sldId="433"/>
        </pc:sldMkLst>
      </pc:sldChg>
      <pc:sldChg chg="modSp">
        <pc:chgData name="Betty Nava" userId="06bc8f31b07af6d4" providerId="LiveId" clId="{74AED96D-6BBB-49B5-B330-2DA0585F08BE}" dt="2026-03-09T15:33:49.759" v="177" actId="207"/>
        <pc:sldMkLst>
          <pc:docMk/>
          <pc:sldMk cId="137551747" sldId="436"/>
        </pc:sldMkLst>
        <pc:spChg chg="mod">
          <ac:chgData name="Betty Nava" userId="06bc8f31b07af6d4" providerId="LiveId" clId="{74AED96D-6BBB-49B5-B330-2DA0585F08BE}" dt="2026-03-09T15:33:49.759" v="177" actId="207"/>
          <ac:spMkLst>
            <pc:docMk/>
            <pc:sldMk cId="137551747" sldId="436"/>
            <ac:spMk id="3" creationId="{D1701DBC-763D-4FAB-DBD2-29FA3F43E444}"/>
          </ac:spMkLst>
        </pc:spChg>
      </pc:sldChg>
      <pc:sldChg chg="addSp delSp modSp mod modNotes">
        <pc:chgData name="Betty Nava" userId="06bc8f31b07af6d4" providerId="LiveId" clId="{74AED96D-6BBB-49B5-B330-2DA0585F08BE}" dt="2026-03-09T16:02:01.555" v="600" actId="2085"/>
        <pc:sldMkLst>
          <pc:docMk/>
          <pc:sldMk cId="2925651503" sldId="440"/>
        </pc:sldMkLst>
        <pc:spChg chg="mod">
          <ac:chgData name="Betty Nava" userId="06bc8f31b07af6d4" providerId="LiveId" clId="{74AED96D-6BBB-49B5-B330-2DA0585F08BE}" dt="2026-03-09T16:02:01.555" v="600" actId="2085"/>
          <ac:spMkLst>
            <pc:docMk/>
            <pc:sldMk cId="2925651503" sldId="440"/>
            <ac:spMk id="2" creationId="{00000000-0000-0000-0000-000000000000}"/>
          </ac:spMkLst>
        </pc:spChg>
        <pc:spChg chg="add">
          <ac:chgData name="Betty Nava" userId="06bc8f31b07af6d4" providerId="LiveId" clId="{74AED96D-6BBB-49B5-B330-2DA0585F08BE}" dt="2026-03-09T15:56:52.149" v="541"/>
          <ac:spMkLst>
            <pc:docMk/>
            <pc:sldMk cId="2925651503" sldId="440"/>
            <ac:spMk id="5" creationId="{90117C5F-7350-FED4-A7FF-E13DA67D055A}"/>
          </ac:spMkLst>
        </pc:spChg>
        <pc:spChg chg="add mod">
          <ac:chgData name="Betty Nava" userId="06bc8f31b07af6d4" providerId="LiveId" clId="{74AED96D-6BBB-49B5-B330-2DA0585F08BE}" dt="2026-03-09T15:57:07.813" v="544"/>
          <ac:spMkLst>
            <pc:docMk/>
            <pc:sldMk cId="2925651503" sldId="440"/>
            <ac:spMk id="6" creationId="{1B24577B-2501-FEE8-C26B-ACA8D272017D}"/>
          </ac:spMkLst>
        </pc:spChg>
        <pc:spChg chg="add">
          <ac:chgData name="Betty Nava" userId="06bc8f31b07af6d4" providerId="LiveId" clId="{74AED96D-6BBB-49B5-B330-2DA0585F08BE}" dt="2026-03-09T15:57:15.566" v="547"/>
          <ac:spMkLst>
            <pc:docMk/>
            <pc:sldMk cId="2925651503" sldId="440"/>
            <ac:spMk id="7" creationId="{99161845-9592-745F-F09B-4D4F1F2B503E}"/>
          </ac:spMkLst>
        </pc:spChg>
        <pc:spChg chg="add">
          <ac:chgData name="Betty Nava" userId="06bc8f31b07af6d4" providerId="LiveId" clId="{74AED96D-6BBB-49B5-B330-2DA0585F08BE}" dt="2026-03-09T15:57:33.401" v="548"/>
          <ac:spMkLst>
            <pc:docMk/>
            <pc:sldMk cId="2925651503" sldId="440"/>
            <ac:spMk id="8" creationId="{FE75351B-C011-38D3-2F7C-36F5C8DC1201}"/>
          </ac:spMkLst>
        </pc:spChg>
        <pc:spChg chg="add del mod">
          <ac:chgData name="Betty Nava" userId="06bc8f31b07af6d4" providerId="LiveId" clId="{74AED96D-6BBB-49B5-B330-2DA0585F08BE}" dt="2026-03-09T16:00:23.231" v="599"/>
          <ac:spMkLst>
            <pc:docMk/>
            <pc:sldMk cId="2925651503" sldId="440"/>
            <ac:spMk id="9" creationId="{0B34E281-4192-2346-3E20-DFA541321172}"/>
          </ac:spMkLst>
        </pc:spChg>
        <pc:spChg chg="add mod">
          <ac:chgData name="Betty Nava" userId="06bc8f31b07af6d4" providerId="LiveId" clId="{74AED96D-6BBB-49B5-B330-2DA0585F08BE}" dt="2026-03-09T16:00:21.580" v="597" actId="20577"/>
          <ac:spMkLst>
            <pc:docMk/>
            <pc:sldMk cId="2925651503" sldId="440"/>
            <ac:spMk id="10" creationId="{49A96393-ADC6-683E-7731-35A7235CACB1}"/>
          </ac:spMkLst>
        </pc:spChg>
        <pc:spChg chg="mod">
          <ac:chgData name="Betty Nava" userId="06bc8f31b07af6d4" providerId="LiveId" clId="{74AED96D-6BBB-49B5-B330-2DA0585F08BE}" dt="2026-03-09T15:59:56.372" v="589" actId="14100"/>
          <ac:spMkLst>
            <pc:docMk/>
            <pc:sldMk cId="2925651503" sldId="440"/>
            <ac:spMk id="15" creationId="{00000000-0000-0000-0000-000000000000}"/>
          </ac:spMkLst>
        </pc:spChg>
        <pc:spChg chg="add del mod">
          <ac:chgData name="Betty Nava" userId="06bc8f31b07af6d4" providerId="LiveId" clId="{74AED96D-6BBB-49B5-B330-2DA0585F08BE}" dt="2026-03-09T15:58:09.487" v="555" actId="478"/>
          <ac:spMkLst>
            <pc:docMk/>
            <pc:sldMk cId="2925651503" sldId="440"/>
            <ac:spMk id="16" creationId="{00000000-0000-0000-0000-000000000000}"/>
          </ac:spMkLst>
        </pc:spChg>
      </pc:sldChg>
      <pc:sldChg chg="modNotes modNotesTx">
        <pc:chgData name="Betty Nava" userId="06bc8f31b07af6d4" providerId="LiveId" clId="{74AED96D-6BBB-49B5-B330-2DA0585F08BE}" dt="2026-03-09T15:46:07.079" v="540"/>
        <pc:sldMkLst>
          <pc:docMk/>
          <pc:sldMk cId="3583489342" sldId="534"/>
        </pc:sldMkLst>
      </pc:sldChg>
      <pc:sldChg chg="add modNotes modNotesTx">
        <pc:chgData name="Betty Nava" userId="06bc8f31b07af6d4" providerId="LiveId" clId="{74AED96D-6BBB-49B5-B330-2DA0585F08BE}" dt="2026-03-09T15:22:30.940" v="5" actId="20577"/>
        <pc:sldMkLst>
          <pc:docMk/>
          <pc:sldMk cId="3581868417" sldId="535"/>
        </pc:sldMkLst>
      </pc:sldChg>
      <pc:sldChg chg="modSp add mod modNotesTx">
        <pc:chgData name="Betty Nava" userId="06bc8f31b07af6d4" providerId="LiveId" clId="{74AED96D-6BBB-49B5-B330-2DA0585F08BE}" dt="2026-03-09T15:27:56.645" v="66" actId="1076"/>
        <pc:sldMkLst>
          <pc:docMk/>
          <pc:sldMk cId="2352539626" sldId="536"/>
        </pc:sldMkLst>
        <pc:spChg chg="mod">
          <ac:chgData name="Betty Nava" userId="06bc8f31b07af6d4" providerId="LiveId" clId="{74AED96D-6BBB-49B5-B330-2DA0585F08BE}" dt="2026-03-09T15:27:50.043" v="63" actId="1076"/>
          <ac:spMkLst>
            <pc:docMk/>
            <pc:sldMk cId="2352539626" sldId="536"/>
            <ac:spMk id="8" creationId="{C4F8606A-7A77-44C4-9E93-5A87CCD4A171}"/>
          </ac:spMkLst>
        </pc:spChg>
        <pc:spChg chg="mod">
          <ac:chgData name="Betty Nava" userId="06bc8f31b07af6d4" providerId="LiveId" clId="{74AED96D-6BBB-49B5-B330-2DA0585F08BE}" dt="2026-03-09T15:27:56.645" v="66" actId="1076"/>
          <ac:spMkLst>
            <pc:docMk/>
            <pc:sldMk cId="2352539626" sldId="536"/>
            <ac:spMk id="11" creationId="{B2CB0405-1D2C-41E8-A237-76C0CC96442F}"/>
          </ac:spMkLst>
        </pc:spChg>
      </pc:sldChg>
      <pc:sldChg chg="modSp add mod modNotesTx">
        <pc:chgData name="Betty Nava" userId="06bc8f31b07af6d4" providerId="LiveId" clId="{74AED96D-6BBB-49B5-B330-2DA0585F08BE}" dt="2026-03-09T15:28:10.785" v="72" actId="20577"/>
        <pc:sldMkLst>
          <pc:docMk/>
          <pc:sldMk cId="3337910414" sldId="537"/>
        </pc:sldMkLst>
        <pc:spChg chg="mod">
          <ac:chgData name="Betty Nava" userId="06bc8f31b07af6d4" providerId="LiveId" clId="{74AED96D-6BBB-49B5-B330-2DA0585F08BE}" dt="2026-03-09T15:28:03.882" v="69" actId="20577"/>
          <ac:spMkLst>
            <pc:docMk/>
            <pc:sldMk cId="3337910414" sldId="537"/>
            <ac:spMk id="14" creationId="{55D45800-A6BD-5FF4-DADA-3859E67B51A1}"/>
          </ac:spMkLst>
        </pc:spChg>
        <pc:spChg chg="mod">
          <ac:chgData name="Betty Nava" userId="06bc8f31b07af6d4" providerId="LiveId" clId="{74AED96D-6BBB-49B5-B330-2DA0585F08BE}" dt="2026-03-09T15:28:10.785" v="72" actId="20577"/>
          <ac:spMkLst>
            <pc:docMk/>
            <pc:sldMk cId="3337910414" sldId="537"/>
            <ac:spMk id="16" creationId="{79DEA289-B3E7-5421-CF6E-7CA3D750DD14}"/>
          </ac:spMkLst>
        </pc:spChg>
      </pc:sldChg>
      <pc:sldChg chg="modSp add mod">
        <pc:chgData name="Betty Nava" userId="06bc8f31b07af6d4" providerId="LiveId" clId="{74AED96D-6BBB-49B5-B330-2DA0585F08BE}" dt="2026-03-09T15:29:01.344" v="91"/>
        <pc:sldMkLst>
          <pc:docMk/>
          <pc:sldMk cId="1901395811" sldId="538"/>
        </pc:sldMkLst>
        <pc:spChg chg="mod">
          <ac:chgData name="Betty Nava" userId="06bc8f31b07af6d4" providerId="LiveId" clId="{74AED96D-6BBB-49B5-B330-2DA0585F08BE}" dt="2026-03-09T15:29:01.344" v="91"/>
          <ac:spMkLst>
            <pc:docMk/>
            <pc:sldMk cId="1901395811" sldId="538"/>
            <ac:spMk id="19" creationId="{F88019E0-AADA-54EC-BD6D-02C3D291A578}"/>
          </ac:spMkLst>
        </pc:spChg>
        <pc:spChg chg="mod">
          <ac:chgData name="Betty Nava" userId="06bc8f31b07af6d4" providerId="LiveId" clId="{74AED96D-6BBB-49B5-B330-2DA0585F08BE}" dt="2026-03-09T15:28:46.102" v="90" actId="20577"/>
          <ac:spMkLst>
            <pc:docMk/>
            <pc:sldMk cId="1901395811" sldId="538"/>
            <ac:spMk id="20" creationId="{4ADA9A0C-6F7A-761E-CBD2-0F303FC216A4}"/>
          </ac:spMkLst>
        </pc:spChg>
      </pc:sldChg>
      <pc:sldChg chg="add del">
        <pc:chgData name="Betty Nava" userId="06bc8f31b07af6d4" providerId="LiveId" clId="{74AED96D-6BBB-49B5-B330-2DA0585F08BE}" dt="2026-03-09T15:23:04.144" v="8"/>
        <pc:sldMkLst>
          <pc:docMk/>
          <pc:sldMk cId="1135956371" sldId="539"/>
        </pc:sldMkLst>
      </pc:sldChg>
      <pc:sldChg chg="add del">
        <pc:chgData name="Betty Nava" userId="06bc8f31b07af6d4" providerId="LiveId" clId="{74AED96D-6BBB-49B5-B330-2DA0585F08BE}" dt="2026-03-09T15:23:04.144" v="8"/>
        <pc:sldMkLst>
          <pc:docMk/>
          <pc:sldMk cId="1249995195" sldId="540"/>
        </pc:sldMkLst>
      </pc:sldChg>
      <pc:sldChg chg="add del">
        <pc:chgData name="Betty Nava" userId="06bc8f31b07af6d4" providerId="LiveId" clId="{74AED96D-6BBB-49B5-B330-2DA0585F08BE}" dt="2026-03-09T15:23:04.144" v="8"/>
        <pc:sldMkLst>
          <pc:docMk/>
          <pc:sldMk cId="1296940123" sldId="5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D9601F5-B967-CC45-83E4-38EF8B7B9C96}" type="datetimeFigureOut">
              <a:rPr lang="en-US" smtClean="0"/>
              <a:t>3/26/2026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0C5FC30-36E7-594E-BF18-A04E5C36F667}" type="slidenum">
              <a:rPr lang="en-US" smtClean="0"/>
              <a:t>‹Nº›</a:t>
            </a:fld>
            <a:endParaRPr lang="en-US"/>
          </a:p>
        </p:txBody>
      </p:sp>
    </p:spTree>
    <p:extLst>
      <p:ext uri="{BB962C8B-B14F-4D97-AF65-F5344CB8AC3E}">
        <p14:creationId xmlns:p14="http://schemas.microsoft.com/office/powerpoint/2010/main" val="196972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Welcome! We hope you are doing well and taking advantage of all the information we have been providing in these videos. </a:t>
            </a:r>
          </a:p>
          <a:p>
            <a:endParaRPr lang="en-US" dirty="0">
              <a:effectLst/>
            </a:endParaRPr>
          </a:p>
          <a:p>
            <a:r>
              <a:rPr lang="en-US" dirty="0">
                <a:effectLst/>
              </a:rPr>
              <a:t>Remember that if you have not been able to see any of the videos, you can ask your CHW to send you the links to the other videos so that you can take advantage of this program in a better way. </a:t>
            </a:r>
          </a:p>
          <a:p>
            <a:endParaRPr lang="en-US" dirty="0">
              <a:effectLst/>
            </a:endParaRPr>
          </a:p>
          <a:p>
            <a:r>
              <a:rPr lang="en-US" dirty="0">
                <a:effectLst/>
              </a:rPr>
              <a:t>If you have any questions, please call your Community Health Worker and we will be happy to help. This month we will be focusing on how we can prevent diabetes and indeed many other diseases and improve our quality of life through exercise.</a:t>
            </a:r>
          </a:p>
          <a:p>
            <a:br>
              <a:rPr lang="en-US" sz="1400" dirty="0"/>
            </a:br>
            <a:endParaRPr lang="en-US" dirty="0">
              <a:effectLst/>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14948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F2065-566A-50B8-093E-745D6FD69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1D0A7-D731-A2B7-7F8A-66FF27EF1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D3B74-E8BF-C957-EA31-5BC8F578C3E5}"/>
              </a:ext>
            </a:extLst>
          </p:cNvPr>
          <p:cNvSpPr>
            <a:spLocks noGrp="1"/>
          </p:cNvSpPr>
          <p:nvPr>
            <p:ph type="body" idx="1"/>
          </p:nvPr>
        </p:nvSpPr>
        <p:spPr/>
        <p:txBody>
          <a:bodyPr>
            <a:normAutofit/>
          </a:bodyPr>
          <a:lstStyle/>
          <a:p>
            <a:pPr algn="l">
              <a:buNone/>
            </a:pPr>
            <a:r>
              <a:rPr lang="en-US" b="1" i="0" dirty="0">
                <a:solidFill>
                  <a:srgbClr val="000000"/>
                </a:solidFill>
                <a:effectLst/>
              </a:rPr>
              <a:t>3. Side Stretch:</a:t>
            </a: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Now, ….Sit straight with your shoulders relaxed…</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Tilt head toward right shoulder, and then hold 15 seconds….</a:t>
            </a:r>
          </a:p>
          <a:p>
            <a:pPr algn="l">
              <a:buFont typeface="Arial" panose="020B0604020202020204" pitchFamily="34" charset="0"/>
              <a:buNone/>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 you can use your hand to gently pull in order to deepen stretch, but, do this only if it is  comfortable.</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Then…. Repeat on left side.</a:t>
            </a:r>
          </a:p>
          <a:p>
            <a:pPr algn="l">
              <a:buNone/>
            </a:pPr>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C130CDB7-4162-9194-689D-2CC27B42BDB9}"/>
              </a:ext>
            </a:extLst>
          </p:cNvPr>
          <p:cNvSpPr>
            <a:spLocks noGrp="1"/>
          </p:cNvSpPr>
          <p:nvPr>
            <p:ph type="sldNum" sz="quarter" idx="10"/>
          </p:nvPr>
        </p:nvSpPr>
        <p:spPr/>
        <p:txBody>
          <a:bodyPr/>
          <a:lstStyle/>
          <a:p>
            <a:fld id="{DDAC6CC0-914F-4A6F-B8FE-1137B7ABBBE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1148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4979D-1C9F-2213-AB35-22DF7CF6C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E5825-8FBA-6B15-A646-5C543954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96DF3-57AD-BA98-77CD-9CBA7EE0BDBB}"/>
              </a:ext>
            </a:extLst>
          </p:cNvPr>
          <p:cNvSpPr>
            <a:spLocks noGrp="1"/>
          </p:cNvSpPr>
          <p:nvPr>
            <p:ph type="body" idx="1"/>
          </p:nvPr>
        </p:nvSpPr>
        <p:spPr/>
        <p:txBody>
          <a:bodyPr>
            <a:normAutofit/>
          </a:bodyPr>
          <a:lstStyle/>
          <a:p>
            <a:pPr algn="l">
              <a:buNone/>
            </a:pPr>
            <a:r>
              <a:rPr lang="en-US" b="1" i="0" dirty="0">
                <a:solidFill>
                  <a:srgbClr val="000000"/>
                </a:solidFill>
                <a:effectLst/>
              </a:rPr>
              <a:t>Tips:</a:t>
            </a: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Do these every day and add more stretches slowly….</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Stretching can relieve pressure in your neck and head….</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Ask your Community Health Worker if you want more ideas or guidance!</a:t>
            </a:r>
          </a:p>
        </p:txBody>
      </p:sp>
      <p:sp>
        <p:nvSpPr>
          <p:cNvPr id="4" name="Slide Number Placeholder 3">
            <a:extLst>
              <a:ext uri="{FF2B5EF4-FFF2-40B4-BE49-F238E27FC236}">
                <a16:creationId xmlns:a16="http://schemas.microsoft.com/office/drawing/2014/main" id="{8B422285-2BA1-F7E1-A7D2-5BB3FBE42EB9}"/>
              </a:ext>
            </a:extLst>
          </p:cNvPr>
          <p:cNvSpPr>
            <a:spLocks noGrp="1"/>
          </p:cNvSpPr>
          <p:nvPr>
            <p:ph type="sldNum" sz="quarter" idx="10"/>
          </p:nvPr>
        </p:nvSpPr>
        <p:spPr/>
        <p:txBody>
          <a:bodyPr/>
          <a:lstStyle/>
          <a:p>
            <a:fld id="{DDAC6CC0-914F-4A6F-B8FE-1137B7ABBBE0}"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84541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Aerobic exercise</a:t>
            </a:r>
          </a:p>
          <a:p>
            <a:pPr algn="l">
              <a:buNone/>
            </a:pPr>
            <a:endParaRPr lang="en-US" b="0" i="0" dirty="0">
              <a:solidFill>
                <a:srgbClr val="000000"/>
              </a:solidFill>
              <a:effectLst/>
            </a:endParaRPr>
          </a:p>
          <a:p>
            <a:pPr algn="l">
              <a:buNone/>
            </a:pPr>
            <a:r>
              <a:rPr lang="en-US" b="0" i="0" dirty="0">
                <a:solidFill>
                  <a:srgbClr val="000000"/>
                </a:solidFill>
                <a:effectLst/>
              </a:rPr>
              <a:t>Aerobic exercise is the type most people think of. It makes your heart beat faster and keeps it strong.</a:t>
            </a:r>
          </a:p>
          <a:p>
            <a:pPr algn="l">
              <a:buNone/>
            </a:pPr>
            <a:endParaRPr lang="en-US" b="0" i="0" dirty="0">
              <a:solidFill>
                <a:srgbClr val="000000"/>
              </a:solidFill>
              <a:effectLst/>
            </a:endParaRPr>
          </a:p>
          <a:p>
            <a:pPr algn="l">
              <a:buNone/>
            </a:pPr>
            <a:r>
              <a:rPr lang="en-US" b="0" i="0" dirty="0">
                <a:solidFill>
                  <a:srgbClr val="000000"/>
                </a:solidFill>
                <a:effectLst/>
              </a:rPr>
              <a:t>Examples include brisk walking, running, swimming, dancing, or bicycling. Even 20 minutes of brisk activity is enough. Walk faster than a casual stroll—if you can still talk easily, go a little faster. Remember to drink water in small amounts while you exercise.</a:t>
            </a:r>
          </a:p>
          <a:p>
            <a:pPr algn="l">
              <a:buNone/>
            </a:pPr>
            <a:endParaRPr lang="en-US" b="0" i="0" dirty="0">
              <a:solidFill>
                <a:srgbClr val="000000"/>
              </a:solidFill>
              <a:effectLst/>
            </a:endParaRPr>
          </a:p>
          <a:p>
            <a:pPr algn="l"/>
            <a:r>
              <a:rPr lang="en-US" b="0" i="0" dirty="0">
                <a:solidFill>
                  <a:srgbClr val="000000"/>
                </a:solidFill>
                <a:effectLst/>
              </a:rPr>
              <a:t>Aerobic exercise helps in three ways. </a:t>
            </a:r>
          </a:p>
          <a:p>
            <a:pPr algn="l"/>
            <a:endParaRPr lang="en-US" b="0" i="0" dirty="0">
              <a:solidFill>
                <a:srgbClr val="000000"/>
              </a:solidFill>
              <a:effectLst/>
            </a:endParaRPr>
          </a:p>
          <a:p>
            <a:pPr algn="l"/>
            <a:r>
              <a:rPr lang="en-US" b="0" i="0" dirty="0">
                <a:solidFill>
                  <a:srgbClr val="000000"/>
                </a:solidFill>
                <a:effectLst/>
              </a:rPr>
              <a:t>First, … it supports a healthy body weight, especially when combined with good eating habits. </a:t>
            </a:r>
          </a:p>
          <a:p>
            <a:pPr algn="l"/>
            <a:endParaRPr lang="en-US" b="0" i="0" dirty="0">
              <a:solidFill>
                <a:srgbClr val="000000"/>
              </a:solidFill>
              <a:effectLst/>
            </a:endParaRPr>
          </a:p>
          <a:p>
            <a:pPr algn="l"/>
            <a:r>
              <a:rPr lang="en-US" b="0" i="0" dirty="0">
                <a:solidFill>
                  <a:srgbClr val="000000"/>
                </a:solidFill>
                <a:effectLst/>
              </a:rPr>
              <a:t>Second, … it helps prevent or control diabetes. </a:t>
            </a:r>
          </a:p>
          <a:p>
            <a:pPr algn="l"/>
            <a:endParaRPr lang="en-US" b="0" i="0" dirty="0">
              <a:solidFill>
                <a:srgbClr val="000000"/>
              </a:solidFill>
              <a:effectLst/>
            </a:endParaRPr>
          </a:p>
          <a:p>
            <a:pPr algn="l"/>
            <a:r>
              <a:rPr lang="en-US" b="0" i="0" dirty="0">
                <a:solidFill>
                  <a:srgbClr val="000000"/>
                </a:solidFill>
                <a:effectLst/>
              </a:rPr>
              <a:t>Third, …. it is very helpful for managing blood sugar.</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69061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Some people say, “I can’t do aerobics because my knees or hips hurt.” Often, this is an excuse, not a reason.</a:t>
            </a:r>
          </a:p>
          <a:p>
            <a:pPr algn="l">
              <a:buNone/>
            </a:pPr>
            <a:endParaRPr lang="en-US" b="0" i="0" dirty="0">
              <a:solidFill>
                <a:srgbClr val="000000"/>
              </a:solidFill>
              <a:effectLst/>
            </a:endParaRPr>
          </a:p>
          <a:p>
            <a:pPr algn="l">
              <a:buNone/>
            </a:pPr>
            <a:r>
              <a:rPr lang="en-US" b="0" i="0" dirty="0">
                <a:solidFill>
                  <a:srgbClr val="000000"/>
                </a:solidFill>
                <a:effectLst/>
              </a:rPr>
              <a:t>You can start aerobics from your chair, moving your arms or dancing to get your heart pumping.</a:t>
            </a:r>
          </a:p>
          <a:p>
            <a:pPr algn="l">
              <a:buNone/>
            </a:pPr>
            <a:endParaRPr lang="en-US" b="0" i="0" dirty="0">
              <a:solidFill>
                <a:srgbClr val="000000"/>
              </a:solidFill>
              <a:effectLst/>
            </a:endParaRPr>
          </a:p>
          <a:p>
            <a:pPr algn="l"/>
            <a:r>
              <a:rPr lang="en-US" b="0" i="0" dirty="0">
                <a:solidFill>
                  <a:srgbClr val="000000"/>
                </a:solidFill>
                <a:effectLst/>
              </a:rPr>
              <a:t>Search YouTube for “CHAIR CARDIO” in Spanish for 10- to 60-minute videos. Most of us can also stand up and add more movement.</a:t>
            </a:r>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13</a:t>
            </a:fld>
            <a:endParaRPr lang="es-MX">
              <a:solidFill>
                <a:prstClr val="black"/>
              </a:solidFill>
            </a:endParaRPr>
          </a:p>
        </p:txBody>
      </p:sp>
    </p:spTree>
    <p:extLst>
      <p:ext uri="{BB962C8B-B14F-4D97-AF65-F5344CB8AC3E}">
        <p14:creationId xmlns:p14="http://schemas.microsoft.com/office/powerpoint/2010/main" val="384930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So….to get up from the chair, to move! </a:t>
            </a:r>
          </a:p>
          <a:p>
            <a:endParaRPr lang="en-US" dirty="0"/>
          </a:p>
          <a:p>
            <a:pPr algn="l">
              <a:buNone/>
            </a:pPr>
            <a:r>
              <a:rPr lang="en-US" b="0" i="0" dirty="0">
                <a:solidFill>
                  <a:srgbClr val="000000"/>
                </a:solidFill>
                <a:effectLst/>
              </a:rPr>
              <a:t>Low-impact cardio is easier on your joints and still exercises your heart. You can find many videos online by searching “LOW IMPACT CARDIO.” These videos usually last 10 to 30 minutes and don’t require jumping or much experience.</a:t>
            </a:r>
          </a:p>
          <a:p>
            <a:pPr algn="l"/>
            <a:endParaRPr lang="en-US" b="0" i="0" dirty="0">
              <a:solidFill>
                <a:srgbClr val="000000"/>
              </a:solidFill>
              <a:effectLst/>
            </a:endParaRPr>
          </a:p>
          <a:p>
            <a:pPr algn="l"/>
            <a:r>
              <a:rPr lang="en-US" b="0" i="0" dirty="0">
                <a:solidFill>
                  <a:srgbClr val="000000"/>
                </a:solidFill>
                <a:effectLst/>
              </a:rPr>
              <a:t>As you become more mobile, you may try higher-impact cardio… but check with your doctor before doing so.</a:t>
            </a:r>
          </a:p>
          <a:p>
            <a:endParaRPr lang="en-US" dirty="0"/>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324902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Aerobic exercise can help with weight loss, but most people don’t burn as many calories as they think. For example, walking for an hour burns about 80 calories—the same as a small omelet or a couple teaspoons of ice cream.</a:t>
            </a:r>
          </a:p>
          <a:p>
            <a:pPr algn="l">
              <a:buNone/>
            </a:pPr>
            <a:endParaRPr lang="en-US" b="0" i="0" dirty="0">
              <a:solidFill>
                <a:srgbClr val="000000"/>
              </a:solidFill>
              <a:effectLst/>
            </a:endParaRPr>
          </a:p>
          <a:p>
            <a:pPr algn="l">
              <a:buNone/>
            </a:pPr>
            <a:r>
              <a:rPr lang="en-US" b="0" i="0" dirty="0">
                <a:solidFill>
                  <a:srgbClr val="000000"/>
                </a:solidFill>
                <a:effectLst/>
              </a:rPr>
              <a:t>Many people eat more after exercising because they think they burned a lot, and this can cancel out the calories burned. That’s why exercise alone doesn’t usually lead to weight loss—you also need to eat less and avoid rewarding yourself with food.</a:t>
            </a:r>
          </a:p>
          <a:p>
            <a:pPr algn="l">
              <a:buNone/>
            </a:pPr>
            <a:endParaRPr lang="en-US" b="0" i="0" dirty="0">
              <a:solidFill>
                <a:srgbClr val="000000"/>
              </a:solidFill>
              <a:effectLst/>
            </a:endParaRPr>
          </a:p>
          <a:p>
            <a:pPr algn="l">
              <a:buNone/>
            </a:pPr>
            <a:r>
              <a:rPr lang="en-US" b="0" i="0" dirty="0">
                <a:solidFill>
                  <a:srgbClr val="000000"/>
                </a:solidFill>
                <a:effectLst/>
              </a:rPr>
              <a:t>If you want to reward yourself, do it with something other than food, like a board game, watching a show you like, or enjoying a hot tub—something you do only when you reach your goal.</a:t>
            </a:r>
          </a:p>
          <a:p>
            <a:pPr algn="l">
              <a:buNone/>
            </a:pPr>
            <a:endParaRPr lang="en-US" b="0" i="0" dirty="0">
              <a:solidFill>
                <a:srgbClr val="000000"/>
              </a:solidFill>
              <a:effectLst/>
            </a:endParaRPr>
          </a:p>
          <a:p>
            <a:pPr algn="l">
              <a:buNone/>
            </a:pPr>
            <a:r>
              <a:rPr lang="en-US" b="0" i="0" dirty="0">
                <a:solidFill>
                  <a:srgbClr val="000000"/>
                </a:solidFill>
                <a:effectLst/>
              </a:rPr>
              <a:t>Being part of a class or sports team can also motivate you because you depend on others and feel accountable. Just be careful not to reward yourself with food afterward.</a:t>
            </a:r>
          </a:p>
          <a:p>
            <a:pPr algn="l">
              <a:buNone/>
            </a:pPr>
            <a:endParaRPr lang="en-US" b="0" i="0" dirty="0">
              <a:solidFill>
                <a:srgbClr val="000000"/>
              </a:solidFill>
              <a:effectLst/>
            </a:endParaRPr>
          </a:p>
          <a:p>
            <a:pPr algn="l"/>
            <a:r>
              <a:rPr lang="en-US" b="0" i="0" dirty="0">
                <a:solidFill>
                  <a:srgbClr val="000000"/>
                </a:solidFill>
                <a:effectLst/>
              </a:rPr>
              <a:t>The key is to combine aerobic exercise with healthy eating and other ways to motivate yourself.</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4079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Weightlifting or Resistance</a:t>
            </a:r>
          </a:p>
          <a:p>
            <a:pPr algn="l">
              <a:buNone/>
            </a:pPr>
            <a:endParaRPr lang="en-US" b="0" i="0" dirty="0">
              <a:solidFill>
                <a:srgbClr val="000000"/>
              </a:solidFill>
              <a:effectLst/>
            </a:endParaRPr>
          </a:p>
          <a:p>
            <a:pPr algn="l">
              <a:buNone/>
            </a:pPr>
            <a:r>
              <a:rPr lang="en-US" b="0" i="0" dirty="0">
                <a:solidFill>
                  <a:srgbClr val="000000"/>
                </a:solidFill>
                <a:effectLst/>
              </a:rPr>
              <a:t>The next type of exercise is </a:t>
            </a:r>
            <a:r>
              <a:rPr lang="en-US" b="1" i="0" dirty="0">
                <a:solidFill>
                  <a:srgbClr val="000000"/>
                </a:solidFill>
                <a:effectLst/>
              </a:rPr>
              <a:t>weightlifting or resistance exercise</a:t>
            </a:r>
            <a:r>
              <a:rPr lang="en-US" b="0" i="0" dirty="0">
                <a:solidFill>
                  <a:srgbClr val="000000"/>
                </a:solidFill>
                <a:effectLst/>
              </a:rPr>
              <a:t>. This means lifting weights, but small ones—not like bodybuilders.</a:t>
            </a:r>
          </a:p>
          <a:p>
            <a:pPr algn="l">
              <a:buNone/>
            </a:pPr>
            <a:endParaRPr lang="en-US" b="0" i="0" dirty="0">
              <a:solidFill>
                <a:srgbClr val="000000"/>
              </a:solidFill>
              <a:effectLst/>
            </a:endParaRPr>
          </a:p>
          <a:p>
            <a:pPr algn="l">
              <a:buNone/>
            </a:pPr>
            <a:r>
              <a:rPr lang="en-US" b="0" i="0" dirty="0">
                <a:solidFill>
                  <a:srgbClr val="000000"/>
                </a:solidFill>
                <a:effectLst/>
              </a:rPr>
              <a:t>You can do this at home with dumbbells, water bottles, canned goods, or even your children. You don’t need a gym or park. You can also lift weights while walking, sitting in a chair, or on the floor. Start with a weight that feels comfortable and do several repetitions, gradually increasing over time.</a:t>
            </a:r>
          </a:p>
          <a:p>
            <a:pPr algn="l">
              <a:buNone/>
            </a:pPr>
            <a:endParaRPr lang="en-US" b="0" i="0" dirty="0">
              <a:solidFill>
                <a:srgbClr val="000000"/>
              </a:solidFill>
              <a:effectLst/>
            </a:endParaRPr>
          </a:p>
          <a:p>
            <a:pPr algn="l">
              <a:buNone/>
            </a:pPr>
            <a:r>
              <a:rPr lang="en-US" b="0" i="0" dirty="0">
                <a:solidFill>
                  <a:srgbClr val="000000"/>
                </a:solidFill>
                <a:effectLst/>
              </a:rPr>
              <a:t>Resistance exercises help strengthen muscles and bones, including your core. Strong abdominal muscles improve balance and posture, reducing stress on your knees, hips, and back.</a:t>
            </a:r>
          </a:p>
          <a:p>
            <a:pPr algn="l">
              <a:buNone/>
            </a:pPr>
            <a:endParaRPr lang="en-US" b="0" i="0" dirty="0">
              <a:solidFill>
                <a:srgbClr val="000000"/>
              </a:solidFill>
              <a:effectLst/>
            </a:endParaRPr>
          </a:p>
          <a:p>
            <a:pPr algn="l">
              <a:buNone/>
            </a:pPr>
            <a:r>
              <a:rPr lang="en-US" b="0" i="0" dirty="0">
                <a:solidFill>
                  <a:srgbClr val="000000"/>
                </a:solidFill>
                <a:effectLst/>
              </a:rPr>
              <a:t>Weight-bearing exercises help prevent bone loss and osteoporosis, especially in women or very thin people. They also improve balance, reduce falls, and increase overall quality of life as we get older.</a:t>
            </a:r>
          </a:p>
          <a:p>
            <a:pPr algn="l">
              <a:buNone/>
            </a:pPr>
            <a:endParaRPr lang="en-US" b="0" i="0" dirty="0">
              <a:solidFill>
                <a:srgbClr val="000000"/>
              </a:solidFill>
              <a:effectLst/>
            </a:endParaRP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8054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Just like with other types of exercise, you can follow instructions online. Go to YouTube.com and search for “RESISTANCE EXERCISE”.</a:t>
            </a:r>
          </a:p>
          <a:p>
            <a:pPr algn="l">
              <a:buNone/>
            </a:pPr>
            <a:endParaRPr lang="en-US" b="0" i="0" dirty="0">
              <a:solidFill>
                <a:srgbClr val="000000"/>
              </a:solidFill>
              <a:effectLst/>
            </a:endParaRPr>
          </a:p>
          <a:p>
            <a:pPr algn="l">
              <a:buNone/>
            </a:pPr>
            <a:r>
              <a:rPr lang="en-US" b="0" i="0" dirty="0">
                <a:solidFill>
                  <a:srgbClr val="000000"/>
                </a:solidFill>
                <a:effectLst/>
              </a:rPr>
              <a:t>You will find many 10- to 30-minute videos.</a:t>
            </a:r>
          </a:p>
          <a:p>
            <a:pPr algn="l">
              <a:buNone/>
            </a:pPr>
            <a:endParaRPr lang="en-US" b="0" i="0" dirty="0">
              <a:solidFill>
                <a:srgbClr val="000000"/>
              </a:solidFill>
              <a:effectLst/>
            </a:endParaRPr>
          </a:p>
          <a:p>
            <a:pPr algn="l">
              <a:buNone/>
            </a:pPr>
            <a:r>
              <a:rPr lang="en-US" b="0" i="0" dirty="0">
                <a:solidFill>
                  <a:srgbClr val="000000"/>
                </a:solidFill>
                <a:effectLst/>
              </a:rPr>
              <a:t>These videos show you how to use things around the house, like water bottles, canned food, or small weights. Some show resistance bands, and some exercises don’t need any equipment at all.</a:t>
            </a:r>
          </a:p>
          <a:p>
            <a:pPr algn="l">
              <a:buNone/>
            </a:pPr>
            <a:endParaRPr lang="en-US" b="0" i="0" dirty="0">
              <a:solidFill>
                <a:srgbClr val="000000"/>
              </a:solidFill>
              <a:effectLst/>
            </a:endParaRPr>
          </a:p>
          <a:p>
            <a:pPr algn="l"/>
            <a:r>
              <a:rPr lang="en-US" b="0" i="0" dirty="0">
                <a:solidFill>
                  <a:srgbClr val="000000"/>
                </a:solidFill>
                <a:effectLst/>
              </a:rPr>
              <a:t>Remember, if we don’t use our muscles, we lose them little by little. Let’s work on them!</a:t>
            </a:r>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17</a:t>
            </a:fld>
            <a:endParaRPr lang="es-MX">
              <a:solidFill>
                <a:prstClr val="black"/>
              </a:solidFill>
            </a:endParaRPr>
          </a:p>
        </p:txBody>
      </p:sp>
    </p:spTree>
    <p:extLst>
      <p:ext uri="{BB962C8B-B14F-4D97-AF65-F5344CB8AC3E}">
        <p14:creationId xmlns:p14="http://schemas.microsoft.com/office/powerpoint/2010/main" val="447952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err="1">
                <a:ea typeface="ＭＳ Ｐゴシック" pitchFamily="-89" charset="-128"/>
              </a:rPr>
              <a:t>Remember</a:t>
            </a:r>
            <a:r>
              <a:rPr lang="es-MX" noProof="0" dirty="0">
                <a:ea typeface="ＭＳ Ｐゴシック" pitchFamily="-89" charset="-128"/>
              </a:rPr>
              <a:t>! ….. At least 20 minutes three times per </a:t>
            </a:r>
            <a:r>
              <a:rPr lang="es-MX" noProof="0" dirty="0" err="1">
                <a:ea typeface="ＭＳ Ｐゴシック" pitchFamily="-89" charset="-128"/>
              </a:rPr>
              <a:t>week</a:t>
            </a:r>
            <a:r>
              <a:rPr lang="es-MX" noProof="0" dirty="0">
                <a:ea typeface="ＭＳ Ｐゴシック" pitchFamily="-89" charset="-128"/>
              </a:rPr>
              <a:t> CAN </a:t>
            </a:r>
            <a:r>
              <a:rPr lang="es-MX" noProof="0" dirty="0" err="1">
                <a:ea typeface="ＭＳ Ｐゴシック" pitchFamily="-89" charset="-128"/>
              </a:rPr>
              <a:t>make</a:t>
            </a:r>
            <a:r>
              <a:rPr lang="es-MX" noProof="0" dirty="0">
                <a:ea typeface="ＭＳ Ｐゴシック" pitchFamily="-89" charset="-128"/>
              </a:rPr>
              <a:t> a BIG </a:t>
            </a:r>
            <a:r>
              <a:rPr lang="es-MX" noProof="0" dirty="0" err="1">
                <a:ea typeface="ＭＳ Ｐゴシック" pitchFamily="-89" charset="-128"/>
              </a:rPr>
              <a:t>difference</a:t>
            </a:r>
            <a:r>
              <a:rPr lang="es-MX" noProof="0" dirty="0">
                <a:ea typeface="ＭＳ Ｐゴシック" pitchFamily="-89" charset="-128"/>
              </a:rPr>
              <a:t>!</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18710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E5E9F-94E6-7A48-0851-44A340FB2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05F0C-31AF-A094-7858-ED47F751C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2BE5D-1A6D-B897-8368-3B87C5E324B9}"/>
              </a:ext>
            </a:extLst>
          </p:cNvPr>
          <p:cNvSpPr>
            <a:spLocks noGrp="1"/>
          </p:cNvSpPr>
          <p:nvPr>
            <p:ph type="body" idx="1"/>
          </p:nvPr>
        </p:nvSpPr>
        <p:spPr/>
        <p:txBody>
          <a:bodyPr/>
          <a:lstStyle/>
          <a:p>
            <a:pPr algn="l">
              <a:buNone/>
            </a:pPr>
            <a:r>
              <a:rPr lang="en-US" b="0" i="0" dirty="0">
                <a:solidFill>
                  <a:srgbClr val="000000"/>
                </a:solidFill>
                <a:effectLst/>
              </a:rPr>
              <a:t>If your blood pressure or blood sugar is too high,… ask your CHW to help connect you to care.</a:t>
            </a:r>
          </a:p>
          <a:p>
            <a:pPr algn="l">
              <a:buNone/>
            </a:pPr>
            <a:endParaRPr lang="en-US" b="0" i="0" dirty="0">
              <a:solidFill>
                <a:srgbClr val="000000"/>
              </a:solidFill>
              <a:effectLst/>
            </a:endParaRPr>
          </a:p>
          <a:p>
            <a:pPr algn="l"/>
            <a:r>
              <a:rPr lang="en-US" b="0" i="0" dirty="0">
                <a:solidFill>
                  <a:srgbClr val="000000"/>
                </a:solidFill>
                <a:effectLst/>
              </a:rPr>
              <a:t>Need ideas for exercise or ways to be more physically active? CHWs also can help connect you to options like community activities, discounted gyms, or exercises you can do at home.</a:t>
            </a: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3821918F-500D-9DB5-7E0F-7192A85A6A72}"/>
              </a:ext>
            </a:extLst>
          </p:cNvPr>
          <p:cNvSpPr>
            <a:spLocks noGrp="1"/>
          </p:cNvSpPr>
          <p:nvPr>
            <p:ph type="sldNum" sz="quarter" idx="5"/>
          </p:nvPr>
        </p:nvSpPr>
        <p:spPr/>
        <p:txBody>
          <a:bodyPr/>
          <a:lstStyle/>
          <a:p>
            <a:fld id="{168375C1-7C5C-42A2-80F2-05631BB3764E}" type="slidenum">
              <a:rPr lang="en-US" noProof="0" smtClean="0"/>
              <a:pPr/>
              <a:t>19</a:t>
            </a:fld>
            <a:endParaRPr lang="en-US" noProof="0" dirty="0"/>
          </a:p>
        </p:txBody>
      </p:sp>
    </p:spTree>
    <p:extLst>
      <p:ext uri="{BB962C8B-B14F-4D97-AF65-F5344CB8AC3E}">
        <p14:creationId xmlns:p14="http://schemas.microsoft.com/office/powerpoint/2010/main" val="352521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Many people tell us that exercise is hard to start. They say they don’t have time, don’t have a place to exercise, don’t know how to begin, or that it hurts or feels tiring.</a:t>
            </a:r>
          </a:p>
          <a:p>
            <a:pPr algn="l">
              <a:buNone/>
            </a:pPr>
            <a:endParaRPr lang="en-US" b="0" i="0" dirty="0">
              <a:solidFill>
                <a:srgbClr val="000000"/>
              </a:solidFill>
              <a:effectLst/>
            </a:endParaRPr>
          </a:p>
          <a:p>
            <a:pPr algn="l">
              <a:buNone/>
            </a:pPr>
            <a:r>
              <a:rPr lang="en-US" b="0" i="0" dirty="0">
                <a:solidFill>
                  <a:srgbClr val="000000"/>
                </a:solidFill>
                <a:effectLst/>
              </a:rPr>
              <a:t>We will share some ideas to help.</a:t>
            </a:r>
          </a:p>
          <a:p>
            <a:pPr algn="l">
              <a:buNone/>
            </a:pPr>
            <a:endParaRPr lang="en-US" b="0" i="0" dirty="0">
              <a:solidFill>
                <a:srgbClr val="000000"/>
              </a:solidFill>
              <a:effectLst/>
            </a:endParaRPr>
          </a:p>
          <a:p>
            <a:pPr algn="l">
              <a:buNone/>
            </a:pPr>
            <a:r>
              <a:rPr lang="en-US" b="0" i="0" dirty="0">
                <a:solidFill>
                  <a:srgbClr val="000000"/>
                </a:solidFill>
                <a:effectLst/>
              </a:rPr>
              <a:t>First, let’s talk about what exercise is; it is any physical movement done to help keep your body healthy.</a:t>
            </a:r>
          </a:p>
          <a:p>
            <a:pPr algn="l">
              <a:buNone/>
            </a:pPr>
            <a:endParaRPr lang="en-US" b="0" i="0" dirty="0">
              <a:solidFill>
                <a:srgbClr val="000000"/>
              </a:solidFill>
              <a:effectLst/>
            </a:endParaRPr>
          </a:p>
          <a:p>
            <a:pPr algn="l">
              <a:buNone/>
            </a:pPr>
            <a:r>
              <a:rPr lang="en-US" b="0" i="0" dirty="0">
                <a:solidFill>
                  <a:srgbClr val="000000"/>
                </a:solidFill>
                <a:effectLst/>
              </a:rPr>
              <a:t>Many people think exercise is not fun, takes too much time, or is too hard. That’s why we’re here—to help make it easier and more realistic.</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94390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219C2-0488-042C-5348-177D1C4878EA}"/>
            </a:ext>
          </a:extLst>
        </p:cNvPr>
        <p:cNvGrpSpPr/>
        <p:nvPr/>
      </p:nvGrpSpPr>
      <p:grpSpPr>
        <a:xfrm>
          <a:off x="0" y="0"/>
          <a:ext cx="0" cy="0"/>
          <a:chOff x="0" y="0"/>
          <a:chExt cx="0" cy="0"/>
        </a:xfrm>
      </p:grpSpPr>
      <p:sp>
        <p:nvSpPr>
          <p:cNvPr id="32771" name="Notes Placeholder 2">
            <a:extLst>
              <a:ext uri="{FF2B5EF4-FFF2-40B4-BE49-F238E27FC236}">
                <a16:creationId xmlns:a16="http://schemas.microsoft.com/office/drawing/2014/main" id="{0ABBF933-4F5E-671C-9D2F-1A9FEBD8D5A1}"/>
              </a:ext>
            </a:extLst>
          </p:cNvPr>
          <p:cNvSpPr>
            <a:spLocks noGrp="1"/>
          </p:cNvSpPr>
          <p:nvPr>
            <p:ph type="body" idx="1"/>
          </p:nvPr>
        </p:nvSpPr>
        <p:spPr/>
        <p:txBody>
          <a:bodyPr/>
          <a:lstStyle/>
          <a:p>
            <a:pPr algn="l">
              <a:buNone/>
            </a:pPr>
            <a:r>
              <a:rPr lang="en-US" b="0" i="0" u="none" strike="noStrike" dirty="0">
                <a:solidFill>
                  <a:srgbClr val="000000"/>
                </a:solidFill>
                <a:effectLst/>
              </a:rPr>
              <a:t>Can you name exercise goal like…. “be more active”!?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Now, what are 2-3 things you can do this week to meet that goal? </a:t>
            </a:r>
          </a:p>
          <a:p>
            <a:pPr algn="l">
              <a:buNone/>
            </a:pPr>
            <a:endParaRPr lang="en-US" b="0" i="0" u="none" strike="noStrike" dirty="0">
              <a:solidFill>
                <a:srgbClr val="000000"/>
              </a:solidFill>
              <a:effectLst/>
            </a:endParaRPr>
          </a:p>
          <a:p>
            <a:r>
              <a:rPr lang="en-US" b="0" i="0" u="none" strike="noStrike" dirty="0">
                <a:solidFill>
                  <a:srgbClr val="000000"/>
                </a:solidFill>
                <a:effectLst/>
              </a:rPr>
              <a:t>For example:</a:t>
            </a:r>
            <a:br>
              <a:rPr lang="en-US" b="0" i="0" u="none" strike="noStrike" dirty="0">
                <a:solidFill>
                  <a:srgbClr val="000000"/>
                </a:solidFill>
                <a:effectLst/>
              </a:rPr>
            </a:br>
            <a:endParaRPr lang="en-US" b="0" i="0" u="none" strike="noStrike" dirty="0">
              <a:solidFill>
                <a:srgbClr val="000000"/>
              </a:solidFill>
              <a:effectLst/>
            </a:endParaRPr>
          </a:p>
          <a:p>
            <a:pPr marL="181240" indent="-181240">
              <a:buFont typeface="Arial" panose="020B0604020202020204" pitchFamily="34" charset="0"/>
              <a:buChar char="•"/>
            </a:pPr>
            <a:r>
              <a:rPr lang="en-US" b="0" i="0" u="none" strike="noStrike" dirty="0">
                <a:solidFill>
                  <a:srgbClr val="000000"/>
                </a:solidFill>
                <a:effectLst/>
              </a:rPr>
              <a:t>Meet up with my friend Ana on Tuesday and Thursday at 6:00pm to walk for 20 minutes.</a:t>
            </a:r>
          </a:p>
          <a:p>
            <a:pPr marL="181240" indent="-181240">
              <a:buFont typeface="Arial" panose="020B0604020202020204" pitchFamily="34" charset="0"/>
              <a:buChar char="•"/>
            </a:pPr>
            <a:r>
              <a:rPr lang="en-US" b="0" i="0" u="none" strike="noStrike" dirty="0">
                <a:solidFill>
                  <a:srgbClr val="000000"/>
                </a:solidFill>
                <a:effectLst/>
              </a:rPr>
              <a:t>Do a video you watch about cardio on chair on Monday, Wednesday and Friday mornings.</a:t>
            </a:r>
          </a:p>
          <a:p>
            <a:pPr marL="181240" indent="-181240">
              <a:buFont typeface="Arial" panose="020B0604020202020204" pitchFamily="34" charset="0"/>
              <a:buChar char="•"/>
            </a:pPr>
            <a:r>
              <a:rPr lang="en-US" b="0" i="0" u="none" strike="noStrike" dirty="0">
                <a:solidFill>
                  <a:srgbClr val="000000"/>
                </a:solidFill>
                <a:effectLst/>
              </a:rPr>
              <a:t>Weightlifting at home on Saturday at 10:00am for 15 minutes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Notice how important it is to be specific…and it feels good too to check something off your list and know you’ve done it.</a:t>
            </a:r>
          </a:p>
        </p:txBody>
      </p:sp>
      <p:sp>
        <p:nvSpPr>
          <p:cNvPr id="4" name="Slide Number Placeholder 3">
            <a:extLst>
              <a:ext uri="{FF2B5EF4-FFF2-40B4-BE49-F238E27FC236}">
                <a16:creationId xmlns:a16="http://schemas.microsoft.com/office/drawing/2014/main" id="{C9270CB9-F3E3-8ECE-55AC-87BDFC2F5BFC}"/>
              </a:ext>
            </a:extLst>
          </p:cNvPr>
          <p:cNvSpPr>
            <a:spLocks noGrp="1"/>
          </p:cNvSpPr>
          <p:nvPr>
            <p:ph type="sldNum" sz="quarter" idx="5"/>
          </p:nvPr>
        </p:nvSpPr>
        <p:spPr/>
        <p:txBody>
          <a:bodyPr/>
          <a:lstStyle>
            <a:lvl1pPr eaLnBrk="0" hangingPunct="0">
              <a:defRPr sz="5400">
                <a:solidFill>
                  <a:schemeClr val="tx1"/>
                </a:solidFill>
                <a:latin typeface="Arial" panose="020B0604020202020204" pitchFamily="34" charset="0"/>
                <a:ea typeface="ＭＳ Ｐゴシック" panose="020B0600070205080204" pitchFamily="34" charset="-128"/>
              </a:defRPr>
            </a:lvl1pPr>
            <a:lvl2pPr marL="16959018" indent="-16959018" eaLnBrk="0" hangingPunct="0">
              <a:defRPr sz="5400">
                <a:solidFill>
                  <a:schemeClr val="tx1"/>
                </a:solidFill>
                <a:latin typeface="Arial" panose="020B0604020202020204" pitchFamily="34" charset="0"/>
                <a:ea typeface="ＭＳ Ｐゴシック" panose="020B0600070205080204" pitchFamily="34" charset="-128"/>
              </a:defRPr>
            </a:lvl2pPr>
            <a:lvl3pPr eaLnBrk="0" hangingPunct="0">
              <a:defRPr sz="5400">
                <a:solidFill>
                  <a:schemeClr val="tx1"/>
                </a:solidFill>
                <a:latin typeface="Arial" panose="020B0604020202020204" pitchFamily="34" charset="0"/>
                <a:ea typeface="ＭＳ Ｐゴシック" panose="020B0600070205080204" pitchFamily="34" charset="-128"/>
              </a:defRPr>
            </a:lvl3pPr>
            <a:lvl4pPr eaLnBrk="0" hangingPunct="0">
              <a:defRPr sz="5400">
                <a:solidFill>
                  <a:schemeClr val="tx1"/>
                </a:solidFill>
                <a:latin typeface="Arial" panose="020B0604020202020204" pitchFamily="34" charset="0"/>
                <a:ea typeface="ＭＳ Ｐゴシック" panose="020B0600070205080204" pitchFamily="34" charset="-128"/>
              </a:defRPr>
            </a:lvl4pPr>
            <a:lvl5pPr eaLnBrk="0" hangingPunct="0">
              <a:defRPr sz="5400">
                <a:solidFill>
                  <a:schemeClr val="tx1"/>
                </a:solidFill>
                <a:latin typeface="Arial" panose="020B0604020202020204" pitchFamily="34" charset="0"/>
                <a:ea typeface="ＭＳ Ｐゴシック" panose="020B0600070205080204" pitchFamily="34" charset="-128"/>
              </a:defRPr>
            </a:lvl5pPr>
            <a:lvl6pPr marL="1026492" eaLnBrk="0" fontAlgn="base" hangingPunct="0">
              <a:spcBef>
                <a:spcPct val="0"/>
              </a:spcBef>
              <a:spcAft>
                <a:spcPct val="0"/>
              </a:spcAft>
              <a:defRPr sz="5400">
                <a:solidFill>
                  <a:schemeClr val="tx1"/>
                </a:solidFill>
                <a:latin typeface="Arial" panose="020B0604020202020204" pitchFamily="34" charset="0"/>
                <a:ea typeface="ＭＳ Ｐゴシック" panose="020B0600070205080204" pitchFamily="34" charset="-128"/>
              </a:defRPr>
            </a:lvl6pPr>
            <a:lvl7pPr marL="2052985" eaLnBrk="0" fontAlgn="base" hangingPunct="0">
              <a:spcBef>
                <a:spcPct val="0"/>
              </a:spcBef>
              <a:spcAft>
                <a:spcPct val="0"/>
              </a:spcAft>
              <a:defRPr sz="5400">
                <a:solidFill>
                  <a:schemeClr val="tx1"/>
                </a:solidFill>
                <a:latin typeface="Arial" panose="020B0604020202020204" pitchFamily="34" charset="0"/>
                <a:ea typeface="ＭＳ Ｐゴシック" panose="020B0600070205080204" pitchFamily="34" charset="-128"/>
              </a:defRPr>
            </a:lvl7pPr>
            <a:lvl8pPr marL="3079477" eaLnBrk="0" fontAlgn="base" hangingPunct="0">
              <a:spcBef>
                <a:spcPct val="0"/>
              </a:spcBef>
              <a:spcAft>
                <a:spcPct val="0"/>
              </a:spcAft>
              <a:defRPr sz="5400">
                <a:solidFill>
                  <a:schemeClr val="tx1"/>
                </a:solidFill>
                <a:latin typeface="Arial" panose="020B0604020202020204" pitchFamily="34" charset="0"/>
                <a:ea typeface="ＭＳ Ｐゴシック" panose="020B0600070205080204" pitchFamily="34" charset="-128"/>
              </a:defRPr>
            </a:lvl8pPr>
            <a:lvl9pPr marL="4105971" eaLnBrk="0" fontAlgn="base" hangingPunct="0">
              <a:spcBef>
                <a:spcPct val="0"/>
              </a:spcBef>
              <a:spcAft>
                <a:spcPct val="0"/>
              </a:spcAft>
              <a:defRPr sz="54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300">
                <a:solidFill>
                  <a:prstClr val="black"/>
                </a:solidFill>
              </a:rPr>
              <a:pPr/>
              <a:t>20</a:t>
            </a:fld>
            <a:endParaRPr lang="en-US" altLang="en-US" sz="1300" dirty="0">
              <a:solidFill>
                <a:prstClr val="black"/>
              </a:solidFill>
            </a:endParaRPr>
          </a:p>
        </p:txBody>
      </p:sp>
      <p:sp>
        <p:nvSpPr>
          <p:cNvPr id="8" name="Slide Image Placeholder 7">
            <a:extLst>
              <a:ext uri="{FF2B5EF4-FFF2-40B4-BE49-F238E27FC236}">
                <a16:creationId xmlns:a16="http://schemas.microsoft.com/office/drawing/2014/main" id="{B99BCB0E-D151-CE3B-3661-64E9E1248216}"/>
              </a:ext>
            </a:extLst>
          </p:cNvPr>
          <p:cNvSpPr>
            <a:spLocks noGrp="1" noRot="1" noChangeAspect="1"/>
          </p:cNvSpPr>
          <p:nvPr>
            <p:ph type="sldImg"/>
          </p:nvPr>
        </p:nvSpPr>
        <p:spPr>
          <a:xfrm>
            <a:off x="728663" y="827088"/>
            <a:ext cx="6346825" cy="3570287"/>
          </a:xfrm>
        </p:spPr>
      </p:sp>
    </p:spTree>
    <p:extLst>
      <p:ext uri="{BB962C8B-B14F-4D97-AF65-F5344CB8AC3E}">
        <p14:creationId xmlns:p14="http://schemas.microsoft.com/office/powerpoint/2010/main" val="2954522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Activity should be fun. It should not make you feel sick or exhausted. You don’t need to do as much as you may think. Even small amounts help.</a:t>
            </a:r>
          </a:p>
          <a:p>
            <a:pPr algn="l">
              <a:buNone/>
            </a:pPr>
            <a:endParaRPr lang="en-US" b="0" i="0" dirty="0">
              <a:solidFill>
                <a:srgbClr val="000000"/>
              </a:solidFill>
              <a:effectLst/>
            </a:endParaRPr>
          </a:p>
          <a:p>
            <a:pPr algn="l">
              <a:buNone/>
            </a:pPr>
            <a:r>
              <a:rPr lang="en-US" b="0" i="0" dirty="0">
                <a:solidFill>
                  <a:srgbClr val="000000"/>
                </a:solidFill>
                <a:effectLst/>
              </a:rPr>
              <a:t>You can be active at home, in a park, at a gym, alone, or with family or friends.</a:t>
            </a:r>
          </a:p>
          <a:p>
            <a:pPr algn="l">
              <a:buNone/>
            </a:pPr>
            <a:endParaRPr lang="en-US" b="0" i="0" dirty="0">
              <a:solidFill>
                <a:srgbClr val="000000"/>
              </a:solidFill>
              <a:effectLst/>
            </a:endParaRPr>
          </a:p>
          <a:p>
            <a:pPr algn="l"/>
            <a:r>
              <a:rPr lang="en-US" b="0" i="0" dirty="0">
                <a:solidFill>
                  <a:srgbClr val="000000"/>
                </a:solidFill>
                <a:effectLst/>
              </a:rPr>
              <a:t>Starting activity is a decision to start today—just today.</a:t>
            </a:r>
          </a:p>
          <a:p>
            <a:pPr algn="l"/>
            <a:br>
              <a:rPr lang="en-US" b="0" i="0" dirty="0">
                <a:solidFill>
                  <a:srgbClr val="000000"/>
                </a:solidFill>
                <a:effectLst/>
              </a:rPr>
            </a:br>
            <a:r>
              <a:rPr lang="en-US" b="0" i="0" dirty="0">
                <a:solidFill>
                  <a:srgbClr val="000000"/>
                </a:solidFill>
                <a:effectLst/>
              </a:rPr>
              <a:t>Then make the same decision tomorrow, until it becomes a habit.</a:t>
            </a:r>
          </a:p>
          <a:p>
            <a:pPr algn="l"/>
            <a:endParaRPr lang="en-US" b="0" i="0" dirty="0">
              <a:solidFill>
                <a:srgbClr val="000000"/>
              </a:solidFill>
              <a:effectLst/>
            </a:endParaRPr>
          </a:p>
          <a:p>
            <a:pPr algn="l"/>
            <a:r>
              <a:rPr lang="en-US" b="0" i="0" dirty="0">
                <a:solidFill>
                  <a:srgbClr val="000000"/>
                </a:solidFill>
                <a:effectLst/>
              </a:rPr>
              <a:t>Thank you for listening</a:t>
            </a:r>
          </a:p>
          <a:p>
            <a:pPr algn="l"/>
            <a:endParaRPr lang="en-US" b="0" i="0" dirty="0">
              <a:solidFill>
                <a:srgbClr val="000000"/>
              </a:solidFill>
              <a:effectLst/>
            </a:endParaRPr>
          </a:p>
          <a:p>
            <a:pPr algn="l"/>
            <a:r>
              <a:rPr lang="en-US" b="0" i="0" dirty="0">
                <a:solidFill>
                  <a:srgbClr val="000000"/>
                </a:solidFill>
                <a:effectLst/>
              </a:rPr>
              <a:t>Until next time!</a:t>
            </a:r>
          </a:p>
          <a:p>
            <a:pPr defTabSz="1021806">
              <a:defRPr/>
            </a:pPr>
            <a:endParaRPr lang="es-MX" noProof="0" dirty="0">
              <a:ea typeface="ＭＳ Ｐゴシック" pitchFamily="-89" charset="-128"/>
            </a:endParaRPr>
          </a:p>
          <a:p>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6476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909638"/>
            <a:ext cx="6477000" cy="3643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41290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And with these reminders we begin with our topic today...exercise and physical activity.  What do you think when someone mentions exercise or physical activity???</a:t>
            </a:r>
          </a:p>
          <a:p>
            <a:endParaRPr lang="en-US" sz="1400" dirty="0"/>
          </a:p>
          <a:p>
            <a:r>
              <a:rPr lang="en-US" sz="1400" dirty="0"/>
              <a:t>The GOAL is at least 20 minutes three times per week</a:t>
            </a:r>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2701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Physical activity is like a wheel. For a wheel to turn, it must be complete.</a:t>
            </a:r>
          </a:p>
          <a:p>
            <a:pPr algn="l">
              <a:buNone/>
            </a:pPr>
            <a:endParaRPr lang="en-US" b="0" i="0" dirty="0">
              <a:solidFill>
                <a:srgbClr val="000000"/>
              </a:solidFill>
              <a:effectLst/>
            </a:endParaRPr>
          </a:p>
          <a:p>
            <a:pPr algn="l">
              <a:buNone/>
            </a:pPr>
            <a:r>
              <a:rPr lang="en-US" b="0" i="0" dirty="0">
                <a:solidFill>
                  <a:srgbClr val="000000"/>
                </a:solidFill>
                <a:effectLst/>
              </a:rPr>
              <a:t>Think of a cartwheel. If a big piece is missing, the wheel will not turn well.</a:t>
            </a:r>
          </a:p>
          <a:p>
            <a:pPr algn="l">
              <a:buNone/>
            </a:pPr>
            <a:endParaRPr lang="en-US" b="0" i="0" dirty="0">
              <a:solidFill>
                <a:srgbClr val="000000"/>
              </a:solidFill>
              <a:effectLst/>
            </a:endParaRPr>
          </a:p>
          <a:p>
            <a:pPr algn="l">
              <a:buNone/>
            </a:pPr>
            <a:r>
              <a:rPr lang="en-US" b="0" i="0" dirty="0">
                <a:solidFill>
                  <a:srgbClr val="000000"/>
                </a:solidFill>
                <a:effectLst/>
              </a:rPr>
              <a:t>Your body works the same way. There are three types of exercise:</a:t>
            </a:r>
          </a:p>
          <a:p>
            <a:pPr algn="l">
              <a:buNone/>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aerobic</a:t>
            </a:r>
          </a:p>
          <a:p>
            <a:pPr algn="l">
              <a:buFont typeface="Arial" panose="020B0604020202020204" pitchFamily="34" charset="0"/>
              <a:buChar char="•"/>
            </a:pPr>
            <a:r>
              <a:rPr lang="en-US" b="0" i="0" dirty="0">
                <a:solidFill>
                  <a:srgbClr val="000000"/>
                </a:solidFill>
                <a:effectLst/>
              </a:rPr>
              <a:t>strength (weight-lifting)</a:t>
            </a:r>
          </a:p>
          <a:p>
            <a:pPr algn="l">
              <a:buFont typeface="Arial" panose="020B0604020202020204" pitchFamily="34" charset="0"/>
              <a:buChar char="•"/>
            </a:pPr>
            <a:r>
              <a:rPr lang="en-US" b="0" i="0" dirty="0">
                <a:solidFill>
                  <a:srgbClr val="000000"/>
                </a:solidFill>
                <a:effectLst/>
              </a:rPr>
              <a:t>Stretching</a:t>
            </a:r>
          </a:p>
          <a:p>
            <a:pPr algn="l">
              <a:buFont typeface="Arial" panose="020B0604020202020204" pitchFamily="34" charset="0"/>
              <a:buChar char="•"/>
            </a:pPr>
            <a:endParaRPr lang="en-US" b="0" i="0" dirty="0">
              <a:solidFill>
                <a:srgbClr val="000000"/>
              </a:solidFill>
              <a:effectLst/>
            </a:endParaRPr>
          </a:p>
          <a:p>
            <a:pPr algn="l">
              <a:buNone/>
            </a:pPr>
            <a:r>
              <a:rPr lang="en-US" b="0" i="0" dirty="0">
                <a:solidFill>
                  <a:srgbClr val="000000"/>
                </a:solidFill>
                <a:effectLst/>
              </a:rPr>
              <a:t>All three are important. If one is missing, the body does not work as well.</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23895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Warming up and stretching</a:t>
            </a:r>
          </a:p>
          <a:p>
            <a:pPr algn="l">
              <a:buNone/>
            </a:pPr>
            <a:endParaRPr lang="en-US" b="0" i="0" dirty="0">
              <a:solidFill>
                <a:srgbClr val="000000"/>
              </a:solidFill>
              <a:effectLst/>
            </a:endParaRPr>
          </a:p>
          <a:p>
            <a:pPr algn="l">
              <a:buNone/>
            </a:pPr>
            <a:r>
              <a:rPr lang="en-US" b="0" i="0" dirty="0">
                <a:solidFill>
                  <a:srgbClr val="000000"/>
                </a:solidFill>
                <a:effectLst/>
              </a:rPr>
              <a:t>You wouldn’t drive a car without warming it up, right? If you do, it can get damaged! Well, the same is true for your body!</a:t>
            </a:r>
          </a:p>
          <a:p>
            <a:pPr algn="l">
              <a:buNone/>
            </a:pPr>
            <a:endParaRPr lang="en-US" b="0" i="0" dirty="0">
              <a:solidFill>
                <a:srgbClr val="000000"/>
              </a:solidFill>
              <a:effectLst/>
            </a:endParaRPr>
          </a:p>
          <a:p>
            <a:pPr algn="l">
              <a:buNone/>
            </a:pPr>
            <a:r>
              <a:rPr lang="en-US" b="0" i="0" dirty="0">
                <a:solidFill>
                  <a:srgbClr val="000000"/>
                </a:solidFill>
                <a:effectLst/>
              </a:rPr>
              <a:t>Before exercising, you should warm up and stretch the muscles you will use. You don’t need to be very flexible to stretch.</a:t>
            </a:r>
          </a:p>
          <a:p>
            <a:pPr algn="l">
              <a:buNone/>
            </a:pPr>
            <a:endParaRPr lang="en-US" b="0" i="0" dirty="0">
              <a:solidFill>
                <a:srgbClr val="000000"/>
              </a:solidFill>
              <a:effectLst/>
            </a:endParaRPr>
          </a:p>
          <a:p>
            <a:pPr algn="l">
              <a:buNone/>
            </a:pPr>
            <a:r>
              <a:rPr lang="en-US" b="0" i="0" dirty="0">
                <a:solidFill>
                  <a:srgbClr val="000000"/>
                </a:solidFill>
                <a:effectLst/>
              </a:rPr>
              <a:t>Stretching is important because it:</a:t>
            </a:r>
          </a:p>
          <a:p>
            <a:pPr algn="l">
              <a:buNone/>
            </a:pPr>
            <a:r>
              <a:rPr lang="en-US" b="0" i="0" dirty="0">
                <a:solidFill>
                  <a:srgbClr val="000000"/>
                </a:solidFill>
                <a:effectLst/>
              </a:rPr>
              <a:t> - Helps prevent injuries,</a:t>
            </a:r>
          </a:p>
          <a:p>
            <a:pPr algn="l">
              <a:buNone/>
            </a:pPr>
            <a:r>
              <a:rPr lang="en-US" b="0" i="0" dirty="0">
                <a:solidFill>
                  <a:srgbClr val="000000"/>
                </a:solidFill>
                <a:effectLst/>
              </a:rPr>
              <a:t> - Improves blood flow to your muscles,</a:t>
            </a:r>
          </a:p>
          <a:p>
            <a:pPr algn="l">
              <a:buNone/>
            </a:pPr>
            <a:r>
              <a:rPr lang="en-US" b="0" i="0" dirty="0">
                <a:solidFill>
                  <a:srgbClr val="000000"/>
                </a:solidFill>
                <a:effectLst/>
              </a:rPr>
              <a:t> - and because it can reduce pain!</a:t>
            </a:r>
          </a:p>
          <a:p>
            <a:pPr algn="l">
              <a:buNone/>
            </a:pPr>
            <a:endParaRPr lang="en-US" b="0" i="0" dirty="0">
              <a:solidFill>
                <a:srgbClr val="000000"/>
              </a:solidFill>
              <a:effectLst/>
            </a:endParaRPr>
          </a:p>
          <a:p>
            <a:pPr algn="l">
              <a:buNone/>
            </a:pPr>
            <a:r>
              <a:rPr lang="en-US" b="0" i="0" dirty="0">
                <a:solidFill>
                  <a:srgbClr val="000000"/>
                </a:solidFill>
                <a:effectLst/>
              </a:rPr>
              <a:t>Why does stretching help with pain? The body is all connected!</a:t>
            </a:r>
          </a:p>
          <a:p>
            <a:pPr algn="l">
              <a:buNone/>
            </a:pPr>
            <a:r>
              <a:rPr lang="en-US" b="0" i="0" dirty="0">
                <a:solidFill>
                  <a:srgbClr val="000000"/>
                </a:solidFill>
                <a:effectLst/>
              </a:rPr>
              <a:t>For example: some people have knee pain, but their knees are healthy. So the problem may actually be in the hips.</a:t>
            </a:r>
          </a:p>
          <a:p>
            <a:pPr algn="l">
              <a:buNone/>
            </a:pPr>
            <a:r>
              <a:rPr lang="en-US" b="0" i="0" dirty="0">
                <a:solidFill>
                  <a:srgbClr val="000000"/>
                </a:solidFill>
                <a:effectLst/>
              </a:rPr>
              <a:t>Why?  because when the hips are out of balance, the knees take extra stress. Stretching and keeping your muscles balanced helps reduce this pain.</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3525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youtube.com or any internet search on your phone, you can search for CHAIR WARMING EXERCISES</a:t>
            </a:r>
            <a:br>
              <a:rPr lang="en-US" dirty="0"/>
            </a:br>
            <a:br>
              <a:rPr lang="en-US" dirty="0"/>
            </a:br>
            <a:r>
              <a:rPr lang="en-US" sz="1400" dirty="0"/>
              <a:t>If you've never exercised before, or if you're having problems with balance or mobility, it's best to start warming up in a chair.</a:t>
            </a:r>
            <a:br>
              <a:rPr lang="en-US" dirty="0"/>
            </a:br>
            <a:br>
              <a:rPr lang="en-US" dirty="0"/>
            </a:br>
            <a:r>
              <a:rPr lang="en-US" sz="1400" dirty="0"/>
              <a:t>If you have balance and mobility, you can just look for WARM-UP EXERCISES</a:t>
            </a:r>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6</a:t>
            </a:fld>
            <a:endParaRPr lang="es-MX">
              <a:solidFill>
                <a:prstClr val="black"/>
              </a:solidFill>
            </a:endParaRPr>
          </a:p>
        </p:txBody>
      </p:sp>
    </p:spTree>
    <p:extLst>
      <p:ext uri="{BB962C8B-B14F-4D97-AF65-F5344CB8AC3E}">
        <p14:creationId xmlns:p14="http://schemas.microsoft.com/office/powerpoint/2010/main" val="2907093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1" i="0" dirty="0">
                <a:solidFill>
                  <a:srgbClr val="000000"/>
                </a:solidFill>
                <a:effectLst/>
              </a:rPr>
              <a:t>Headache &amp; Neck Stretches</a:t>
            </a:r>
            <a:endParaRPr lang="en-US" b="0" i="0" dirty="0">
              <a:solidFill>
                <a:srgbClr val="000000"/>
              </a:solidFill>
              <a:effectLst/>
            </a:endParaRPr>
          </a:p>
          <a:p>
            <a:pPr algn="l">
              <a:buNone/>
            </a:pPr>
            <a:endParaRPr lang="en-US" b="0" i="0" dirty="0">
              <a:solidFill>
                <a:srgbClr val="000000"/>
              </a:solidFill>
              <a:effectLst/>
            </a:endParaRPr>
          </a:p>
          <a:p>
            <a:pPr algn="l">
              <a:buNone/>
            </a:pPr>
            <a:r>
              <a:rPr lang="en-US" b="0" i="0" dirty="0">
                <a:solidFill>
                  <a:srgbClr val="000000"/>
                </a:solidFill>
                <a:effectLst/>
              </a:rPr>
              <a:t>Do the following exercises!  </a:t>
            </a:r>
          </a:p>
          <a:p>
            <a:pPr algn="l">
              <a:buNone/>
            </a:pPr>
            <a:endParaRPr lang="en-US" b="0" i="0" dirty="0">
              <a:solidFill>
                <a:srgbClr val="000000"/>
              </a:solidFill>
              <a:effectLst/>
            </a:endParaRPr>
          </a:p>
          <a:p>
            <a:pPr algn="l">
              <a:buNone/>
            </a:pPr>
            <a:r>
              <a:rPr lang="en-US" b="0" i="0" dirty="0">
                <a:solidFill>
                  <a:srgbClr val="000000"/>
                </a:solidFill>
                <a:effectLst/>
              </a:rPr>
              <a:t>While you do, please remember to </a:t>
            </a:r>
            <a:r>
              <a:rPr lang="en-US" b="1" i="0" dirty="0">
                <a:solidFill>
                  <a:srgbClr val="000000"/>
                </a:solidFill>
                <a:effectLst/>
              </a:rPr>
              <a:t>breathe normally</a:t>
            </a:r>
            <a:r>
              <a:rPr lang="en-US" b="0" i="0" dirty="0">
                <a:solidFill>
                  <a:srgbClr val="000000"/>
                </a:solidFill>
                <a:effectLst/>
              </a:rPr>
              <a:t> and only stretch until you feel a gentle pull. Do not push to pain! </a:t>
            </a:r>
          </a:p>
          <a:p>
            <a:pPr algn="l">
              <a:buNone/>
            </a:pPr>
            <a:endParaRPr lang="en-US" b="0" i="0" dirty="0">
              <a:solidFill>
                <a:srgbClr val="000000"/>
              </a:solidFill>
              <a:effectLst/>
            </a:endParaRPr>
          </a:p>
          <a:p>
            <a:r>
              <a:rPr lang="en-US" dirty="0"/>
              <a:t>If you do these stretches regularly, they will become easier each time! </a:t>
            </a:r>
          </a:p>
          <a:p>
            <a:endParaRPr lang="en-US" dirty="0"/>
          </a:p>
          <a:p>
            <a:r>
              <a:rPr lang="en-US" dirty="0"/>
              <a:t>IMPORTANT NOTE:  The video will go fast, but please pause this video each time you perform one of the exercises mentioned so you can do it for 15 seconds…then… resume the video when you finish each exercise…</a:t>
            </a:r>
          </a:p>
          <a:p>
            <a:endParaRPr lang="en-US" dirty="0"/>
          </a:p>
          <a:p>
            <a:endParaRPr lang="en-US" dirty="0"/>
          </a:p>
          <a:p>
            <a:r>
              <a:rPr lang="en-US" dirty="0"/>
              <a:t>Ready to start?…let’s practice!</a:t>
            </a:r>
          </a:p>
          <a:p>
            <a:pPr algn="l">
              <a:buNone/>
            </a:pPr>
            <a:endParaRPr lang="en-US" b="0" i="0" dirty="0">
              <a:solidFill>
                <a:srgbClr val="000000"/>
              </a:solidFill>
              <a:effectLst/>
            </a:endParaRPr>
          </a:p>
          <a:p>
            <a:pPr algn="l">
              <a:buNone/>
            </a:pPr>
            <a:endParaRPr lang="en-US" b="0" i="0" dirty="0">
              <a:solidFill>
                <a:srgbClr val="000000"/>
              </a:solidFill>
              <a:effectLst/>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1583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gn="l">
              <a:buAutoNum type="arabicPeriod"/>
            </a:pPr>
            <a:r>
              <a:rPr lang="en-US" b="1" i="0" dirty="0">
                <a:solidFill>
                  <a:srgbClr val="000000"/>
                </a:solidFill>
                <a:effectLst/>
              </a:rPr>
              <a:t>Flex and Extend:</a:t>
            </a:r>
          </a:p>
          <a:p>
            <a:pPr marL="0" indent="0" algn="l">
              <a:buNone/>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Sit straight, shoulders relaxed, don’t lean back.</a:t>
            </a:r>
          </a:p>
          <a:p>
            <a:pPr algn="l">
              <a:buFont typeface="Arial" panose="020B0604020202020204" pitchFamily="34" charset="0"/>
              <a:buChar char="•"/>
            </a:pPr>
            <a:r>
              <a:rPr lang="en-US" b="0" i="0" dirty="0">
                <a:solidFill>
                  <a:srgbClr val="000000"/>
                </a:solidFill>
                <a:effectLst/>
              </a:rPr>
              <a:t>Flex head down, chin to chest, hold 15 seconds.</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Then, extend head back, hold 15 seconds.</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endParaRPr lang="en-US" b="0" i="0" dirty="0">
              <a:solidFill>
                <a:srgbClr val="000000"/>
              </a:solidFill>
              <a:effectLst/>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1583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1E10-455C-9F06-6EB9-AB3545EBF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AA955-2FAC-1316-E65A-1D77DAED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2AE37-7256-11FE-3EE1-1CBC17928D30}"/>
              </a:ext>
            </a:extLst>
          </p:cNvPr>
          <p:cNvSpPr>
            <a:spLocks noGrp="1"/>
          </p:cNvSpPr>
          <p:nvPr>
            <p:ph type="body" idx="1"/>
          </p:nvPr>
        </p:nvSpPr>
        <p:spPr/>
        <p:txBody>
          <a:bodyPr>
            <a:normAutofit/>
          </a:bodyPr>
          <a:lstStyle/>
          <a:p>
            <a:pPr algn="l">
              <a:buNone/>
            </a:pPr>
            <a:r>
              <a:rPr lang="en-US" b="1" i="0" dirty="0">
                <a:solidFill>
                  <a:srgbClr val="000000"/>
                </a:solidFill>
                <a:effectLst/>
              </a:rPr>
              <a:t>2. Rotate:</a:t>
            </a: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Keep back straight, shoulders relaxed.</a:t>
            </a:r>
          </a:p>
          <a:p>
            <a:pPr algn="l">
              <a:buFont typeface="Arial" panose="020B0604020202020204" pitchFamily="34" charset="0"/>
              <a:buChar char="•"/>
            </a:pPr>
            <a:r>
              <a:rPr lang="en-US" b="0" i="0" dirty="0">
                <a:solidFill>
                  <a:srgbClr val="000000"/>
                </a:solidFill>
                <a:effectLst/>
              </a:rPr>
              <a:t>Turn head to the right, chin in line with shoulder, hold 15 seconds.</a:t>
            </a:r>
          </a:p>
          <a:p>
            <a:pPr algn="l">
              <a:buFont typeface="Arial" panose="020B0604020202020204" pitchFamily="34" charset="0"/>
              <a:buChar char="•"/>
            </a:pPr>
            <a:r>
              <a:rPr lang="en-US" b="0" i="0" dirty="0">
                <a:solidFill>
                  <a:srgbClr val="000000"/>
                </a:solidFill>
                <a:effectLst/>
              </a:rPr>
              <a:t>Then, turn head to the left, hold 15 seconds.</a:t>
            </a:r>
          </a:p>
        </p:txBody>
      </p:sp>
      <p:sp>
        <p:nvSpPr>
          <p:cNvPr id="4" name="Slide Number Placeholder 3">
            <a:extLst>
              <a:ext uri="{FF2B5EF4-FFF2-40B4-BE49-F238E27FC236}">
                <a16:creationId xmlns:a16="http://schemas.microsoft.com/office/drawing/2014/main" id="{3B7CFF8B-C2DF-DEF8-2BB7-6CE7724FF5F5}"/>
              </a:ext>
            </a:extLst>
          </p:cNvPr>
          <p:cNvSpPr>
            <a:spLocks noGrp="1"/>
          </p:cNvSpPr>
          <p:nvPr>
            <p:ph type="sldNum" sz="quarter" idx="10"/>
          </p:nvPr>
        </p:nvSpPr>
        <p:spPr/>
        <p:txBody>
          <a:bodyPr/>
          <a:lstStyle/>
          <a:p>
            <a:fld id="{DDAC6CC0-914F-4A6F-B8FE-1137B7ABBBE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7937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6D17-F0C5-AFA5-5F95-09AB8A082D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C6ACB-E503-0CAE-9DCA-7CB49CB9FE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EE455-10CA-A5A0-F8BD-8A3A8EBB03CC}"/>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11B77D11-1776-47AB-FD06-073A3C37A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35EDE-ED3D-C890-6309-E7742C1EE2D0}"/>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201988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FFB5-124D-4B3B-174A-98C75608EA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8F488-DCBA-770E-73D8-7BB41185F4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5C703-C062-55AE-4681-A184AA0FA48E}"/>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B0D5D31E-DD39-A002-C559-C88E0E137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5BD6B-8373-417C-1DE6-5EED476D9787}"/>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192469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43EB2-74E3-0BFA-A215-D80F90B3C0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3B5BE-564D-D321-C46C-BAF2AFFA4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53488-7A26-BD63-EC13-D05A11386752}"/>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59F02FE4-0F57-09AF-2D80-143C4DF04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9F527-29C2-38A5-C95B-911EC0487D4B}"/>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172693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718082821"/>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72450304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28402873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7072367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84584984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20101775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solidFill>
                  <a:srgbClr val="3F5779">
                    <a:lumMod val="60000"/>
                    <a:lumOff val="40000"/>
                  </a:srgbClr>
                </a:solidFill>
              </a:rPr>
              <a:pPr/>
              <a:t>3/26/2026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51350814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‹Nº›</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94284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8143-F144-D718-E7AD-94E5D8BBA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A6A37-E736-780E-7A02-551BED439C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05E3-62CC-5355-43F1-525B9948269D}"/>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4CBFE381-5AAF-86D8-7058-ED46927D4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B9C16-8915-B39A-4F2B-F6491DDE585E}"/>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21341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3/26/2026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‹Nº›</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8524134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8D51-06EC-3C2F-B285-EBEF4FDD45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83B5D-F025-45B3-47DE-BDB3E988F4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D8509-7BB6-792A-14F3-1E6FF084997B}"/>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A7234217-6C11-FC98-63C3-F6769109C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712F3-245C-5A45-EA4E-76B62330DA6D}"/>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583593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22FB-8B75-F026-7C91-E79CE1EC3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581AF-31A6-A94A-D0DB-A9D9C1565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AFC13-64B2-2414-78AD-D50074889D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7E894-1290-650C-5CDD-1651F33EA993}"/>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6" name="Footer Placeholder 5">
            <a:extLst>
              <a:ext uri="{FF2B5EF4-FFF2-40B4-BE49-F238E27FC236}">
                <a16:creationId xmlns:a16="http://schemas.microsoft.com/office/drawing/2014/main" id="{0627ACA1-9AA8-43C8-CD30-E8925EEFF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5530A-8F91-87E8-9547-858382C17BB4}"/>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398857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49A8-9B6E-6508-F011-135612659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462325-CC5B-9E6A-8843-8408A1B188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B242B-104C-93F7-6273-F5A186AA5D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931C2-452F-B479-EBC3-753C62FAA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EF07-3B3C-D267-32B2-4DD00BC8C4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52AC5-50B6-9D98-D00C-43CF3CE6633C}"/>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8" name="Footer Placeholder 7">
            <a:extLst>
              <a:ext uri="{FF2B5EF4-FFF2-40B4-BE49-F238E27FC236}">
                <a16:creationId xmlns:a16="http://schemas.microsoft.com/office/drawing/2014/main" id="{27EA14CC-E3DA-CBF7-768F-AF799404E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7719EE-0CA5-3807-24CB-0FE9E0098009}"/>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425503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E02E-95DD-8520-6C6C-F824537B0B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3BFDA3-875C-4354-2723-D3450A2E5BC4}"/>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4" name="Footer Placeholder 3">
            <a:extLst>
              <a:ext uri="{FF2B5EF4-FFF2-40B4-BE49-F238E27FC236}">
                <a16:creationId xmlns:a16="http://schemas.microsoft.com/office/drawing/2014/main" id="{266A6BED-98E7-536B-5091-C750AA842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8AD32-0007-7404-9955-0B255192D1CF}"/>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219475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14FBB-47C3-6CA3-56E6-969FB84E70FF}"/>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3" name="Footer Placeholder 2">
            <a:extLst>
              <a:ext uri="{FF2B5EF4-FFF2-40B4-BE49-F238E27FC236}">
                <a16:creationId xmlns:a16="http://schemas.microsoft.com/office/drawing/2014/main" id="{273EE907-B486-2AE2-4945-9A7DBD5B9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D9351C-8D03-3E75-1806-42A7E172552A}"/>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367034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C1B9-A8EC-9A67-AA91-38E56A518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4728C0-4CBA-2C43-B464-CB3D50604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E8A384-7C2D-230C-7ED3-A01BE7717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75B770-0F54-FE57-D4A0-A0A47E57E933}"/>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6" name="Footer Placeholder 5">
            <a:extLst>
              <a:ext uri="{FF2B5EF4-FFF2-40B4-BE49-F238E27FC236}">
                <a16:creationId xmlns:a16="http://schemas.microsoft.com/office/drawing/2014/main" id="{34B5131B-332B-5662-B4C0-675779A0F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05F38-DC6D-65E3-2492-F78138E61F60}"/>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322508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376C-8B63-F2C0-4619-176E1F3FC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A8B2ED-05E1-B064-DC71-EDFA2BAA0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DAAB1-18B6-50DF-6BAF-8447209A1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44641-3FB1-CF43-4E8C-D3AB33C41C47}"/>
              </a:ext>
            </a:extLst>
          </p:cNvPr>
          <p:cNvSpPr>
            <a:spLocks noGrp="1"/>
          </p:cNvSpPr>
          <p:nvPr>
            <p:ph type="dt" sz="half" idx="10"/>
          </p:nvPr>
        </p:nvSpPr>
        <p:spPr/>
        <p:txBody>
          <a:bodyPr/>
          <a:lstStyle/>
          <a:p>
            <a:fld id="{A03FAC74-4C55-2644-9992-8BE3AD27FD64}" type="datetimeFigureOut">
              <a:rPr lang="en-US" smtClean="0"/>
              <a:t>3/26/2026</a:t>
            </a:fld>
            <a:endParaRPr lang="en-US"/>
          </a:p>
        </p:txBody>
      </p:sp>
      <p:sp>
        <p:nvSpPr>
          <p:cNvPr id="6" name="Footer Placeholder 5">
            <a:extLst>
              <a:ext uri="{FF2B5EF4-FFF2-40B4-BE49-F238E27FC236}">
                <a16:creationId xmlns:a16="http://schemas.microsoft.com/office/drawing/2014/main" id="{E69D0CDD-A5CB-26E5-B54D-F603609CF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939EB-66EA-B8A5-C718-10BAAF1D416A}"/>
              </a:ext>
            </a:extLst>
          </p:cNvPr>
          <p:cNvSpPr>
            <a:spLocks noGrp="1"/>
          </p:cNvSpPr>
          <p:nvPr>
            <p:ph type="sldNum" sz="quarter" idx="12"/>
          </p:nvPr>
        </p:nvSpPr>
        <p:spPr/>
        <p:txBody>
          <a:bodyPr/>
          <a:lstStyle/>
          <a:p>
            <a:fld id="{1B1BB25F-7F05-8445-A72C-0CC845E16508}" type="slidenum">
              <a:rPr lang="en-US" smtClean="0"/>
              <a:t>‹Nº›</a:t>
            </a:fld>
            <a:endParaRPr lang="en-US"/>
          </a:p>
        </p:txBody>
      </p:sp>
    </p:spTree>
    <p:extLst>
      <p:ext uri="{BB962C8B-B14F-4D97-AF65-F5344CB8AC3E}">
        <p14:creationId xmlns:p14="http://schemas.microsoft.com/office/powerpoint/2010/main" val="429169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C0646-B970-8EC5-E87F-EC1E153E8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0F5EEE-D8E3-6C2D-EDA8-CED694C35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9F6BD-BC34-FC56-B668-BA5187829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FAC74-4C55-2644-9992-8BE3AD27FD64}" type="datetimeFigureOut">
              <a:rPr lang="en-US" smtClean="0"/>
              <a:t>3/26/2026</a:t>
            </a:fld>
            <a:endParaRPr lang="en-US"/>
          </a:p>
        </p:txBody>
      </p:sp>
      <p:sp>
        <p:nvSpPr>
          <p:cNvPr id="5" name="Footer Placeholder 4">
            <a:extLst>
              <a:ext uri="{FF2B5EF4-FFF2-40B4-BE49-F238E27FC236}">
                <a16:creationId xmlns:a16="http://schemas.microsoft.com/office/drawing/2014/main" id="{2DAD7513-6D7F-3473-6955-1A8E5866C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E293D6-821D-30CC-F6A2-10C7D48E6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1BB25F-7F05-8445-A72C-0CC845E16508}" type="slidenum">
              <a:rPr lang="en-US" smtClean="0"/>
              <a:t>‹Nº›</a:t>
            </a:fld>
            <a:endParaRPr lang="en-US"/>
          </a:p>
        </p:txBody>
      </p:sp>
    </p:spTree>
    <p:extLst>
      <p:ext uri="{BB962C8B-B14F-4D97-AF65-F5344CB8AC3E}">
        <p14:creationId xmlns:p14="http://schemas.microsoft.com/office/powerpoint/2010/main" val="104115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20.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5.jpe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2337/dc16-1728" TargetMode="External"/><Relationship Id="rId7" Type="http://schemas.openxmlformats.org/officeDocument/2006/relationships/hyperlink" Target="https://doi.org/10.3389/fendo.2024.1308959"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doi.org/10.3390/healthcare10061129" TargetMode="External"/><Relationship Id="rId5" Type="http://schemas.openxmlformats.org/officeDocument/2006/relationships/hyperlink" Target="https://doi.org/10.3949/ccjm.84.s1.03" TargetMode="External"/><Relationship Id="rId4" Type="http://schemas.openxmlformats.org/officeDocument/2006/relationships/hyperlink" Target="https://doi.org/10.2337/dc10-999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8.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man in the gym">
            <a:extLst>
              <a:ext uri="{FF2B5EF4-FFF2-40B4-BE49-F238E27FC236}">
                <a16:creationId xmlns:a16="http://schemas.microsoft.com/office/drawing/2014/main" id="{3FA42DDC-E1F6-0D4D-B355-9A10424731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 y="-1"/>
            <a:ext cx="12223133" cy="6858001"/>
          </a:xfrm>
          <a:prstGeom prst="rect">
            <a:avLst/>
          </a:prstGeom>
          <a:noFill/>
        </p:spPr>
      </p:pic>
      <p:sp>
        <p:nvSpPr>
          <p:cNvPr id="4" name="Title 3">
            <a:extLst>
              <a:ext uri="{FF2B5EF4-FFF2-40B4-BE49-F238E27FC236}">
                <a16:creationId xmlns:a16="http://schemas.microsoft.com/office/drawing/2014/main" id="{D5B2BC59-134D-4AFC-B52F-67591CAB8762}"/>
              </a:ext>
            </a:extLst>
          </p:cNvPr>
          <p:cNvSpPr>
            <a:spLocks noGrp="1"/>
          </p:cNvSpPr>
          <p:nvPr>
            <p:ph type="title"/>
          </p:nvPr>
        </p:nvSpPr>
        <p:spPr>
          <a:xfrm>
            <a:off x="-2" y="4157663"/>
            <a:ext cx="5432614" cy="1861200"/>
          </a:xfrm>
        </p:spPr>
        <p:txBody>
          <a:bodyPr anchor="ctr">
            <a:normAutofit/>
          </a:bodyPr>
          <a:lstStyle/>
          <a:p>
            <a:r>
              <a:rPr lang="en-US" dirty="0"/>
              <a:t>exercise</a:t>
            </a:r>
            <a:br>
              <a:rPr lang="en-US" dirty="0"/>
            </a:br>
            <a:r>
              <a:rPr lang="en-US" sz="3000" dirty="0"/>
              <a:t>Session 6</a:t>
            </a:r>
          </a:p>
        </p:txBody>
      </p:sp>
      <p:pic>
        <p:nvPicPr>
          <p:cNvPr id="5" name="English Video 6 Slide 1">
            <a:hlinkClick r:id="" action="ppaction://media"/>
            <a:extLst>
              <a:ext uri="{FF2B5EF4-FFF2-40B4-BE49-F238E27FC236}">
                <a16:creationId xmlns:a16="http://schemas.microsoft.com/office/drawing/2014/main" id="{1642EC6F-5E2F-A042-6461-8AAB8D72F8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1" y="0"/>
            <a:ext cx="609600" cy="609600"/>
          </a:xfrm>
          <a:prstGeom prst="rect">
            <a:avLst/>
          </a:prstGeom>
        </p:spPr>
      </p:pic>
    </p:spTree>
    <p:extLst>
      <p:ext uri="{BB962C8B-B14F-4D97-AF65-F5344CB8AC3E}">
        <p14:creationId xmlns:p14="http://schemas.microsoft.com/office/powerpoint/2010/main" val="7267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CACD-882D-5717-9F38-49740BC6D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AD999-AB1E-D476-CAF0-F41127F1077A}"/>
              </a:ext>
            </a:extLst>
          </p:cNvPr>
          <p:cNvSpPr>
            <a:spLocks noGrp="1"/>
          </p:cNvSpPr>
          <p:nvPr>
            <p:ph type="title"/>
          </p:nvPr>
        </p:nvSpPr>
        <p:spPr/>
        <p:txBody>
          <a:bodyPr>
            <a:normAutofit fontScale="90000"/>
          </a:bodyPr>
          <a:lstStyle/>
          <a:p>
            <a:r>
              <a:rPr lang="es-MX" b="1" dirty="0"/>
              <a:t>¡Practiquémos!</a:t>
            </a:r>
          </a:p>
        </p:txBody>
      </p:sp>
      <p:sp>
        <p:nvSpPr>
          <p:cNvPr id="20" name="Text Placeholder 19">
            <a:extLst>
              <a:ext uri="{FF2B5EF4-FFF2-40B4-BE49-F238E27FC236}">
                <a16:creationId xmlns:a16="http://schemas.microsoft.com/office/drawing/2014/main" id="{4ADA9A0C-6F7A-761E-CBD2-0F303FC216A4}"/>
              </a:ext>
            </a:extLst>
          </p:cNvPr>
          <p:cNvSpPr>
            <a:spLocks noGrp="1"/>
          </p:cNvSpPr>
          <p:nvPr>
            <p:ph type="body" idx="35"/>
          </p:nvPr>
        </p:nvSpPr>
        <p:spPr>
          <a:xfrm>
            <a:off x="2333993" y="5174392"/>
            <a:ext cx="3688028" cy="720060"/>
          </a:xfrm>
        </p:spPr>
        <p:txBody>
          <a:bodyPr>
            <a:noAutofit/>
          </a:bodyPr>
          <a:lstStyle/>
          <a:p>
            <a:r>
              <a:rPr lang="es-MX" sz="4800" dirty="0" err="1"/>
              <a:t>Stretch</a:t>
            </a:r>
            <a:r>
              <a:rPr lang="es-MX" sz="4800" dirty="0"/>
              <a:t> </a:t>
            </a:r>
            <a:r>
              <a:rPr lang="es-MX" sz="4800" dirty="0" err="1"/>
              <a:t>Sideways</a:t>
            </a:r>
            <a:endParaRPr lang="es-MX" sz="4800" dirty="0"/>
          </a:p>
        </p:txBody>
      </p:sp>
      <p:pic>
        <p:nvPicPr>
          <p:cNvPr id="1030" name="Picture 6">
            <a:extLst>
              <a:ext uri="{FF2B5EF4-FFF2-40B4-BE49-F238E27FC236}">
                <a16:creationId xmlns:a16="http://schemas.microsoft.com/office/drawing/2014/main" id="{FAD08C2C-3D43-C928-ACE9-AA6430CD6E9E}"/>
              </a:ext>
            </a:extLst>
          </p:cNvPr>
          <p:cNvPicPr>
            <a:picLocks noChangeAspect="1" noChangeArrowheads="1"/>
          </p:cNvPicPr>
          <p:nvPr/>
        </p:nvPicPr>
        <p:blipFill>
          <a:blip r:embed="rId5"/>
          <a:srcRect/>
          <a:stretch>
            <a:fillRect/>
          </a:stretch>
        </p:blipFill>
        <p:spPr bwMode="auto">
          <a:xfrm>
            <a:off x="2333993" y="1769851"/>
            <a:ext cx="2513014" cy="2465599"/>
          </a:xfrm>
          <a:prstGeom prst="rect">
            <a:avLst/>
          </a:prstGeom>
          <a:noFill/>
          <a:ln w="9525">
            <a:noFill/>
            <a:miter lim="800000"/>
            <a:headEnd/>
            <a:tailEnd/>
          </a:ln>
          <a:effectLst/>
        </p:spPr>
      </p:pic>
      <p:pic>
        <p:nvPicPr>
          <p:cNvPr id="1032" name="Picture 8">
            <a:extLst>
              <a:ext uri="{FF2B5EF4-FFF2-40B4-BE49-F238E27FC236}">
                <a16:creationId xmlns:a16="http://schemas.microsoft.com/office/drawing/2014/main" id="{3C1F0F8D-E4C5-9CB2-21BC-A0E71469E5C8}"/>
              </a:ext>
            </a:extLst>
          </p:cNvPr>
          <p:cNvPicPr>
            <a:picLocks noChangeAspect="1" noChangeArrowheads="1"/>
          </p:cNvPicPr>
          <p:nvPr/>
        </p:nvPicPr>
        <p:blipFill>
          <a:blip r:embed="rId6"/>
          <a:srcRect/>
          <a:stretch>
            <a:fillRect/>
          </a:stretch>
        </p:blipFill>
        <p:spPr bwMode="auto">
          <a:xfrm>
            <a:off x="7100094" y="1769556"/>
            <a:ext cx="2513015" cy="2466188"/>
          </a:xfrm>
          <a:prstGeom prst="rect">
            <a:avLst/>
          </a:prstGeom>
          <a:noFill/>
          <a:ln w="9525">
            <a:noFill/>
            <a:miter lim="800000"/>
            <a:headEnd/>
            <a:tailEnd/>
          </a:ln>
          <a:effectLst/>
        </p:spPr>
      </p:pic>
      <p:sp>
        <p:nvSpPr>
          <p:cNvPr id="19" name="Text Placeholder 19">
            <a:extLst>
              <a:ext uri="{FF2B5EF4-FFF2-40B4-BE49-F238E27FC236}">
                <a16:creationId xmlns:a16="http://schemas.microsoft.com/office/drawing/2014/main" id="{F88019E0-AADA-54EC-BD6D-02C3D291A578}"/>
              </a:ext>
            </a:extLst>
          </p:cNvPr>
          <p:cNvSpPr txBox="1">
            <a:spLocks/>
          </p:cNvSpPr>
          <p:nvPr/>
        </p:nvSpPr>
        <p:spPr>
          <a:xfrm>
            <a:off x="7100094" y="5174392"/>
            <a:ext cx="3688028" cy="720060"/>
          </a:xfrm>
          <a:prstGeom prst="rect">
            <a:avLst/>
          </a:prstGeom>
        </p:spPr>
        <p:txBody>
          <a:bodyPr vert="horz" lIns="3600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sz="4800" dirty="0" err="1"/>
              <a:t>Stretch</a:t>
            </a:r>
            <a:r>
              <a:rPr lang="es-MX" sz="4800" dirty="0"/>
              <a:t> </a:t>
            </a:r>
            <a:r>
              <a:rPr lang="es-MX" sz="4800" dirty="0" err="1"/>
              <a:t>Sideways</a:t>
            </a:r>
            <a:endParaRPr lang="es-MX" sz="4800" dirty="0"/>
          </a:p>
        </p:txBody>
      </p:sp>
      <p:pic>
        <p:nvPicPr>
          <p:cNvPr id="4" name="English Video 6 Slide 10">
            <a:hlinkClick r:id="" action="ppaction://media"/>
            <a:extLst>
              <a:ext uri="{FF2B5EF4-FFF2-40B4-BE49-F238E27FC236}">
                <a16:creationId xmlns:a16="http://schemas.microsoft.com/office/drawing/2014/main" id="{ACCDD684-7CD4-1E59-2F25-0D7B41F006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7375" y="250825"/>
            <a:ext cx="609600" cy="609600"/>
          </a:xfrm>
          <a:prstGeom prst="rect">
            <a:avLst/>
          </a:prstGeom>
        </p:spPr>
      </p:pic>
    </p:spTree>
    <p:extLst>
      <p:ext uri="{BB962C8B-B14F-4D97-AF65-F5344CB8AC3E}">
        <p14:creationId xmlns:p14="http://schemas.microsoft.com/office/powerpoint/2010/main" val="1901395811"/>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1FF63-BC49-6378-C4D6-9E0683255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E0791-A6F9-C1EB-9B8E-B7DB69100FE3}"/>
              </a:ext>
            </a:extLst>
          </p:cNvPr>
          <p:cNvSpPr>
            <a:spLocks noGrp="1"/>
          </p:cNvSpPr>
          <p:nvPr>
            <p:ph type="title"/>
          </p:nvPr>
        </p:nvSpPr>
        <p:spPr/>
        <p:txBody>
          <a:bodyPr>
            <a:normAutofit fontScale="90000"/>
          </a:bodyPr>
          <a:lstStyle/>
          <a:p>
            <a:r>
              <a:rPr lang="es-MX" dirty="0"/>
              <a:t>Let’s Practice!</a:t>
            </a:r>
          </a:p>
        </p:txBody>
      </p:sp>
      <p:sp>
        <p:nvSpPr>
          <p:cNvPr id="8" name="Text Placeholder 7">
            <a:extLst>
              <a:ext uri="{FF2B5EF4-FFF2-40B4-BE49-F238E27FC236}">
                <a16:creationId xmlns:a16="http://schemas.microsoft.com/office/drawing/2014/main" id="{E0B0A8E2-C153-1785-BF4B-76F35B509E27}"/>
              </a:ext>
            </a:extLst>
          </p:cNvPr>
          <p:cNvSpPr>
            <a:spLocks noGrp="1"/>
          </p:cNvSpPr>
          <p:nvPr>
            <p:ph type="body" idx="1"/>
          </p:nvPr>
        </p:nvSpPr>
        <p:spPr/>
        <p:txBody>
          <a:bodyPr/>
          <a:lstStyle/>
          <a:p>
            <a:r>
              <a:rPr lang="es-MX" dirty="0"/>
              <a:t>Flex</a:t>
            </a:r>
          </a:p>
        </p:txBody>
      </p:sp>
      <p:sp>
        <p:nvSpPr>
          <p:cNvPr id="14" name="Text Placeholder 13">
            <a:extLst>
              <a:ext uri="{FF2B5EF4-FFF2-40B4-BE49-F238E27FC236}">
                <a16:creationId xmlns:a16="http://schemas.microsoft.com/office/drawing/2014/main" id="{7FF050D3-8D1F-B2AA-518C-2C0960066327}"/>
              </a:ext>
            </a:extLst>
          </p:cNvPr>
          <p:cNvSpPr>
            <a:spLocks noGrp="1"/>
          </p:cNvSpPr>
          <p:nvPr>
            <p:ph type="body" idx="29"/>
          </p:nvPr>
        </p:nvSpPr>
        <p:spPr>
          <a:xfrm>
            <a:off x="5532112" y="2564315"/>
            <a:ext cx="2271681" cy="334918"/>
          </a:xfrm>
        </p:spPr>
        <p:txBody>
          <a:bodyPr/>
          <a:lstStyle/>
          <a:p>
            <a:r>
              <a:rPr lang="es-MX" dirty="0"/>
              <a:t>Rotate</a:t>
            </a:r>
          </a:p>
        </p:txBody>
      </p:sp>
      <p:sp>
        <p:nvSpPr>
          <p:cNvPr id="20" name="Text Placeholder 19">
            <a:extLst>
              <a:ext uri="{FF2B5EF4-FFF2-40B4-BE49-F238E27FC236}">
                <a16:creationId xmlns:a16="http://schemas.microsoft.com/office/drawing/2014/main" id="{C73D2E84-D940-C848-FEA5-0D3E9D23776C}"/>
              </a:ext>
            </a:extLst>
          </p:cNvPr>
          <p:cNvSpPr>
            <a:spLocks noGrp="1"/>
          </p:cNvSpPr>
          <p:nvPr>
            <p:ph type="body" idx="35"/>
          </p:nvPr>
        </p:nvSpPr>
        <p:spPr/>
        <p:txBody>
          <a:bodyPr/>
          <a:lstStyle/>
          <a:p>
            <a:r>
              <a:rPr lang="es-MX" dirty="0"/>
              <a:t>Stretch Sideways</a:t>
            </a:r>
          </a:p>
        </p:txBody>
      </p:sp>
      <p:sp>
        <p:nvSpPr>
          <p:cNvPr id="11" name="Text Placeholder 10">
            <a:extLst>
              <a:ext uri="{FF2B5EF4-FFF2-40B4-BE49-F238E27FC236}">
                <a16:creationId xmlns:a16="http://schemas.microsoft.com/office/drawing/2014/main" id="{DE277131-0092-86F6-E04A-0962232F1B47}"/>
              </a:ext>
            </a:extLst>
          </p:cNvPr>
          <p:cNvSpPr>
            <a:spLocks noGrp="1"/>
          </p:cNvSpPr>
          <p:nvPr>
            <p:ph type="body" idx="26"/>
          </p:nvPr>
        </p:nvSpPr>
        <p:spPr>
          <a:xfrm>
            <a:off x="1927840" y="4568632"/>
            <a:ext cx="2271681" cy="334918"/>
          </a:xfrm>
        </p:spPr>
        <p:txBody>
          <a:bodyPr/>
          <a:lstStyle/>
          <a:p>
            <a:r>
              <a:rPr lang="es-MX" dirty="0"/>
              <a:t>Extend</a:t>
            </a:r>
          </a:p>
        </p:txBody>
      </p:sp>
      <p:sp>
        <p:nvSpPr>
          <p:cNvPr id="17" name="Text Placeholder 16">
            <a:extLst>
              <a:ext uri="{FF2B5EF4-FFF2-40B4-BE49-F238E27FC236}">
                <a16:creationId xmlns:a16="http://schemas.microsoft.com/office/drawing/2014/main" id="{A0FB362C-948D-400A-81FF-1A78249E7922}"/>
              </a:ext>
            </a:extLst>
          </p:cNvPr>
          <p:cNvSpPr>
            <a:spLocks noGrp="1"/>
          </p:cNvSpPr>
          <p:nvPr>
            <p:ph type="body" idx="32"/>
          </p:nvPr>
        </p:nvSpPr>
        <p:spPr>
          <a:xfrm>
            <a:off x="5522587" y="4597207"/>
            <a:ext cx="2271681" cy="334918"/>
          </a:xfrm>
        </p:spPr>
        <p:txBody>
          <a:bodyPr/>
          <a:lstStyle/>
          <a:p>
            <a:r>
              <a:rPr lang="es-MX" dirty="0"/>
              <a:t>Rotate </a:t>
            </a:r>
          </a:p>
        </p:txBody>
      </p:sp>
      <p:sp>
        <p:nvSpPr>
          <p:cNvPr id="23" name="Text Placeholder 22">
            <a:extLst>
              <a:ext uri="{FF2B5EF4-FFF2-40B4-BE49-F238E27FC236}">
                <a16:creationId xmlns:a16="http://schemas.microsoft.com/office/drawing/2014/main" id="{B489EBFF-6D12-7C4A-36D2-2F5CEDF62651}"/>
              </a:ext>
            </a:extLst>
          </p:cNvPr>
          <p:cNvSpPr>
            <a:spLocks noGrp="1"/>
          </p:cNvSpPr>
          <p:nvPr>
            <p:ph type="body" idx="38"/>
          </p:nvPr>
        </p:nvSpPr>
        <p:spPr>
          <a:xfrm>
            <a:off x="9107809" y="4454332"/>
            <a:ext cx="2271681" cy="334918"/>
          </a:xfrm>
        </p:spPr>
        <p:txBody>
          <a:bodyPr>
            <a:normAutofit/>
          </a:bodyPr>
          <a:lstStyle/>
          <a:p>
            <a:r>
              <a:rPr lang="es-MX" dirty="0"/>
              <a:t>Stretch Sideways</a:t>
            </a:r>
          </a:p>
        </p:txBody>
      </p:sp>
      <p:pic>
        <p:nvPicPr>
          <p:cNvPr id="1026" name="Picture 2">
            <a:extLst>
              <a:ext uri="{FF2B5EF4-FFF2-40B4-BE49-F238E27FC236}">
                <a16:creationId xmlns:a16="http://schemas.microsoft.com/office/drawing/2014/main" id="{BC81B84C-D7D9-4E45-C8CB-0D6AD9CAF02F}"/>
              </a:ext>
            </a:extLst>
          </p:cNvPr>
          <p:cNvPicPr>
            <a:picLocks noChangeAspect="1" noChangeArrowheads="1"/>
          </p:cNvPicPr>
          <p:nvPr/>
        </p:nvPicPr>
        <p:blipFill>
          <a:blip r:embed="rId5"/>
          <a:srcRect/>
          <a:stretch>
            <a:fillRect/>
          </a:stretch>
        </p:blipFill>
        <p:spPr bwMode="auto">
          <a:xfrm>
            <a:off x="647700" y="1728788"/>
            <a:ext cx="1314450" cy="1819275"/>
          </a:xfrm>
          <a:prstGeom prst="rect">
            <a:avLst/>
          </a:prstGeom>
          <a:noFill/>
          <a:ln w="9525">
            <a:noFill/>
            <a:miter lim="800000"/>
            <a:headEnd/>
            <a:tailEnd/>
          </a:ln>
          <a:effectLst/>
        </p:spPr>
      </p:pic>
      <p:sp>
        <p:nvSpPr>
          <p:cNvPr id="32" name="Picture Placeholder 31">
            <a:extLst>
              <a:ext uri="{FF2B5EF4-FFF2-40B4-BE49-F238E27FC236}">
                <a16:creationId xmlns:a16="http://schemas.microsoft.com/office/drawing/2014/main" id="{3D11095D-01D6-B5C1-C407-171503B95C78}"/>
              </a:ext>
            </a:extLst>
          </p:cNvPr>
          <p:cNvSpPr>
            <a:spLocks noGrp="1"/>
          </p:cNvSpPr>
          <p:nvPr>
            <p:ph type="pic" sz="quarter" idx="28"/>
          </p:nvPr>
        </p:nvSpPr>
        <p:spPr/>
        <p:txBody>
          <a:bodyPr/>
          <a:lstStyle/>
          <a:p>
            <a:endParaRPr lang="en-US"/>
          </a:p>
        </p:txBody>
      </p:sp>
      <p:pic>
        <p:nvPicPr>
          <p:cNvPr id="1027" name="Picture 3">
            <a:extLst>
              <a:ext uri="{FF2B5EF4-FFF2-40B4-BE49-F238E27FC236}">
                <a16:creationId xmlns:a16="http://schemas.microsoft.com/office/drawing/2014/main" id="{5201D5C8-493B-8592-5ABB-01591CA65E74}"/>
              </a:ext>
            </a:extLst>
          </p:cNvPr>
          <p:cNvPicPr>
            <a:picLocks noChangeAspect="1" noChangeArrowheads="1"/>
          </p:cNvPicPr>
          <p:nvPr/>
        </p:nvPicPr>
        <p:blipFill>
          <a:blip r:embed="rId6"/>
          <a:srcRect/>
          <a:stretch>
            <a:fillRect/>
          </a:stretch>
        </p:blipFill>
        <p:spPr bwMode="auto">
          <a:xfrm>
            <a:off x="481013" y="3767138"/>
            <a:ext cx="1419225" cy="1857375"/>
          </a:xfrm>
          <a:prstGeom prst="rect">
            <a:avLst/>
          </a:prstGeom>
          <a:noFill/>
          <a:ln w="9525">
            <a:noFill/>
            <a:miter lim="800000"/>
            <a:headEnd/>
            <a:tailEnd/>
          </a:ln>
          <a:effectLst/>
        </p:spPr>
      </p:pic>
      <p:pic>
        <p:nvPicPr>
          <p:cNvPr id="1028" name="Picture 4">
            <a:extLst>
              <a:ext uri="{FF2B5EF4-FFF2-40B4-BE49-F238E27FC236}">
                <a16:creationId xmlns:a16="http://schemas.microsoft.com/office/drawing/2014/main" id="{A6B2F38E-AE45-8F00-6D5C-EB0E3DE1B86D}"/>
              </a:ext>
            </a:extLst>
          </p:cNvPr>
          <p:cNvPicPr>
            <a:picLocks noGrp="1" noChangeAspect="1" noChangeArrowheads="1"/>
          </p:cNvPicPr>
          <p:nvPr>
            <p:ph type="pic" sz="quarter" idx="31"/>
          </p:nvPr>
        </p:nvPicPr>
        <p:blipFill>
          <a:blip r:embed="rId7"/>
          <a:srcRect t="1146" b="1146"/>
          <a:stretch>
            <a:fillRect/>
          </a:stretch>
        </p:blipFill>
        <p:spPr bwMode="auto">
          <a:xfrm>
            <a:off x="4032877" y="1952625"/>
            <a:ext cx="1530054" cy="1531775"/>
          </a:xfrm>
          <a:prstGeom prst="rect">
            <a:avLst/>
          </a:prstGeom>
          <a:noFill/>
          <a:ln w="9525">
            <a:noFill/>
            <a:miter lim="800000"/>
            <a:headEnd/>
            <a:tailEnd/>
          </a:ln>
          <a:effectLst/>
        </p:spPr>
      </p:pic>
      <p:pic>
        <p:nvPicPr>
          <p:cNvPr id="1029" name="Picture 5">
            <a:extLst>
              <a:ext uri="{FF2B5EF4-FFF2-40B4-BE49-F238E27FC236}">
                <a16:creationId xmlns:a16="http://schemas.microsoft.com/office/drawing/2014/main" id="{518681C6-0EFE-8976-4E74-96CD736A41C7}"/>
              </a:ext>
            </a:extLst>
          </p:cNvPr>
          <p:cNvPicPr>
            <a:picLocks noChangeAspect="1" noChangeArrowheads="1"/>
          </p:cNvPicPr>
          <p:nvPr/>
        </p:nvPicPr>
        <p:blipFill>
          <a:blip r:embed="rId8"/>
          <a:srcRect/>
          <a:stretch>
            <a:fillRect/>
          </a:stretch>
        </p:blipFill>
        <p:spPr bwMode="auto">
          <a:xfrm>
            <a:off x="3910013" y="3910013"/>
            <a:ext cx="1495425" cy="1590675"/>
          </a:xfrm>
          <a:prstGeom prst="rect">
            <a:avLst/>
          </a:prstGeom>
          <a:noFill/>
          <a:ln w="9525">
            <a:noFill/>
            <a:miter lim="800000"/>
            <a:headEnd/>
            <a:tailEnd/>
          </a:ln>
          <a:effectLst/>
        </p:spPr>
      </p:pic>
      <p:pic>
        <p:nvPicPr>
          <p:cNvPr id="1030" name="Picture 6">
            <a:extLst>
              <a:ext uri="{FF2B5EF4-FFF2-40B4-BE49-F238E27FC236}">
                <a16:creationId xmlns:a16="http://schemas.microsoft.com/office/drawing/2014/main" id="{742820B1-D09D-F798-213A-97279AA221DE}"/>
              </a:ext>
            </a:extLst>
          </p:cNvPr>
          <p:cNvPicPr>
            <a:picLocks noChangeAspect="1" noChangeArrowheads="1"/>
          </p:cNvPicPr>
          <p:nvPr/>
        </p:nvPicPr>
        <p:blipFill>
          <a:blip r:embed="rId9"/>
          <a:srcRect/>
          <a:stretch>
            <a:fillRect/>
          </a:stretch>
        </p:blipFill>
        <p:spPr bwMode="auto">
          <a:xfrm>
            <a:off x="7462838" y="2162175"/>
            <a:ext cx="1514475" cy="1485900"/>
          </a:xfrm>
          <a:prstGeom prst="rect">
            <a:avLst/>
          </a:prstGeom>
          <a:noFill/>
          <a:ln w="9525">
            <a:noFill/>
            <a:miter lim="800000"/>
            <a:headEnd/>
            <a:tailEnd/>
          </a:ln>
          <a:effectLst/>
        </p:spPr>
      </p:pic>
      <p:pic>
        <p:nvPicPr>
          <p:cNvPr id="1032" name="Picture 8">
            <a:extLst>
              <a:ext uri="{FF2B5EF4-FFF2-40B4-BE49-F238E27FC236}">
                <a16:creationId xmlns:a16="http://schemas.microsoft.com/office/drawing/2014/main" id="{68B462D9-0DB7-F4F4-C2AE-68A4468C3F49}"/>
              </a:ext>
            </a:extLst>
          </p:cNvPr>
          <p:cNvPicPr>
            <a:picLocks noChangeAspect="1" noChangeArrowheads="1"/>
          </p:cNvPicPr>
          <p:nvPr/>
        </p:nvPicPr>
        <p:blipFill>
          <a:blip r:embed="rId10"/>
          <a:srcRect/>
          <a:stretch>
            <a:fillRect/>
          </a:stretch>
        </p:blipFill>
        <p:spPr bwMode="auto">
          <a:xfrm>
            <a:off x="7434263" y="4029075"/>
            <a:ext cx="1533525" cy="1504950"/>
          </a:xfrm>
          <a:prstGeom prst="rect">
            <a:avLst/>
          </a:prstGeom>
          <a:noFill/>
          <a:ln w="9525">
            <a:noFill/>
            <a:miter lim="800000"/>
            <a:headEnd/>
            <a:tailEnd/>
          </a:ln>
          <a:effectLst/>
        </p:spPr>
      </p:pic>
      <p:pic>
        <p:nvPicPr>
          <p:cNvPr id="4" name="English Video 6 Slide 11">
            <a:hlinkClick r:id="" action="ppaction://media"/>
            <a:extLst>
              <a:ext uri="{FF2B5EF4-FFF2-40B4-BE49-F238E27FC236}">
                <a16:creationId xmlns:a16="http://schemas.microsoft.com/office/drawing/2014/main" id="{074865D9-CFF0-6077-B014-83A70E26DA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825" y="0"/>
            <a:ext cx="609600" cy="609600"/>
          </a:xfrm>
          <a:prstGeom prst="rect">
            <a:avLst/>
          </a:prstGeom>
        </p:spPr>
      </p:pic>
    </p:spTree>
    <p:extLst>
      <p:ext uri="{BB962C8B-B14F-4D97-AF65-F5344CB8AC3E}">
        <p14:creationId xmlns:p14="http://schemas.microsoft.com/office/powerpoint/2010/main" val="3581868417"/>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61E45-D239-48CB-84DA-15A9073C9FFC}"/>
              </a:ext>
            </a:extLst>
          </p:cNvPr>
          <p:cNvSpPr>
            <a:spLocks noGrp="1"/>
          </p:cNvSpPr>
          <p:nvPr>
            <p:ph type="title"/>
          </p:nvPr>
        </p:nvSpPr>
        <p:spPr/>
        <p:txBody>
          <a:bodyPr>
            <a:normAutofit fontScale="90000"/>
          </a:bodyPr>
          <a:lstStyle/>
          <a:p>
            <a:r>
              <a:rPr lang="es-MX" dirty="0"/>
              <a:t>Aerobic activity</a:t>
            </a:r>
          </a:p>
        </p:txBody>
      </p:sp>
      <p:sp>
        <p:nvSpPr>
          <p:cNvPr id="10" name="Text Placeholder 9">
            <a:extLst>
              <a:ext uri="{FF2B5EF4-FFF2-40B4-BE49-F238E27FC236}">
                <a16:creationId xmlns:a16="http://schemas.microsoft.com/office/drawing/2014/main" id="{C34F0E55-6DE0-448B-98CD-696690C01991}"/>
              </a:ext>
            </a:extLst>
          </p:cNvPr>
          <p:cNvSpPr>
            <a:spLocks noGrp="1"/>
          </p:cNvSpPr>
          <p:nvPr>
            <p:ph type="body" idx="1"/>
          </p:nvPr>
        </p:nvSpPr>
        <p:spPr>
          <a:xfrm>
            <a:off x="9870986" y="1267879"/>
            <a:ext cx="1908000" cy="334918"/>
          </a:xfrm>
        </p:spPr>
        <p:txBody>
          <a:bodyPr>
            <a:normAutofit/>
          </a:bodyPr>
          <a:lstStyle/>
          <a:p>
            <a:r>
              <a:rPr lang="en-US" dirty="0"/>
              <a:t>Lose Weight</a:t>
            </a:r>
          </a:p>
        </p:txBody>
      </p:sp>
      <p:sp>
        <p:nvSpPr>
          <p:cNvPr id="13" name="Text Placeholder 12">
            <a:extLst>
              <a:ext uri="{FF2B5EF4-FFF2-40B4-BE49-F238E27FC236}">
                <a16:creationId xmlns:a16="http://schemas.microsoft.com/office/drawing/2014/main" id="{848E41B0-B40D-4298-B174-8442CFF11C4B}"/>
              </a:ext>
            </a:extLst>
          </p:cNvPr>
          <p:cNvSpPr>
            <a:spLocks noGrp="1"/>
          </p:cNvSpPr>
          <p:nvPr>
            <p:ph type="body" idx="37"/>
          </p:nvPr>
        </p:nvSpPr>
        <p:spPr>
          <a:xfrm>
            <a:off x="9808579" y="4442794"/>
            <a:ext cx="1908000" cy="334918"/>
          </a:xfrm>
        </p:spPr>
        <p:txBody>
          <a:bodyPr>
            <a:normAutofit/>
          </a:bodyPr>
          <a:lstStyle/>
          <a:p>
            <a:r>
              <a:rPr lang="es-MX" dirty="0"/>
              <a:t>Control disease</a:t>
            </a:r>
          </a:p>
        </p:txBody>
      </p:sp>
      <p:pic>
        <p:nvPicPr>
          <p:cNvPr id="6148" name="Picture 4" descr="Belly, Body, Calories, Diet, Exercise">
            <a:extLst>
              <a:ext uri="{FF2B5EF4-FFF2-40B4-BE49-F238E27FC236}">
                <a16:creationId xmlns:a16="http://schemas.microsoft.com/office/drawing/2014/main" id="{47EB632E-34D4-EF40-B199-C5FBCF456BCF}"/>
              </a:ext>
            </a:extLst>
          </p:cNvPr>
          <p:cNvPicPr>
            <a:picLocks noGrp="1" noChangeAspect="1" noChangeArrowheads="1"/>
          </p:cNvPicPr>
          <p:nvPr>
            <p:ph type="pic" sz="quarter" idx="50"/>
          </p:nvPr>
        </p:nvPicPr>
        <p:blipFill>
          <a:blip r:embed="rId5">
            <a:extLst>
              <a:ext uri="{28A0092B-C50C-407E-A947-70E740481C1C}">
                <a14:useLocalDpi xmlns:a14="http://schemas.microsoft.com/office/drawing/2010/main" val="0"/>
              </a:ext>
            </a:extLst>
          </a:blip>
          <a:srcRect l="16667" r="16667"/>
          <a:stretch>
            <a:fillRect/>
          </a:stretch>
        </p:blipFill>
        <p:spPr bwMode="auto">
          <a:xfrm>
            <a:off x="7050000" y="4651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lood Pressure Monitor, Health">
            <a:extLst>
              <a:ext uri="{FF2B5EF4-FFF2-40B4-BE49-F238E27FC236}">
                <a16:creationId xmlns:a16="http://schemas.microsoft.com/office/drawing/2014/main" id="{3C6F776A-D044-6D4C-8F6C-5D39890C5B9D}"/>
              </a:ext>
            </a:extLst>
          </p:cNvPr>
          <p:cNvPicPr>
            <a:picLocks noGrp="1" noChangeAspect="1" noChangeArrowheads="1"/>
          </p:cNvPicPr>
          <p:nvPr>
            <p:ph type="pic" sz="quarter" idx="49"/>
          </p:nvPr>
        </p:nvPicPr>
        <p:blipFill>
          <a:blip r:embed="rId6">
            <a:extLst>
              <a:ext uri="{28A0092B-C50C-407E-A947-70E740481C1C}">
                <a14:useLocalDpi xmlns:a14="http://schemas.microsoft.com/office/drawing/2010/main" val="0"/>
              </a:ext>
            </a:extLst>
          </a:blip>
          <a:srcRect l="16667" r="16667"/>
          <a:stretch>
            <a:fillRect/>
          </a:stretch>
        </p:blipFill>
        <p:spPr bwMode="auto">
          <a:xfrm>
            <a:off x="7050000" y="3740727"/>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Women jogging">
            <a:extLst>
              <a:ext uri="{FF2B5EF4-FFF2-40B4-BE49-F238E27FC236}">
                <a16:creationId xmlns:a16="http://schemas.microsoft.com/office/drawing/2014/main" id="{0600F10E-3A6D-42D1-F6E5-1D82FBE3D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44" y="1267878"/>
            <a:ext cx="6724962" cy="4483307"/>
          </a:xfrm>
          <a:prstGeom prst="rect">
            <a:avLst/>
          </a:prstGeom>
        </p:spPr>
      </p:pic>
      <p:sp>
        <p:nvSpPr>
          <p:cNvPr id="4" name="Text Placeholder 3">
            <a:extLst>
              <a:ext uri="{FF2B5EF4-FFF2-40B4-BE49-F238E27FC236}">
                <a16:creationId xmlns:a16="http://schemas.microsoft.com/office/drawing/2014/main" id="{3D705ACA-536E-5A29-8443-87DFB6FC0CA0}"/>
              </a:ext>
            </a:extLst>
          </p:cNvPr>
          <p:cNvSpPr>
            <a:spLocks noGrp="1"/>
          </p:cNvSpPr>
          <p:nvPr>
            <p:ph type="body" sz="quarter" idx="13"/>
          </p:nvPr>
        </p:nvSpPr>
        <p:spPr/>
        <p:txBody>
          <a:bodyPr/>
          <a:lstStyle/>
          <a:p>
            <a:r>
              <a:rPr lang="en-US" dirty="0"/>
              <a:t> </a:t>
            </a:r>
          </a:p>
        </p:txBody>
      </p:sp>
      <p:sp>
        <p:nvSpPr>
          <p:cNvPr id="7" name="Text Placeholder 6">
            <a:extLst>
              <a:ext uri="{FF2B5EF4-FFF2-40B4-BE49-F238E27FC236}">
                <a16:creationId xmlns:a16="http://schemas.microsoft.com/office/drawing/2014/main" id="{E22D5BB9-BE8F-14A9-2043-7772047F5DD4}"/>
              </a:ext>
            </a:extLst>
          </p:cNvPr>
          <p:cNvSpPr>
            <a:spLocks noGrp="1"/>
          </p:cNvSpPr>
          <p:nvPr>
            <p:ph type="body" sz="quarter" idx="38"/>
          </p:nvPr>
        </p:nvSpPr>
        <p:spPr/>
        <p:txBody>
          <a:bodyPr/>
          <a:lstStyle/>
          <a:p>
            <a:r>
              <a:rPr lang="en-US" dirty="0"/>
              <a:t> </a:t>
            </a:r>
          </a:p>
        </p:txBody>
      </p:sp>
      <p:sp>
        <p:nvSpPr>
          <p:cNvPr id="9" name="Text Placeholder 8">
            <a:extLst>
              <a:ext uri="{FF2B5EF4-FFF2-40B4-BE49-F238E27FC236}">
                <a16:creationId xmlns:a16="http://schemas.microsoft.com/office/drawing/2014/main" id="{5A5FE18C-B427-DD28-EDCC-FFFB0DC4F5A7}"/>
              </a:ext>
            </a:extLst>
          </p:cNvPr>
          <p:cNvSpPr>
            <a:spLocks noGrp="1"/>
          </p:cNvSpPr>
          <p:nvPr>
            <p:ph type="body" idx="41"/>
          </p:nvPr>
        </p:nvSpPr>
        <p:spPr/>
        <p:txBody>
          <a:bodyPr/>
          <a:lstStyle/>
          <a:p>
            <a:r>
              <a:rPr lang="en-US" dirty="0"/>
              <a:t> </a:t>
            </a:r>
          </a:p>
        </p:txBody>
      </p:sp>
      <p:sp>
        <p:nvSpPr>
          <p:cNvPr id="15" name="Text Placeholder 14">
            <a:extLst>
              <a:ext uri="{FF2B5EF4-FFF2-40B4-BE49-F238E27FC236}">
                <a16:creationId xmlns:a16="http://schemas.microsoft.com/office/drawing/2014/main" id="{965BB77F-B024-9DAB-E023-9F16515A9DDB}"/>
              </a:ext>
            </a:extLst>
          </p:cNvPr>
          <p:cNvSpPr>
            <a:spLocks noGrp="1"/>
          </p:cNvSpPr>
          <p:nvPr>
            <p:ph type="body" sz="quarter" idx="42"/>
          </p:nvPr>
        </p:nvSpPr>
        <p:spPr/>
        <p:txBody>
          <a:bodyPr/>
          <a:lstStyle/>
          <a:p>
            <a:r>
              <a:rPr lang="en-US" dirty="0"/>
              <a:t> </a:t>
            </a:r>
          </a:p>
        </p:txBody>
      </p:sp>
      <p:pic>
        <p:nvPicPr>
          <p:cNvPr id="6" name="English Video 6 Slide 12">
            <a:hlinkClick r:id="" action="ppaction://media"/>
            <a:extLst>
              <a:ext uri="{FF2B5EF4-FFF2-40B4-BE49-F238E27FC236}">
                <a16:creationId xmlns:a16="http://schemas.microsoft.com/office/drawing/2014/main" id="{F621C763-65CD-28B0-FA24-A7C5A7989A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60380"/>
            <a:ext cx="609600" cy="609600"/>
          </a:xfrm>
          <a:prstGeom prst="rect">
            <a:avLst/>
          </a:prstGeom>
        </p:spPr>
      </p:pic>
    </p:spTree>
    <p:extLst>
      <p:ext uri="{BB962C8B-B14F-4D97-AF65-F5344CB8AC3E}">
        <p14:creationId xmlns:p14="http://schemas.microsoft.com/office/powerpoint/2010/main" val="135826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CB24FB1B-F0B5-4B26-B52D-41A0D1AB6C5D}"/>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13</a:t>
            </a:fld>
            <a:endParaRPr lang="en-US">
              <a:solidFill>
                <a:srgbClr val="96556D">
                  <a:lumMod val="60000"/>
                  <a:lumOff val="40000"/>
                </a:srgbClr>
              </a:solidFill>
            </a:endParaRPr>
          </a:p>
        </p:txBody>
      </p:sp>
      <p:sp>
        <p:nvSpPr>
          <p:cNvPr id="17" name="Text Placeholder 5">
            <a:extLst>
              <a:ext uri="{FF2B5EF4-FFF2-40B4-BE49-F238E27FC236}">
                <a16:creationId xmlns:a16="http://schemas.microsoft.com/office/drawing/2014/main" id="{5651C5BD-D9F6-45B4-8581-F118378A98DC}"/>
              </a:ext>
            </a:extLst>
          </p:cNvPr>
          <p:cNvSpPr>
            <a:spLocks noGrp="1"/>
          </p:cNvSpPr>
          <p:nvPr>
            <p:ph type="body" idx="14"/>
          </p:nvPr>
        </p:nvSpPr>
        <p:spPr>
          <a:xfrm>
            <a:off x="6096000" y="1183852"/>
            <a:ext cx="3757265" cy="334918"/>
          </a:xfrm>
        </p:spPr>
        <p:txBody>
          <a:bodyPr>
            <a:noAutofit/>
          </a:bodyPr>
          <a:lstStyle/>
          <a:p>
            <a:r>
              <a:rPr lang="en-US" sz="5000" dirty="0"/>
              <a:t>AEROBICS</a:t>
            </a:r>
          </a:p>
        </p:txBody>
      </p:sp>
      <p:pic>
        <p:nvPicPr>
          <p:cNvPr id="6" name="Content Placeholder 5">
            <a:extLst>
              <a:ext uri="{FF2B5EF4-FFF2-40B4-BE49-F238E27FC236}">
                <a16:creationId xmlns:a16="http://schemas.microsoft.com/office/drawing/2014/main" id="{DF627D4C-3CEA-4ED2-AC72-D8E523BB0857}"/>
              </a:ext>
            </a:extLst>
          </p:cNvPr>
          <p:cNvPicPr>
            <a:picLocks noGrp="1" noChangeAspect="1"/>
          </p:cNvPicPr>
          <p:nvPr>
            <p:ph type="pic" sz="quarter" idx="26"/>
          </p:nvPr>
        </p:nvPicPr>
        <p:blipFill rotWithShape="1">
          <a:blip r:embed="rId5"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a16="http://schemas.microsoft.com/office/drawing/2014/main" id="{247E1310-D8A1-4390-926E-177CC240F43F}"/>
              </a:ext>
            </a:extLst>
          </p:cNvPr>
          <p:cNvSpPr>
            <a:spLocks noGrp="1"/>
          </p:cNvSpPr>
          <p:nvPr>
            <p:ph type="body" idx="27"/>
          </p:nvPr>
        </p:nvSpPr>
        <p:spPr>
          <a:xfrm>
            <a:off x="6095999" y="2277360"/>
            <a:ext cx="3757265" cy="334918"/>
          </a:xfrm>
        </p:spPr>
        <p:txBody>
          <a:bodyPr>
            <a:noAutofit/>
          </a:bodyPr>
          <a:lstStyle/>
          <a:p>
            <a:r>
              <a:rPr lang="en-US" sz="3600" dirty="0"/>
              <a:t>CARDIO IN CHAIR</a:t>
            </a:r>
          </a:p>
        </p:txBody>
      </p:sp>
      <p:sp>
        <p:nvSpPr>
          <p:cNvPr id="25" name="Text Placeholder 11">
            <a:extLst>
              <a:ext uri="{FF2B5EF4-FFF2-40B4-BE49-F238E27FC236}">
                <a16:creationId xmlns:a16="http://schemas.microsoft.com/office/drawing/2014/main" id="{19C661FB-4F62-49B5-8D04-325F0CB5B3BD}"/>
              </a:ext>
            </a:extLst>
          </p:cNvPr>
          <p:cNvSpPr>
            <a:spLocks noGrp="1"/>
          </p:cNvSpPr>
          <p:nvPr>
            <p:ph type="body" sz="quarter" idx="28"/>
          </p:nvPr>
        </p:nvSpPr>
        <p:spPr>
          <a:xfrm>
            <a:off x="6095999" y="2897586"/>
            <a:ext cx="5087628" cy="686077"/>
          </a:xfrm>
        </p:spPr>
        <p:txBody>
          <a:bodyPr>
            <a:noAutofit/>
          </a:bodyPr>
          <a:lstStyle/>
          <a:p>
            <a:r>
              <a:rPr lang="en-US" sz="2400" dirty="0"/>
              <a:t>Putting the heart to work</a:t>
            </a:r>
          </a:p>
        </p:txBody>
      </p:sp>
      <p:pic>
        <p:nvPicPr>
          <p:cNvPr id="2" name="English Video 6 Slide 13">
            <a:hlinkClick r:id="" action="ppaction://media"/>
            <a:extLst>
              <a:ext uri="{FF2B5EF4-FFF2-40B4-BE49-F238E27FC236}">
                <a16:creationId xmlns:a16="http://schemas.microsoft.com/office/drawing/2014/main" id="{B7762B1F-1D75-C24E-0109-D46063414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0"/>
            <a:ext cx="609600" cy="609600"/>
          </a:xfrm>
          <a:prstGeom prst="rect">
            <a:avLst/>
          </a:prstGeom>
        </p:spPr>
      </p:pic>
    </p:spTree>
    <p:extLst>
      <p:ext uri="{BB962C8B-B14F-4D97-AF65-F5344CB8AC3E}">
        <p14:creationId xmlns:p14="http://schemas.microsoft.com/office/powerpoint/2010/main" val="21005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B10DE5C0-C51C-40BB-B969-B02349FD1023}"/>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14</a:t>
            </a:fld>
            <a:endParaRPr lang="en-US">
              <a:solidFill>
                <a:srgbClr val="96556D">
                  <a:lumMod val="60000"/>
                  <a:lumOff val="40000"/>
                </a:srgbClr>
              </a:solidFill>
            </a:endParaRPr>
          </a:p>
        </p:txBody>
      </p:sp>
      <p:sp>
        <p:nvSpPr>
          <p:cNvPr id="16" name="Text Placeholder 5">
            <a:extLst>
              <a:ext uri="{FF2B5EF4-FFF2-40B4-BE49-F238E27FC236}">
                <a16:creationId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n-US" sz="5000" dirty="0"/>
              <a:t>AEROBICS</a:t>
            </a:r>
          </a:p>
        </p:txBody>
      </p:sp>
      <p:pic>
        <p:nvPicPr>
          <p:cNvPr id="5" name="Picture 4">
            <a:extLst>
              <a:ext uri="{FF2B5EF4-FFF2-40B4-BE49-F238E27FC236}">
                <a16:creationId xmlns:a16="http://schemas.microsoft.com/office/drawing/2014/main" id="{4A486064-9B03-4E89-B292-FCA0E9C74A4B}"/>
              </a:ext>
            </a:extLst>
          </p:cNvPr>
          <p:cNvPicPr>
            <a:picLocks noChangeAspect="1"/>
          </p:cNvPicPr>
          <p:nvPr/>
        </p:nvPicPr>
        <p:blipFill>
          <a:blip r:embed="rId5"/>
          <a:stretch>
            <a:fillRect/>
          </a:stretch>
        </p:blipFill>
        <p:spPr>
          <a:xfrm>
            <a:off x="2313339" y="2277360"/>
            <a:ext cx="1483970" cy="3533263"/>
          </a:xfrm>
          <a:prstGeom prst="rect">
            <a:avLst/>
          </a:prstGeom>
          <a:noFill/>
        </p:spPr>
      </p:pic>
      <p:sp>
        <p:nvSpPr>
          <p:cNvPr id="22" name="Text Placeholder 10">
            <a:extLst>
              <a:ext uri="{FF2B5EF4-FFF2-40B4-BE49-F238E27FC236}">
                <a16:creationId xmlns:a16="http://schemas.microsoft.com/office/drawing/2014/main" id="{019C6E10-520D-4219-BCCE-5A8E859346FC}"/>
              </a:ext>
            </a:extLst>
          </p:cNvPr>
          <p:cNvSpPr>
            <a:spLocks noGrp="1"/>
          </p:cNvSpPr>
          <p:nvPr>
            <p:ph type="body" idx="27"/>
          </p:nvPr>
        </p:nvSpPr>
        <p:spPr>
          <a:xfrm>
            <a:off x="6118253" y="4799230"/>
            <a:ext cx="5179667" cy="540000"/>
          </a:xfrm>
        </p:spPr>
        <p:txBody>
          <a:bodyPr>
            <a:noAutofit/>
          </a:bodyPr>
          <a:lstStyle/>
          <a:p>
            <a:r>
              <a:rPr lang="en-US" sz="3500" dirty="0"/>
              <a:t>LOW IMPACT CARDIO</a:t>
            </a:r>
          </a:p>
        </p:txBody>
      </p:sp>
      <p:sp>
        <p:nvSpPr>
          <p:cNvPr id="24" name="Text Placeholder 11">
            <a:extLst>
              <a:ext uri="{FF2B5EF4-FFF2-40B4-BE49-F238E27FC236}">
                <a16:creationId xmlns:a16="http://schemas.microsoft.com/office/drawing/2014/main" id="{4D408775-F70A-478E-9541-C6906E2CC1D0}"/>
              </a:ext>
            </a:extLst>
          </p:cNvPr>
          <p:cNvSpPr>
            <a:spLocks noGrp="1"/>
          </p:cNvSpPr>
          <p:nvPr>
            <p:ph type="body" sz="quarter" idx="28"/>
          </p:nvPr>
        </p:nvSpPr>
        <p:spPr>
          <a:xfrm>
            <a:off x="6118254" y="5371846"/>
            <a:ext cx="5748626" cy="540000"/>
          </a:xfrm>
        </p:spPr>
        <p:txBody>
          <a:bodyPr>
            <a:noAutofit/>
          </a:bodyPr>
          <a:lstStyle/>
          <a:p>
            <a:r>
              <a:rPr lang="en-US" sz="2500" dirty="0"/>
              <a:t>Putting the heart through a little more work</a:t>
            </a:r>
            <a:endParaRPr lang="es-MX" sz="2500" dirty="0"/>
          </a:p>
          <a:p>
            <a:endParaRPr lang="en-US" sz="2500" dirty="0"/>
          </a:p>
        </p:txBody>
      </p:sp>
      <p:pic>
        <p:nvPicPr>
          <p:cNvPr id="2" name="English Video 6 Slide 14">
            <a:hlinkClick r:id="" action="ppaction://media"/>
            <a:extLst>
              <a:ext uri="{FF2B5EF4-FFF2-40B4-BE49-F238E27FC236}">
                <a16:creationId xmlns:a16="http://schemas.microsoft.com/office/drawing/2014/main" id="{93E095C3-4A61-E730-B946-C2D592FEC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225" y="136525"/>
            <a:ext cx="609600" cy="609600"/>
          </a:xfrm>
          <a:prstGeom prst="rect">
            <a:avLst/>
          </a:prstGeom>
        </p:spPr>
      </p:pic>
    </p:spTree>
    <p:extLst>
      <p:ext uri="{BB962C8B-B14F-4D97-AF65-F5344CB8AC3E}">
        <p14:creationId xmlns:p14="http://schemas.microsoft.com/office/powerpoint/2010/main" val="26031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4">
            <a:extLst>
              <a:ext uri="{FF2B5EF4-FFF2-40B4-BE49-F238E27FC236}">
                <a16:creationId xmlns:a16="http://schemas.microsoft.com/office/drawing/2014/main" id="{21BF7DF8-A5D6-4E4E-1ECD-D81215D88B7A}"/>
              </a:ext>
            </a:extLst>
          </p:cNvPr>
          <p:cNvSpPr txBox="1">
            <a:spLocks/>
          </p:cNvSpPr>
          <p:nvPr/>
        </p:nvSpPr>
        <p:spPr>
          <a:xfrm>
            <a:off x="458724" y="425253"/>
            <a:ext cx="11274552" cy="1280683"/>
          </a:xfrm>
          <a:prstGeom prst="rect">
            <a:avLst/>
          </a:prstGeom>
          <a:solidFill>
            <a:schemeClr val="bg1"/>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b="1" dirty="0">
                <a:solidFill>
                  <a:srgbClr val="6D3B4F"/>
                </a:solidFill>
              </a:rPr>
              <a:t>How many calories did you really burn?</a:t>
            </a:r>
          </a:p>
        </p:txBody>
      </p:sp>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7058026" y="2264012"/>
            <a:ext cx="4309550" cy="2555638"/>
          </a:xfrm>
        </p:spPr>
        <p:txBody>
          <a:bodyPr>
            <a:noAutofit/>
          </a:bodyPr>
          <a:lstStyle/>
          <a:p>
            <a:br>
              <a:rPr lang="es-MX" sz="5000" dirty="0"/>
            </a:br>
            <a:r>
              <a:rPr lang="es-MX" sz="5000" dirty="0"/>
              <a:t>Be careful with “rewarding” yourself!</a:t>
            </a:r>
          </a:p>
        </p:txBody>
      </p:sp>
      <p:pic>
        <p:nvPicPr>
          <p:cNvPr id="8196" name="Picture 4" descr="Doughnuts, Desserts, Pastries, Treats">
            <a:extLst>
              <a:ext uri="{FF2B5EF4-FFF2-40B4-BE49-F238E27FC236}">
                <a16:creationId xmlns:a16="http://schemas.microsoft.com/office/drawing/2014/main" id="{7C2CE4A3-194D-0D4A-A36A-9BDDA4E168C1}"/>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bwMode="auto">
          <a:xfrm>
            <a:off x="0" y="1162191"/>
            <a:ext cx="6716110" cy="5830928"/>
          </a:xfrm>
          <a:prstGeom prst="rect">
            <a:avLst/>
          </a:prstGeom>
          <a:noFill/>
          <a:extLst>
            <a:ext uri="{909E8E84-426E-40DD-AFC4-6F175D3DCCD1}">
              <a14:hiddenFill xmlns:a14="http://schemas.microsoft.com/office/drawing/2010/main">
                <a:solidFill>
                  <a:srgbClr val="FFFFFF"/>
                </a:solidFill>
              </a14:hiddenFill>
            </a:ext>
          </a:extLst>
        </p:spPr>
      </p:pic>
      <p:pic>
        <p:nvPicPr>
          <p:cNvPr id="5" name="English Video 6 Slide 15">
            <a:hlinkClick r:id="" action="ppaction://media"/>
            <a:extLst>
              <a:ext uri="{FF2B5EF4-FFF2-40B4-BE49-F238E27FC236}">
                <a16:creationId xmlns:a16="http://schemas.microsoft.com/office/drawing/2014/main" id="{7F36D7C0-63EF-2D4A-16BC-4606AD115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038" y="120453"/>
            <a:ext cx="609600" cy="609600"/>
          </a:xfrm>
          <a:prstGeom prst="rect">
            <a:avLst/>
          </a:prstGeom>
        </p:spPr>
      </p:pic>
    </p:spTree>
    <p:extLst>
      <p:ext uri="{BB962C8B-B14F-4D97-AF65-F5344CB8AC3E}">
        <p14:creationId xmlns:p14="http://schemas.microsoft.com/office/powerpoint/2010/main" val="407753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tripod&#10;&#10;Description automatically generated">
            <a:extLst>
              <a:ext uri="{FF2B5EF4-FFF2-40B4-BE49-F238E27FC236}">
                <a16:creationId xmlns:a16="http://schemas.microsoft.com/office/drawing/2014/main" id="{E4BE6368-7759-5ED0-89AC-54B82538482C}"/>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0" y="0"/>
            <a:ext cx="7549116" cy="3818965"/>
          </a:xfrm>
        </p:spPr>
      </p:pic>
      <p:sp>
        <p:nvSpPr>
          <p:cNvPr id="5" name="Title 4">
            <a:extLst>
              <a:ext uri="{FF2B5EF4-FFF2-40B4-BE49-F238E27FC236}">
                <a16:creationId xmlns:a16="http://schemas.microsoft.com/office/drawing/2014/main" id="{22CD4052-CA5C-4234-B1F4-5ADAACA35D45}"/>
              </a:ext>
            </a:extLst>
          </p:cNvPr>
          <p:cNvSpPr>
            <a:spLocks noGrp="1"/>
          </p:cNvSpPr>
          <p:nvPr>
            <p:ph type="title"/>
          </p:nvPr>
        </p:nvSpPr>
        <p:spPr>
          <a:xfrm>
            <a:off x="0" y="467663"/>
            <a:ext cx="5922963" cy="893474"/>
          </a:xfrm>
          <a:solidFill>
            <a:schemeClr val="bg1"/>
          </a:solidFill>
        </p:spPr>
        <p:txBody>
          <a:bodyPr/>
          <a:lstStyle/>
          <a:p>
            <a:r>
              <a:rPr lang="es-MX" dirty="0"/>
              <a:t>Weight/Resistence</a:t>
            </a:r>
          </a:p>
        </p:txBody>
      </p:sp>
      <p:pic>
        <p:nvPicPr>
          <p:cNvPr id="3" name="Picture 2" descr="A person with his arms out&#10;&#10;AI-generated content may be incorrect.">
            <a:extLst>
              <a:ext uri="{FF2B5EF4-FFF2-40B4-BE49-F238E27FC236}">
                <a16:creationId xmlns:a16="http://schemas.microsoft.com/office/drawing/2014/main" id="{FE47BB90-49E1-DF8D-C98C-8F1D53111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706" y="4004235"/>
            <a:ext cx="8561294" cy="2853765"/>
          </a:xfrm>
          <a:prstGeom prst="rect">
            <a:avLst/>
          </a:prstGeom>
        </p:spPr>
      </p:pic>
      <p:pic>
        <p:nvPicPr>
          <p:cNvPr id="6" name="English Video 6 Slide 16">
            <a:hlinkClick r:id="" action="ppaction://media"/>
            <a:extLst>
              <a:ext uri="{FF2B5EF4-FFF2-40B4-BE49-F238E27FC236}">
                <a16:creationId xmlns:a16="http://schemas.microsoft.com/office/drawing/2014/main" id="{A3A17538-EA6E-94C0-FCC2-F3385DF48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675" y="174625"/>
            <a:ext cx="609600" cy="609600"/>
          </a:xfrm>
          <a:prstGeom prst="rect">
            <a:avLst/>
          </a:prstGeom>
        </p:spPr>
      </p:pic>
    </p:spTree>
    <p:extLst>
      <p:ext uri="{BB962C8B-B14F-4D97-AF65-F5344CB8AC3E}">
        <p14:creationId xmlns:p14="http://schemas.microsoft.com/office/powerpoint/2010/main" val="26739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B10DE5C0-C51C-40BB-B969-B02349FD1023}"/>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17</a:t>
            </a:fld>
            <a:endParaRPr lang="en-US">
              <a:solidFill>
                <a:srgbClr val="96556D">
                  <a:lumMod val="60000"/>
                  <a:lumOff val="40000"/>
                </a:srgbClr>
              </a:solidFill>
            </a:endParaRPr>
          </a:p>
        </p:txBody>
      </p:sp>
      <p:sp>
        <p:nvSpPr>
          <p:cNvPr id="16" name="Text Placeholder 5">
            <a:extLst>
              <a:ext uri="{FF2B5EF4-FFF2-40B4-BE49-F238E27FC236}">
                <a16:creationId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n-US" sz="5000" dirty="0"/>
              <a:t>RESISTANCE</a:t>
            </a:r>
          </a:p>
        </p:txBody>
      </p:sp>
      <p:sp>
        <p:nvSpPr>
          <p:cNvPr id="22" name="Text Placeholder 10">
            <a:extLst>
              <a:ext uri="{FF2B5EF4-FFF2-40B4-BE49-F238E27FC236}">
                <a16:creationId xmlns:a16="http://schemas.microsoft.com/office/drawing/2014/main" id="{019C6E10-520D-4219-BCCE-5A8E859346FC}"/>
              </a:ext>
            </a:extLst>
          </p:cNvPr>
          <p:cNvSpPr>
            <a:spLocks noGrp="1"/>
          </p:cNvSpPr>
          <p:nvPr>
            <p:ph type="body" idx="27"/>
          </p:nvPr>
        </p:nvSpPr>
        <p:spPr>
          <a:xfrm>
            <a:off x="6118253" y="4799230"/>
            <a:ext cx="5179667" cy="540000"/>
          </a:xfrm>
        </p:spPr>
        <p:txBody>
          <a:bodyPr>
            <a:noAutofit/>
          </a:bodyPr>
          <a:lstStyle/>
          <a:p>
            <a:r>
              <a:rPr lang="en-US" sz="3600" dirty="0"/>
              <a:t>LOW-IMPACT CARDIO</a:t>
            </a:r>
          </a:p>
        </p:txBody>
      </p:sp>
      <p:sp>
        <p:nvSpPr>
          <p:cNvPr id="24" name="Text Placeholder 11">
            <a:extLst>
              <a:ext uri="{FF2B5EF4-FFF2-40B4-BE49-F238E27FC236}">
                <a16:creationId xmlns:a16="http://schemas.microsoft.com/office/drawing/2014/main" id="{4D408775-F70A-478E-9541-C6906E2CC1D0}"/>
              </a:ext>
            </a:extLst>
          </p:cNvPr>
          <p:cNvSpPr>
            <a:spLocks noGrp="1"/>
          </p:cNvSpPr>
          <p:nvPr>
            <p:ph type="body" sz="quarter" idx="28"/>
          </p:nvPr>
        </p:nvSpPr>
        <p:spPr>
          <a:xfrm>
            <a:off x="6118254" y="5371846"/>
            <a:ext cx="5748626" cy="540000"/>
          </a:xfrm>
        </p:spPr>
        <p:txBody>
          <a:bodyPr>
            <a:noAutofit/>
          </a:bodyPr>
          <a:lstStyle/>
          <a:p>
            <a:r>
              <a:rPr lang="en-US" sz="2800" dirty="0"/>
              <a:t>to put the heart to work a little more</a:t>
            </a:r>
          </a:p>
          <a:p>
            <a:br>
              <a:rPr lang="en-US" sz="2800" dirty="0"/>
            </a:br>
            <a:endParaRPr lang="en-US" sz="2800" dirty="0">
              <a:effectLst/>
            </a:endParaRPr>
          </a:p>
        </p:txBody>
      </p:sp>
      <p:pic>
        <p:nvPicPr>
          <p:cNvPr id="7" name="Picture 6">
            <a:extLst>
              <a:ext uri="{FF2B5EF4-FFF2-40B4-BE49-F238E27FC236}">
                <a16:creationId xmlns:a16="http://schemas.microsoft.com/office/drawing/2014/main" id="{ECA3B6DC-75E9-4EA4-9377-9C7ABB27597D}"/>
              </a:ext>
            </a:extLst>
          </p:cNvPr>
          <p:cNvPicPr>
            <a:picLocks noChangeAspect="1"/>
          </p:cNvPicPr>
          <p:nvPr/>
        </p:nvPicPr>
        <p:blipFill>
          <a:blip r:embed="rId5"/>
          <a:stretch>
            <a:fillRect/>
          </a:stretch>
        </p:blipFill>
        <p:spPr>
          <a:xfrm>
            <a:off x="2078560" y="2282190"/>
            <a:ext cx="1969565" cy="3470910"/>
          </a:xfrm>
          <a:prstGeom prst="rect">
            <a:avLst/>
          </a:prstGeom>
        </p:spPr>
      </p:pic>
      <p:pic>
        <p:nvPicPr>
          <p:cNvPr id="2" name="English Video 6 Slide 17">
            <a:hlinkClick r:id="" action="ppaction://media"/>
            <a:extLst>
              <a:ext uri="{FF2B5EF4-FFF2-40B4-BE49-F238E27FC236}">
                <a16:creationId xmlns:a16="http://schemas.microsoft.com/office/drawing/2014/main" id="{66056088-D23A-82E9-667F-D7EBF482C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375" y="231775"/>
            <a:ext cx="609600" cy="609600"/>
          </a:xfrm>
          <a:prstGeom prst="rect">
            <a:avLst/>
          </a:prstGeom>
        </p:spPr>
      </p:pic>
    </p:spTree>
    <p:extLst>
      <p:ext uri="{BB962C8B-B14F-4D97-AF65-F5344CB8AC3E}">
        <p14:creationId xmlns:p14="http://schemas.microsoft.com/office/powerpoint/2010/main" val="36791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10;&#10;Description automatically generated">
            <a:extLst>
              <a:ext uri="{FF2B5EF4-FFF2-40B4-BE49-F238E27FC236}">
                <a16:creationId xmlns:a16="http://schemas.microsoft.com/office/drawing/2014/main" id="{D3E90FF3-EE10-E4E5-1B59-690A3C379B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42875"/>
            <a:ext cx="12192000" cy="7872413"/>
          </a:xfrm>
          <a:prstGeom prst="rect">
            <a:avLst/>
          </a:prstGeom>
        </p:spPr>
      </p:pic>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190749" y="1100658"/>
            <a:ext cx="5582521" cy="1774741"/>
          </a:xfrm>
        </p:spPr>
        <p:txBody>
          <a:bodyPr>
            <a:noAutofit/>
          </a:bodyPr>
          <a:lstStyle/>
          <a:p>
            <a:r>
              <a:rPr lang="en-US" sz="5000" dirty="0"/>
              <a:t>How much</a:t>
            </a:r>
            <a:br>
              <a:rPr lang="en-US" sz="5000" dirty="0"/>
            </a:br>
            <a:r>
              <a:rPr lang="en-US" sz="5000" dirty="0"/>
              <a:t>exercise should I have each week?</a:t>
            </a:r>
            <a:endParaRPr lang="es-MX" sz="5000"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18</a:t>
            </a:fld>
            <a:endParaRPr lang="en-US" dirty="0">
              <a:solidFill>
                <a:srgbClr val="96556D">
                  <a:lumMod val="60000"/>
                  <a:lumOff val="40000"/>
                </a:srgbClr>
              </a:solidFill>
            </a:endParaRPr>
          </a:p>
        </p:txBody>
      </p:sp>
      <p:sp>
        <p:nvSpPr>
          <p:cNvPr id="3" name="TextBox 2">
            <a:extLst>
              <a:ext uri="{FF2B5EF4-FFF2-40B4-BE49-F238E27FC236}">
                <a16:creationId xmlns:a16="http://schemas.microsoft.com/office/drawing/2014/main" id="{D1701DBC-763D-4FAB-DBD2-29FA3F43E444}"/>
              </a:ext>
            </a:extLst>
          </p:cNvPr>
          <p:cNvSpPr txBox="1"/>
          <p:nvPr/>
        </p:nvSpPr>
        <p:spPr>
          <a:xfrm>
            <a:off x="3801035" y="5088427"/>
            <a:ext cx="7279341" cy="1938992"/>
          </a:xfrm>
          <a:prstGeom prst="rect">
            <a:avLst/>
          </a:prstGeom>
          <a:noFill/>
        </p:spPr>
        <p:txBody>
          <a:bodyPr wrap="square" rtlCol="0">
            <a:spAutoFit/>
          </a:bodyPr>
          <a:lstStyle/>
          <a:p>
            <a:r>
              <a:rPr lang="en-US" sz="6000" b="1" dirty="0"/>
              <a:t>20 minutes </a:t>
            </a:r>
          </a:p>
          <a:p>
            <a:r>
              <a:rPr lang="en-US" sz="6000" b="1" dirty="0"/>
              <a:t>3 times per week</a:t>
            </a:r>
          </a:p>
        </p:txBody>
      </p:sp>
      <p:pic>
        <p:nvPicPr>
          <p:cNvPr id="7" name="English Video 6 Slide 18">
            <a:hlinkClick r:id="" action="ppaction://media"/>
            <a:extLst>
              <a:ext uri="{FF2B5EF4-FFF2-40B4-BE49-F238E27FC236}">
                <a16:creationId xmlns:a16="http://schemas.microsoft.com/office/drawing/2014/main" id="{717743E7-07DE-273B-8AE9-E54B28E379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075" y="-142875"/>
            <a:ext cx="609600" cy="609600"/>
          </a:xfrm>
          <a:prstGeom prst="rect">
            <a:avLst/>
          </a:prstGeom>
        </p:spPr>
      </p:pic>
    </p:spTree>
    <p:extLst>
      <p:ext uri="{BB962C8B-B14F-4D97-AF65-F5344CB8AC3E}">
        <p14:creationId xmlns:p14="http://schemas.microsoft.com/office/powerpoint/2010/main" val="1375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E9F55-CEDF-6907-106B-337E6046D4E8}"/>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20085E4B-36F9-B57A-E1C6-95529A2EC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9C65FB82-A3D3-7000-CE50-26CC985765EF}"/>
              </a:ext>
            </a:extLst>
          </p:cNvPr>
          <p:cNvSpPr>
            <a:spLocks noGrp="1"/>
          </p:cNvSpPr>
          <p:nvPr>
            <p:ph type="title"/>
          </p:nvPr>
        </p:nvSpPr>
        <p:spPr bwMode="gray">
          <a:xfrm>
            <a:off x="5658103" y="4200328"/>
            <a:ext cx="5749483" cy="1343026"/>
          </a:xfrm>
        </p:spPr>
        <p:txBody>
          <a:bodyPr/>
          <a:lstStyle/>
          <a:p>
            <a:pPr algn="ctr"/>
            <a:r>
              <a:rPr lang="en-US" dirty="0">
                <a:effectLst/>
              </a:rPr>
              <a:t>Do you </a:t>
            </a:r>
            <a:r>
              <a:rPr lang="en-US" dirty="0"/>
              <a:t>help getting started with exercise</a:t>
            </a:r>
            <a:r>
              <a:rPr lang="en-US" dirty="0">
                <a:effectLst/>
              </a:rPr>
              <a:t>?</a:t>
            </a:r>
          </a:p>
        </p:txBody>
      </p:sp>
      <p:cxnSp>
        <p:nvCxnSpPr>
          <p:cNvPr id="10" name="Straight Connector 9">
            <a:extLst>
              <a:ext uri="{FF2B5EF4-FFF2-40B4-BE49-F238E27FC236}">
                <a16:creationId xmlns:a16="http://schemas.microsoft.com/office/drawing/2014/main" id="{D821D6A6-3626-65D9-3CB2-E5D28FFAC850}"/>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8D9E577-31A0-86DA-FF80-5DAAA4A36236}"/>
              </a:ext>
            </a:extLst>
          </p:cNvPr>
          <p:cNvSpPr>
            <a:spLocks noGrp="1"/>
          </p:cNvSpPr>
          <p:nvPr>
            <p:ph type="body" sz="quarter" idx="14"/>
          </p:nvPr>
        </p:nvSpPr>
        <p:spPr bwMode="gray">
          <a:xfrm>
            <a:off x="6096001" y="5674902"/>
            <a:ext cx="4787154" cy="1119943"/>
          </a:xfrm>
        </p:spPr>
        <p:txBody>
          <a:bodyPr>
            <a:normAutofit fontScale="70000" lnSpcReduction="20000"/>
          </a:bodyPr>
          <a:lstStyle/>
          <a:p>
            <a:r>
              <a:rPr lang="en-US" sz="3300" dirty="0"/>
              <a:t>Your CHW can help CONNECT you </a:t>
            </a:r>
          </a:p>
          <a:p>
            <a:br>
              <a:rPr lang="en-US" sz="3300" dirty="0"/>
            </a:br>
            <a:endParaRPr lang="en-US" sz="3300" dirty="0">
              <a:effectLst/>
            </a:endParaRPr>
          </a:p>
        </p:txBody>
      </p:sp>
      <p:sp>
        <p:nvSpPr>
          <p:cNvPr id="8" name="Rectangle 7">
            <a:extLst>
              <a:ext uri="{FF2B5EF4-FFF2-40B4-BE49-F238E27FC236}">
                <a16:creationId xmlns:a16="http://schemas.microsoft.com/office/drawing/2014/main" id="{005A7681-0385-49A4-8D98-DC59116375FE}"/>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person, hospital room, room&#10;&#10;Description automatically generated">
            <a:extLst>
              <a:ext uri="{FF2B5EF4-FFF2-40B4-BE49-F238E27FC236}">
                <a16:creationId xmlns:a16="http://schemas.microsoft.com/office/drawing/2014/main" id="{2E781E0F-7362-DB4F-816B-37C139CC21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182" r="9091"/>
          <a:stretch/>
        </p:blipFill>
        <p:spPr>
          <a:xfrm>
            <a:off x="7817224" y="509571"/>
            <a:ext cx="4149245" cy="2333950"/>
          </a:xfrm>
          <a:prstGeom prst="rect">
            <a:avLst/>
          </a:prstGeom>
        </p:spPr>
      </p:pic>
      <p:pic>
        <p:nvPicPr>
          <p:cNvPr id="5" name="Picture Placeholder 7" descr="Worm's eye view of the feet of a person running on the road">
            <a:extLst>
              <a:ext uri="{FF2B5EF4-FFF2-40B4-BE49-F238E27FC236}">
                <a16:creationId xmlns:a16="http://schemas.microsoft.com/office/drawing/2014/main" id="{0DD1322D-46C4-4630-8ADF-49820BB3C51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554947" y="441999"/>
            <a:ext cx="4673798" cy="2657672"/>
          </a:xfrm>
          <a:prstGeom prst="rect">
            <a:avLst/>
          </a:prstGeom>
        </p:spPr>
      </p:pic>
      <p:sp>
        <p:nvSpPr>
          <p:cNvPr id="7" name="TextBox 6">
            <a:extLst>
              <a:ext uri="{FF2B5EF4-FFF2-40B4-BE49-F238E27FC236}">
                <a16:creationId xmlns:a16="http://schemas.microsoft.com/office/drawing/2014/main" id="{F909EDAD-C8C4-AE94-4AF6-5462519CB1E7}"/>
              </a:ext>
            </a:extLst>
          </p:cNvPr>
          <p:cNvSpPr txBox="1"/>
          <p:nvPr/>
        </p:nvSpPr>
        <p:spPr>
          <a:xfrm>
            <a:off x="101106" y="4686795"/>
            <a:ext cx="7279341" cy="1785104"/>
          </a:xfrm>
          <a:prstGeom prst="rect">
            <a:avLst/>
          </a:prstGeom>
          <a:noFill/>
        </p:spPr>
        <p:txBody>
          <a:bodyPr wrap="square" rtlCol="0">
            <a:spAutoFit/>
          </a:bodyPr>
          <a:lstStyle/>
          <a:p>
            <a:r>
              <a:rPr lang="en-US" sz="5500" dirty="0">
                <a:solidFill>
                  <a:srgbClr val="FF0000"/>
                </a:solidFill>
              </a:rPr>
              <a:t>20 minutes </a:t>
            </a:r>
          </a:p>
          <a:p>
            <a:r>
              <a:rPr lang="en-US" sz="5500" dirty="0">
                <a:solidFill>
                  <a:srgbClr val="FF0000"/>
                </a:solidFill>
              </a:rPr>
              <a:t>3 times per week</a:t>
            </a:r>
          </a:p>
        </p:txBody>
      </p:sp>
      <p:pic>
        <p:nvPicPr>
          <p:cNvPr id="9" name="English Video 6 Slide 19">
            <a:hlinkClick r:id="" action="ppaction://media"/>
            <a:extLst>
              <a:ext uri="{FF2B5EF4-FFF2-40B4-BE49-F238E27FC236}">
                <a16:creationId xmlns:a16="http://schemas.microsoft.com/office/drawing/2014/main" id="{5529DD13-51CE-D8C3-8C0A-AE1E1F853F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372" y="-100029"/>
            <a:ext cx="609600" cy="609600"/>
          </a:xfrm>
          <a:prstGeom prst="rect">
            <a:avLst/>
          </a:prstGeom>
        </p:spPr>
      </p:pic>
    </p:spTree>
    <p:extLst>
      <p:ext uri="{BB962C8B-B14F-4D97-AF65-F5344CB8AC3E}">
        <p14:creationId xmlns:p14="http://schemas.microsoft.com/office/powerpoint/2010/main" val="2707268575"/>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metalware, nail, plastic&#10;&#10;Description automatically generated">
            <a:extLst>
              <a:ext uri="{FF2B5EF4-FFF2-40B4-BE49-F238E27FC236}">
                <a16:creationId xmlns:a16="http://schemas.microsoft.com/office/drawing/2014/main" id="{50BC8C9F-7C9D-01E8-EE44-4ECD708C4B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251012" y="1143831"/>
            <a:ext cx="11940988" cy="1650916"/>
          </a:xfrm>
        </p:spPr>
        <p:txBody>
          <a:bodyPr>
            <a:noAutofit/>
          </a:bodyPr>
          <a:lstStyle/>
          <a:p>
            <a:r>
              <a:rPr lang="en-US" sz="5000" b="0" dirty="0">
                <a:solidFill>
                  <a:srgbClr val="C00000"/>
                </a:solidFill>
              </a:rPr>
              <a:t>			Reasons NOT to be active</a:t>
            </a:r>
            <a:r>
              <a:rPr lang="en-US" sz="4000" b="0" dirty="0">
                <a:solidFill>
                  <a:srgbClr val="C00000"/>
                </a:solidFill>
              </a:rPr>
              <a:t>:</a:t>
            </a:r>
            <a:br>
              <a:rPr lang="en-US" sz="4000" b="0" dirty="0">
                <a:solidFill>
                  <a:srgbClr val="C00000"/>
                </a:solidFill>
              </a:rPr>
            </a:br>
            <a:r>
              <a:rPr lang="en-US" sz="4000" b="0" dirty="0"/>
              <a:t> I don’t have time!</a:t>
            </a:r>
            <a:br>
              <a:rPr lang="en-US" sz="4000" dirty="0"/>
            </a:br>
            <a:r>
              <a:rPr lang="en-US" sz="4000" dirty="0"/>
              <a:t>		</a:t>
            </a:r>
            <a:r>
              <a:rPr lang="en-US" sz="4000" b="0" dirty="0"/>
              <a:t>It’s too hard!</a:t>
            </a:r>
            <a:br>
              <a:rPr lang="en-US" sz="4000" b="0" dirty="0"/>
            </a:br>
            <a:r>
              <a:rPr lang="en-US" sz="4000" b="0" dirty="0"/>
              <a:t>			It’s not fun!</a:t>
            </a:r>
            <a:br>
              <a:rPr lang="en-US" sz="4000" b="0" dirty="0"/>
            </a:br>
            <a:r>
              <a:rPr lang="en-US" sz="4000" b="0" dirty="0"/>
              <a:t>				I don’t know what to do!</a:t>
            </a:r>
            <a:endParaRPr lang="es-MX" sz="4000"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2</a:t>
            </a:fld>
            <a:endParaRPr lang="en-US" dirty="0">
              <a:solidFill>
                <a:srgbClr val="96556D">
                  <a:lumMod val="60000"/>
                  <a:lumOff val="40000"/>
                </a:srgbClr>
              </a:solidFill>
            </a:endParaRPr>
          </a:p>
        </p:txBody>
      </p:sp>
      <p:pic>
        <p:nvPicPr>
          <p:cNvPr id="5" name="English Video 6 Slide 2">
            <a:hlinkClick r:id="" action="ppaction://media"/>
            <a:extLst>
              <a:ext uri="{FF2B5EF4-FFF2-40B4-BE49-F238E27FC236}">
                <a16:creationId xmlns:a16="http://schemas.microsoft.com/office/drawing/2014/main" id="{DBA04339-6128-054C-FB05-9D92ECB02F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675" y="555625"/>
            <a:ext cx="609600" cy="609600"/>
          </a:xfrm>
          <a:prstGeom prst="rect">
            <a:avLst/>
          </a:prstGeom>
        </p:spPr>
      </p:pic>
    </p:spTree>
    <p:extLst>
      <p:ext uri="{BB962C8B-B14F-4D97-AF65-F5344CB8AC3E}">
        <p14:creationId xmlns:p14="http://schemas.microsoft.com/office/powerpoint/2010/main" val="11449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00B2E8-02D6-3417-7CB3-8DF8D143563D}"/>
            </a:ext>
          </a:extLst>
        </p:cNvPr>
        <p:cNvGrpSpPr/>
        <p:nvPr/>
      </p:nvGrpSpPr>
      <p:grpSpPr>
        <a:xfrm>
          <a:off x="0" y="0"/>
          <a:ext cx="0" cy="0"/>
          <a:chOff x="0" y="0"/>
          <a:chExt cx="0" cy="0"/>
        </a:xfrm>
      </p:grpSpPr>
      <p:sp useBgFill="1">
        <p:nvSpPr>
          <p:cNvPr id="31760" name="Rectangle 3175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ootball goal in the net">
            <a:extLst>
              <a:ext uri="{FF2B5EF4-FFF2-40B4-BE49-F238E27FC236}">
                <a16:creationId xmlns:a16="http://schemas.microsoft.com/office/drawing/2014/main" id="{3EF7C5FE-61AE-9766-4384-9DCC5189B1B7}"/>
              </a:ext>
            </a:extLst>
          </p:cNvPr>
          <p:cNvPicPr>
            <a:picLocks noChangeAspect="1"/>
          </p:cNvPicPr>
          <p:nvPr/>
        </p:nvPicPr>
        <p:blipFill>
          <a:blip r:embed="rId5">
            <a:extLst>
              <a:ext uri="{28A0092B-C50C-407E-A947-70E740481C1C}">
                <a14:useLocalDpi xmlns:a14="http://schemas.microsoft.com/office/drawing/2010/main" val="0"/>
              </a:ext>
            </a:extLst>
          </a:blip>
          <a:srcRect r="5882" b="-1"/>
          <a:stretch>
            <a:fillRect/>
          </a:stretch>
        </p:blipFill>
        <p:spPr>
          <a:xfrm>
            <a:off x="2522356" y="10"/>
            <a:ext cx="9669642" cy="6857990"/>
          </a:xfrm>
          <a:prstGeom prst="rect">
            <a:avLst/>
          </a:prstGeom>
          <a:noFill/>
        </p:spPr>
      </p:pic>
      <p:sp>
        <p:nvSpPr>
          <p:cNvPr id="31762" name="Rectangle 3176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6" name="Title 1">
            <a:extLst>
              <a:ext uri="{FF2B5EF4-FFF2-40B4-BE49-F238E27FC236}">
                <a16:creationId xmlns:a16="http://schemas.microsoft.com/office/drawing/2014/main" id="{E48E6B89-B0E8-2EF9-3A61-11A2025E4A8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altLang="en-US" sz="4000"/>
              <a:t>Let’s practice – what are your exercise goals?</a:t>
            </a:r>
            <a:endParaRPr lang="en-US" altLang="en-US" sz="4000" b="1"/>
          </a:p>
        </p:txBody>
      </p:sp>
      <p:sp>
        <p:nvSpPr>
          <p:cNvPr id="4" name="Content Placeholder 3">
            <a:extLst>
              <a:ext uri="{FF2B5EF4-FFF2-40B4-BE49-F238E27FC236}">
                <a16:creationId xmlns:a16="http://schemas.microsoft.com/office/drawing/2014/main" id="{70244ECB-6F19-1F59-501F-D89468A1674E}"/>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
        <p:nvSpPr>
          <p:cNvPr id="31751" name="Date Placeholder 1">
            <a:extLst>
              <a:ext uri="{FF2B5EF4-FFF2-40B4-BE49-F238E27FC236}">
                <a16:creationId xmlns:a16="http://schemas.microsoft.com/office/drawing/2014/main" id="{247757A1-D84B-3D03-58E5-5101060D9EA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3BDA9C29-DD8E-4518-B4D3-44806885A5F9}" type="datetime1">
              <a:rPr lang="en-US" smtClean="0">
                <a:solidFill>
                  <a:prstClr val="black">
                    <a:tint val="75000"/>
                  </a:prstClr>
                </a:solidFill>
                <a:latin typeface="Calibri" panose="020F0502020204030204"/>
              </a:rPr>
              <a:pPr>
                <a:spcAft>
                  <a:spcPts val="600"/>
                </a:spcAft>
                <a:defRPr/>
              </a:pPr>
              <a:t>3/26/2026</a:t>
            </a:fld>
            <a:endParaRPr lang="en-US">
              <a:solidFill>
                <a:prstClr val="black">
                  <a:tint val="75000"/>
                </a:prstClr>
              </a:solidFill>
              <a:latin typeface="Calibri" panose="020F0502020204030204"/>
            </a:endParaRPr>
          </a:p>
        </p:txBody>
      </p:sp>
      <p:sp>
        <p:nvSpPr>
          <p:cNvPr id="31753" name="Footer Placeholder 2">
            <a:extLst>
              <a:ext uri="{FF2B5EF4-FFF2-40B4-BE49-F238E27FC236}">
                <a16:creationId xmlns:a16="http://schemas.microsoft.com/office/drawing/2014/main" id="{3013AA37-263F-82AC-B30A-98DA2E6C46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ADD A FOOADDTER</a:t>
            </a:r>
          </a:p>
        </p:txBody>
      </p:sp>
      <p:sp>
        <p:nvSpPr>
          <p:cNvPr id="31755" name="Slide Number Placeholder 3">
            <a:extLst>
              <a:ext uri="{FF2B5EF4-FFF2-40B4-BE49-F238E27FC236}">
                <a16:creationId xmlns:a16="http://schemas.microsoft.com/office/drawing/2014/main" id="{6511A9E2-24D3-3C9C-41A1-7DE5A76042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CE5352E-9B9F-4EDC-8769-7FA3D3F814C7}" type="slidenum">
              <a:rPr lang="en-US">
                <a:solidFill>
                  <a:srgbClr val="FFFFFF"/>
                </a:solidFill>
                <a:latin typeface="Calibri" panose="020F0502020204030204"/>
              </a:rPr>
              <a:pPr>
                <a:spcAft>
                  <a:spcPts val="600"/>
                </a:spcAft>
                <a:defRPr/>
              </a:pPr>
              <a:t>20</a:t>
            </a:fld>
            <a:endParaRPr lang="en-US">
              <a:solidFill>
                <a:srgbClr val="FFFFFF"/>
              </a:solidFill>
              <a:latin typeface="Calibri" panose="020F0502020204030204"/>
            </a:endParaRPr>
          </a:p>
        </p:txBody>
      </p:sp>
      <p:pic>
        <p:nvPicPr>
          <p:cNvPr id="2" name="English Video 6 Slide 20">
            <a:hlinkClick r:id="" action="ppaction://media"/>
            <a:extLst>
              <a:ext uri="{FF2B5EF4-FFF2-40B4-BE49-F238E27FC236}">
                <a16:creationId xmlns:a16="http://schemas.microsoft.com/office/drawing/2014/main" id="{D9765390-DBD9-339A-199C-49BC0EF14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139" y="0"/>
            <a:ext cx="609600" cy="609600"/>
          </a:xfrm>
          <a:prstGeom prst="rect">
            <a:avLst/>
          </a:prstGeom>
        </p:spPr>
      </p:pic>
    </p:spTree>
    <p:extLst>
      <p:ext uri="{BB962C8B-B14F-4D97-AF65-F5344CB8AC3E}">
        <p14:creationId xmlns:p14="http://schemas.microsoft.com/office/powerpoint/2010/main" val="35834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ddler with sunglasses in swimming pool">
            <a:extLst>
              <a:ext uri="{FF2B5EF4-FFF2-40B4-BE49-F238E27FC236}">
                <a16:creationId xmlns:a16="http://schemas.microsoft.com/office/drawing/2014/main" id="{A49A6BE2-6CEB-A8BF-A277-D4C8AF2F09FE}"/>
              </a:ext>
            </a:extLst>
          </p:cNvPr>
          <p:cNvPicPr>
            <a:picLocks noChangeAspect="1"/>
          </p:cNvPicPr>
          <p:nvPr/>
        </p:nvPicPr>
        <p:blipFill>
          <a:blip r:embed="rId5">
            <a:extLst>
              <a:ext uri="{28A0092B-C50C-407E-A947-70E740481C1C}">
                <a14:useLocalDpi xmlns:a14="http://schemas.microsoft.com/office/drawing/2010/main" val="0"/>
              </a:ext>
            </a:extLst>
          </a:blip>
          <a:srcRect l="2004" r="3878" b="-1"/>
          <a:stretch>
            <a:fillRect/>
          </a:stretch>
        </p:blipFill>
        <p:spPr>
          <a:xfrm>
            <a:off x="2522358" y="10"/>
            <a:ext cx="9669642" cy="6857990"/>
          </a:xfrm>
          <a:prstGeom prst="rect">
            <a:avLst/>
          </a:prstGeom>
          <a:noFill/>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t>exercise should be fun...</a:t>
            </a:r>
          </a:p>
        </p:txBody>
      </p:sp>
      <p:sp>
        <p:nvSpPr>
          <p:cNvPr id="12" name="Date Placeholder 4">
            <a:extLst>
              <a:ext uri="{FF2B5EF4-FFF2-40B4-BE49-F238E27FC236}">
                <a16:creationId xmlns:a16="http://schemas.microsoft.com/office/drawing/2014/main" id="{2E07E572-E57D-0468-3B73-4111D322DD23}"/>
              </a:ext>
            </a:extLst>
          </p:cNvPr>
          <p:cNvSpPr>
            <a:spLocks noGrp="1"/>
          </p:cNvSpPr>
          <p:nvPr>
            <p:ph type="dt" sz="half" idx="10"/>
          </p:nvPr>
        </p:nvSpPr>
        <p:spPr>
          <a:xfrm>
            <a:off x="838200" y="6356350"/>
            <a:ext cx="2156946" cy="365125"/>
          </a:xfrm>
        </p:spPr>
        <p:txBody>
          <a:bodyPr vert="horz" lIns="91440" tIns="45720" rIns="91440" bIns="45720" rtlCol="0" anchor="ctr">
            <a:normAutofit/>
          </a:bodyPr>
          <a:lstStyle/>
          <a:p>
            <a:pPr>
              <a:spcAft>
                <a:spcPts val="600"/>
              </a:spcAft>
              <a:defRPr/>
            </a:pPr>
            <a:fld id="{BC23DBD1-F259-4AEB-A7D9-D728D6E04490}" type="datetime1">
              <a:rPr lang="en-US" smtClean="0">
                <a:solidFill>
                  <a:prstClr val="black">
                    <a:tint val="75000"/>
                  </a:prstClr>
                </a:solidFill>
                <a:latin typeface="Calibri" panose="020F0502020204030204"/>
              </a:rPr>
              <a:pPr>
                <a:spcAft>
                  <a:spcPts val="600"/>
                </a:spcAft>
                <a:defRPr/>
              </a:pPr>
              <a:t>3/26/2026</a:t>
            </a:fld>
            <a:endParaRPr lang="en-US">
              <a:solidFill>
                <a:prstClr val="black">
                  <a:tint val="75000"/>
                </a:prstClr>
              </a:solidFill>
              <a:latin typeface="Calibri" panose="020F0502020204030204"/>
            </a:endParaRPr>
          </a:p>
        </p:txBody>
      </p:sp>
      <p:sp>
        <p:nvSpPr>
          <p:cNvPr id="14" name="Footer Placeholder 5">
            <a:extLst>
              <a:ext uri="{FF2B5EF4-FFF2-40B4-BE49-F238E27FC236}">
                <a16:creationId xmlns:a16="http://schemas.microsoft.com/office/drawing/2014/main" id="{514C3590-387C-7E5E-73E7-EE6D0A9BCEEE}"/>
              </a:ext>
            </a:extLst>
          </p:cNvPr>
          <p:cNvSpPr>
            <a:spLocks noGrp="1"/>
          </p:cNvSpPr>
          <p:nvPr>
            <p:ph type="ftr" sz="quarter" idx="11"/>
          </p:nvPr>
        </p:nvSpPr>
        <p:spPr>
          <a:xfrm>
            <a:off x="3187673" y="6356350"/>
            <a:ext cx="3615866" cy="365125"/>
          </a:xfrm>
        </p:spPr>
        <p:txBody>
          <a:bodyPr vert="horz" lIns="91440" tIns="45720" rIns="91440" bIns="45720" rtlCol="0" anchor="ctr">
            <a:normAutofit/>
          </a:bodyPr>
          <a:lstStyle/>
          <a:p>
            <a:pPr algn="r">
              <a:spcAft>
                <a:spcPts val="600"/>
              </a:spcAft>
              <a:defRPr/>
            </a:pPr>
            <a:r>
              <a:rPr lang="en-US" kern="1200">
                <a:solidFill>
                  <a:srgbClr val="FFFFFF"/>
                </a:solidFill>
                <a:latin typeface="Calibri" panose="020F0502020204030204"/>
                <a:ea typeface="+mn-ea"/>
                <a:cs typeface="+mn-cs"/>
              </a:rPr>
              <a:t>ADD A FOOTER</a:t>
            </a:r>
          </a:p>
        </p:txBody>
      </p:sp>
      <p:sp>
        <p:nvSpPr>
          <p:cNvPr id="16" name="Slide Number Placeholder 6">
            <a:extLst>
              <a:ext uri="{FF2B5EF4-FFF2-40B4-BE49-F238E27FC236}">
                <a16:creationId xmlns:a16="http://schemas.microsoft.com/office/drawing/2014/main" id="{8511E9F3-573F-7DD3-B729-5BA33E5AC16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CE5352E-9B9F-4EDC-8769-7FA3D3F814C7}" type="slidenum">
              <a:rPr lang="en-US">
                <a:solidFill>
                  <a:srgbClr val="FFFFFF"/>
                </a:solidFill>
                <a:latin typeface="Calibri" panose="020F0502020204030204"/>
              </a:rPr>
              <a:pPr>
                <a:spcAft>
                  <a:spcPts val="600"/>
                </a:spcAft>
                <a:defRPr/>
              </a:pPr>
              <a:t>21</a:t>
            </a:fld>
            <a:endParaRPr lang="en-US">
              <a:solidFill>
                <a:srgbClr val="FFFFFF"/>
              </a:solidFill>
              <a:latin typeface="Calibri" panose="020F0502020204030204"/>
            </a:endParaRPr>
          </a:p>
        </p:txBody>
      </p:sp>
      <p:pic>
        <p:nvPicPr>
          <p:cNvPr id="3" name="English Video 6 Slide 21">
            <a:hlinkClick r:id="" action="ppaction://media"/>
            <a:extLst>
              <a:ext uri="{FF2B5EF4-FFF2-40B4-BE49-F238E27FC236}">
                <a16:creationId xmlns:a16="http://schemas.microsoft.com/office/drawing/2014/main" id="{84FE295C-682C-AF0C-0B8A-9FF7C95790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251" y="133847"/>
            <a:ext cx="609600" cy="609600"/>
          </a:xfrm>
          <a:prstGeom prst="rect">
            <a:avLst/>
          </a:prstGeom>
        </p:spPr>
      </p:pic>
    </p:spTree>
    <p:extLst>
      <p:ext uri="{BB962C8B-B14F-4D97-AF65-F5344CB8AC3E}">
        <p14:creationId xmlns:p14="http://schemas.microsoft.com/office/powerpoint/2010/main" val="266011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49332"/>
            <a:ext cx="10515600" cy="662782"/>
          </a:xfrm>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srgbClr val="3F5779"/>
                </a:solidFill>
                <a:latin typeface="Tahoma" panose="020B0604030504040204" pitchFamily="34" charset="0"/>
                <a:ea typeface="Tahoma" panose="020B0604030504040204" pitchFamily="34" charset="0"/>
                <a:cs typeface="Tahoma" panose="020B0604030504040204" pitchFamily="34" charset="0"/>
              </a:rPr>
              <a:pPr/>
              <a:t>22</a:t>
            </a:fld>
            <a:endParaRPr lang="en-US" sz="1500" dirty="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356350"/>
            <a:ext cx="12192000" cy="50165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5">
            <a:extLst>
              <a:ext uri="{FF2B5EF4-FFF2-40B4-BE49-F238E27FC236}">
                <a16:creationId xmlns:a16="http://schemas.microsoft.com/office/drawing/2014/main" id="{49A96393-ADC6-683E-7731-35A7235CACB1}"/>
              </a:ext>
            </a:extLst>
          </p:cNvPr>
          <p:cNvSpPr>
            <a:spLocks noChangeArrowheads="1"/>
          </p:cNvSpPr>
          <p:nvPr/>
        </p:nvSpPr>
        <p:spPr bwMode="auto">
          <a:xfrm>
            <a:off x="363892" y="586593"/>
            <a:ext cx="11573071"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U.S. Department of Health and Human Services. (2018).</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1" u="none" strike="noStrike" cap="none" normalizeH="0" baseline="0" dirty="0">
                <a:ln>
                  <a:noFill/>
                </a:ln>
                <a:solidFill>
                  <a:schemeClr val="tx1"/>
                </a:solidFill>
                <a:effectLst/>
                <a:latin typeface="Arial" panose="020B0604020202020204" pitchFamily="34" charset="0"/>
              </a:rPr>
              <a:t>Physical Activity Guidelines for Americans</a:t>
            </a:r>
            <a:r>
              <a:rPr kumimoji="0" lang="en-US" altLang="en-US" sz="1600" b="0" i="0" u="none" strike="noStrike" cap="none" normalizeH="0" baseline="0" dirty="0">
                <a:ln>
                  <a:noFill/>
                </a:ln>
                <a:solidFill>
                  <a:schemeClr val="tx1"/>
                </a:solidFill>
                <a:effectLst/>
                <a:latin typeface="Arial" panose="020B0604020202020204" pitchFamily="34" charset="0"/>
              </a:rPr>
              <a:t> (2nd ed.). Washington, DC: U.S. Department of Health and Human Services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Colberg, S. R., Sigal, R. J., Yardley, J. E., Riddell, M. C., Dunstan, D. W., Dempsey, P. C., ... &amp; Tate, D. F. (2016).</a:t>
            </a:r>
            <a:r>
              <a:rPr kumimoji="0" lang="en-US" altLang="en-US" sz="1600" b="0" i="0" u="none" strike="noStrike" cap="none" normalizeH="0" baseline="0" dirty="0">
                <a:ln>
                  <a:noFill/>
                </a:ln>
                <a:solidFill>
                  <a:schemeClr val="tx1"/>
                </a:solidFill>
                <a:effectLst/>
                <a:latin typeface="Arial" panose="020B0604020202020204" pitchFamily="34" charset="0"/>
              </a:rPr>
              <a:t> Physical activity/exercise and diabetes: A position statement of the American Diabetes Association. </a:t>
            </a:r>
            <a:r>
              <a:rPr kumimoji="0" lang="en-US" altLang="en-US" sz="1600" b="0" i="1" u="none" strike="noStrike" cap="none" normalizeH="0" baseline="0" dirty="0">
                <a:ln>
                  <a:noFill/>
                </a:ln>
                <a:solidFill>
                  <a:schemeClr val="tx1"/>
                </a:solidFill>
                <a:effectLst/>
                <a:latin typeface="Arial" panose="020B0604020202020204" pitchFamily="34" charset="0"/>
              </a:rPr>
              <a:t>Diabetes Care, 39</a:t>
            </a:r>
            <a:r>
              <a:rPr kumimoji="0" lang="en-US" altLang="en-US" sz="1600" b="0" i="0" u="none" strike="noStrike" cap="none" normalizeH="0" baseline="0" dirty="0">
                <a:ln>
                  <a:noFill/>
                </a:ln>
                <a:solidFill>
                  <a:schemeClr val="tx1"/>
                </a:solidFill>
                <a:effectLst/>
                <a:latin typeface="Arial" panose="020B0604020202020204" pitchFamily="34" charset="0"/>
              </a:rPr>
              <a:t>(11), 2065–2079. </a:t>
            </a:r>
            <a:r>
              <a:rPr kumimoji="0" lang="en-US" altLang="en-US" sz="1600" b="0" i="0" u="none" strike="noStrike" cap="none" normalizeH="0" baseline="0" dirty="0">
                <a:ln>
                  <a:noFill/>
                </a:ln>
                <a:solidFill>
                  <a:schemeClr val="tx1"/>
                </a:solidFill>
                <a:effectLst/>
                <a:latin typeface="Arial" panose="020B0604020202020204" pitchFamily="34" charset="0"/>
                <a:hlinkClick r:id="rId3"/>
              </a:rPr>
              <a:t>https://doi.org/10.2337/dc16-1728</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Colberg, S. R., Sigal, R. J., </a:t>
            </a:r>
            <a:r>
              <a:rPr kumimoji="0" lang="en-US" altLang="en-US" sz="1600" b="1" i="0" u="none" strike="noStrike" cap="none" normalizeH="0" baseline="0" dirty="0" err="1">
                <a:ln>
                  <a:noFill/>
                </a:ln>
                <a:solidFill>
                  <a:schemeClr val="tx1"/>
                </a:solidFill>
                <a:effectLst/>
                <a:latin typeface="Arial" panose="020B0604020202020204" pitchFamily="34" charset="0"/>
              </a:rPr>
              <a:t>Fernhall</a:t>
            </a:r>
            <a:r>
              <a:rPr kumimoji="0" lang="en-US" altLang="en-US" sz="1600" b="1" i="0" u="none" strike="noStrike" cap="none" normalizeH="0" baseline="0" dirty="0">
                <a:ln>
                  <a:noFill/>
                </a:ln>
                <a:solidFill>
                  <a:schemeClr val="tx1"/>
                </a:solidFill>
                <a:effectLst/>
                <a:latin typeface="Arial" panose="020B0604020202020204" pitchFamily="34" charset="0"/>
              </a:rPr>
              <a:t>, B., </a:t>
            </a:r>
            <a:r>
              <a:rPr kumimoji="0" lang="en-US" altLang="en-US" sz="1600" b="1" i="0" u="none" strike="noStrike" cap="none" normalizeH="0" baseline="0" dirty="0" err="1">
                <a:ln>
                  <a:noFill/>
                </a:ln>
                <a:solidFill>
                  <a:schemeClr val="tx1"/>
                </a:solidFill>
                <a:effectLst/>
                <a:latin typeface="Arial" panose="020B0604020202020204" pitchFamily="34" charset="0"/>
              </a:rPr>
              <a:t>Regensteiner</a:t>
            </a:r>
            <a:r>
              <a:rPr kumimoji="0" lang="en-US" altLang="en-US" sz="1600" b="1" i="0" u="none" strike="noStrike" cap="none" normalizeH="0" baseline="0" dirty="0">
                <a:ln>
                  <a:noFill/>
                </a:ln>
                <a:solidFill>
                  <a:schemeClr val="tx1"/>
                </a:solidFill>
                <a:effectLst/>
                <a:latin typeface="Arial" panose="020B0604020202020204" pitchFamily="34" charset="0"/>
              </a:rPr>
              <a:t>, J. G., </a:t>
            </a:r>
            <a:r>
              <a:rPr kumimoji="0" lang="en-US" altLang="en-US" sz="1600" b="1" i="0" u="none" strike="noStrike" cap="none" normalizeH="0" baseline="0" dirty="0" err="1">
                <a:ln>
                  <a:noFill/>
                </a:ln>
                <a:solidFill>
                  <a:schemeClr val="tx1"/>
                </a:solidFill>
                <a:effectLst/>
                <a:latin typeface="Arial" panose="020B0604020202020204" pitchFamily="34" charset="0"/>
              </a:rPr>
              <a:t>Blissmer</a:t>
            </a:r>
            <a:r>
              <a:rPr kumimoji="0" lang="en-US" altLang="en-US" sz="1600" b="1" i="0" u="none" strike="noStrike" cap="none" normalizeH="0" baseline="0" dirty="0">
                <a:ln>
                  <a:noFill/>
                </a:ln>
                <a:solidFill>
                  <a:schemeClr val="tx1"/>
                </a:solidFill>
                <a:effectLst/>
                <a:latin typeface="Arial" panose="020B0604020202020204" pitchFamily="34" charset="0"/>
              </a:rPr>
              <a:t>, B. J., Rubin, R. R., ... &amp; American Diabetes Association. (2010).</a:t>
            </a:r>
            <a:r>
              <a:rPr kumimoji="0" lang="en-US" altLang="en-US" sz="1600" b="0" i="0" u="none" strike="noStrike" cap="none" normalizeH="0" baseline="0" dirty="0">
                <a:ln>
                  <a:noFill/>
                </a:ln>
                <a:solidFill>
                  <a:schemeClr val="tx1"/>
                </a:solidFill>
                <a:effectLst/>
                <a:latin typeface="Arial" panose="020B0604020202020204" pitchFamily="34" charset="0"/>
              </a:rPr>
              <a:t> Exercise and type 2 diabetes: The American College of Sports Medicine and the American Diabetes Association joint position statement. </a:t>
            </a:r>
            <a:r>
              <a:rPr kumimoji="0" lang="en-US" altLang="en-US" sz="1600" b="0" i="1" u="none" strike="noStrike" cap="none" normalizeH="0" baseline="0" dirty="0">
                <a:ln>
                  <a:noFill/>
                </a:ln>
                <a:solidFill>
                  <a:schemeClr val="tx1"/>
                </a:solidFill>
                <a:effectLst/>
                <a:latin typeface="Arial" panose="020B0604020202020204" pitchFamily="34" charset="0"/>
              </a:rPr>
              <a:t>Diabetes Care, 33</a:t>
            </a:r>
            <a:r>
              <a:rPr kumimoji="0" lang="en-US" altLang="en-US" sz="1600" b="0" i="0" u="none" strike="noStrike" cap="none" normalizeH="0" baseline="0" dirty="0">
                <a:ln>
                  <a:noFill/>
                </a:ln>
                <a:solidFill>
                  <a:schemeClr val="tx1"/>
                </a:solidFill>
                <a:effectLst/>
                <a:latin typeface="Arial" panose="020B0604020202020204" pitchFamily="34" charset="0"/>
              </a:rPr>
              <a:t>(12), e147–e167. </a:t>
            </a:r>
            <a:r>
              <a:rPr kumimoji="0" lang="en-US" altLang="en-US" sz="1600" b="0" i="0" u="none" strike="noStrike" cap="none" normalizeH="0" baseline="0" dirty="0">
                <a:ln>
                  <a:noFill/>
                </a:ln>
                <a:solidFill>
                  <a:schemeClr val="tx1"/>
                </a:solidFill>
                <a:effectLst/>
                <a:latin typeface="Arial" panose="020B0604020202020204" pitchFamily="34" charset="0"/>
                <a:hlinkClick r:id="rId4"/>
              </a:rPr>
              <a:t>https://doi.org/10.2337/dc10-9990</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Amanat, S., </a:t>
            </a:r>
            <a:r>
              <a:rPr kumimoji="0" lang="en-US" altLang="en-US" sz="1600" b="1" i="0" u="none" strike="noStrike" cap="none" normalizeH="0" baseline="0" dirty="0" err="1">
                <a:ln>
                  <a:noFill/>
                </a:ln>
                <a:solidFill>
                  <a:schemeClr val="tx1"/>
                </a:solidFill>
                <a:effectLst/>
                <a:latin typeface="Arial" panose="020B0604020202020204" pitchFamily="34" charset="0"/>
              </a:rPr>
              <a:t>Ghahri</a:t>
            </a:r>
            <a:r>
              <a:rPr kumimoji="0" lang="en-US" altLang="en-US" sz="1600" b="1" i="0" u="none" strike="noStrike" cap="none" normalizeH="0" baseline="0" dirty="0">
                <a:ln>
                  <a:noFill/>
                </a:ln>
                <a:solidFill>
                  <a:schemeClr val="tx1"/>
                </a:solidFill>
                <a:effectLst/>
                <a:latin typeface="Arial" panose="020B0604020202020204" pitchFamily="34" charset="0"/>
              </a:rPr>
              <a:t>, S., </a:t>
            </a:r>
            <a:r>
              <a:rPr kumimoji="0" lang="en-US" altLang="en-US" sz="1600" b="1" i="0" u="none" strike="noStrike" cap="none" normalizeH="0" baseline="0" dirty="0" err="1">
                <a:ln>
                  <a:noFill/>
                </a:ln>
                <a:solidFill>
                  <a:schemeClr val="tx1"/>
                </a:solidFill>
                <a:effectLst/>
                <a:latin typeface="Arial" panose="020B0604020202020204" pitchFamily="34" charset="0"/>
              </a:rPr>
              <a:t>Dianatinasab</a:t>
            </a:r>
            <a:r>
              <a:rPr kumimoji="0" lang="en-US" altLang="en-US" sz="1600" b="1" i="0" u="none" strike="noStrike" cap="none" normalizeH="0" baseline="0" dirty="0">
                <a:ln>
                  <a:noFill/>
                </a:ln>
                <a:solidFill>
                  <a:schemeClr val="tx1"/>
                </a:solidFill>
                <a:effectLst/>
                <a:latin typeface="Arial" panose="020B0604020202020204" pitchFamily="34" charset="0"/>
              </a:rPr>
              <a:t>, A., </a:t>
            </a:r>
            <a:r>
              <a:rPr kumimoji="0" lang="en-US" altLang="en-US" sz="1600" b="1" i="0" u="none" strike="noStrike" cap="none" normalizeH="0" baseline="0" dirty="0" err="1">
                <a:ln>
                  <a:noFill/>
                </a:ln>
                <a:solidFill>
                  <a:schemeClr val="tx1"/>
                </a:solidFill>
                <a:effectLst/>
                <a:latin typeface="Arial" panose="020B0604020202020204" pitchFamily="34" charset="0"/>
              </a:rPr>
              <a:t>Fararouei</a:t>
            </a:r>
            <a:r>
              <a:rPr kumimoji="0" lang="en-US" altLang="en-US" sz="1600" b="1" i="0" u="none" strike="noStrike" cap="none" normalizeH="0" baseline="0" dirty="0">
                <a:ln>
                  <a:noFill/>
                </a:ln>
                <a:solidFill>
                  <a:schemeClr val="tx1"/>
                </a:solidFill>
                <a:effectLst/>
                <a:latin typeface="Arial" panose="020B0604020202020204" pitchFamily="34" charset="0"/>
              </a:rPr>
              <a:t>, M., &amp; </a:t>
            </a:r>
            <a:r>
              <a:rPr kumimoji="0" lang="en-US" altLang="en-US" sz="1600" b="1" i="0" u="none" strike="noStrike" cap="none" normalizeH="0" baseline="0" dirty="0" err="1">
                <a:ln>
                  <a:noFill/>
                </a:ln>
                <a:solidFill>
                  <a:schemeClr val="tx1"/>
                </a:solidFill>
                <a:effectLst/>
                <a:latin typeface="Arial" panose="020B0604020202020204" pitchFamily="34" charset="0"/>
              </a:rPr>
              <a:t>Dianatinasab</a:t>
            </a:r>
            <a:r>
              <a:rPr kumimoji="0" lang="en-US" altLang="en-US" sz="1600" b="1" i="0" u="none" strike="noStrike" cap="none" normalizeH="0" baseline="0" dirty="0">
                <a:ln>
                  <a:noFill/>
                </a:ln>
                <a:solidFill>
                  <a:schemeClr val="tx1"/>
                </a:solidFill>
                <a:effectLst/>
                <a:latin typeface="Arial" panose="020B0604020202020204" pitchFamily="34" charset="0"/>
              </a:rPr>
              <a:t>, M. (2020).</a:t>
            </a:r>
            <a:r>
              <a:rPr kumimoji="0" lang="en-US" altLang="en-US" sz="1600" b="0" i="0" u="none" strike="noStrike" cap="none" normalizeH="0" baseline="0" dirty="0">
                <a:ln>
                  <a:noFill/>
                </a:ln>
                <a:solidFill>
                  <a:schemeClr val="tx1"/>
                </a:solidFill>
                <a:effectLst/>
                <a:latin typeface="Arial" panose="020B0604020202020204" pitchFamily="34" charset="0"/>
              </a:rPr>
              <a:t> Exercise and type 2 diabetes. </a:t>
            </a:r>
            <a:r>
              <a:rPr kumimoji="0" lang="en-US" altLang="en-US" sz="1600" b="0" i="1" u="none" strike="noStrike" cap="none" normalizeH="0" baseline="0" dirty="0">
                <a:ln>
                  <a:noFill/>
                </a:ln>
                <a:solidFill>
                  <a:schemeClr val="tx1"/>
                </a:solidFill>
                <a:effectLst/>
                <a:latin typeface="Arial" panose="020B0604020202020204" pitchFamily="34" charset="0"/>
              </a:rPr>
              <a:t>Advances in Experimental Medicine and Biology, 1228</a:t>
            </a:r>
            <a:r>
              <a:rPr kumimoji="0" lang="en-US" altLang="en-US" sz="1600" b="0" i="0" u="none" strike="noStrike" cap="none" normalizeH="0" baseline="0" dirty="0">
                <a:ln>
                  <a:noFill/>
                </a:ln>
                <a:solidFill>
                  <a:schemeClr val="tx1"/>
                </a:solidFill>
                <a:effectLst/>
                <a:latin typeface="Arial" panose="020B0604020202020204" pitchFamily="34" charset="0"/>
              </a:rPr>
              <a:t>, 91–105</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Kirwan, J. P., Sacks, J., &amp; Nieuwoudt, S. (2017).</a:t>
            </a:r>
            <a:r>
              <a:rPr kumimoji="0" lang="en-US" altLang="en-US" sz="1600" b="0" i="0" u="none" strike="noStrike" cap="none" normalizeH="0" baseline="0" dirty="0">
                <a:ln>
                  <a:noFill/>
                </a:ln>
                <a:solidFill>
                  <a:schemeClr val="tx1"/>
                </a:solidFill>
                <a:effectLst/>
                <a:latin typeface="Arial" panose="020B0604020202020204" pitchFamily="34" charset="0"/>
              </a:rPr>
              <a:t> The essential role of exercise in the management of type 2 diabetes. </a:t>
            </a:r>
            <a:r>
              <a:rPr kumimoji="0" lang="en-US" altLang="en-US" sz="1600" b="0" i="1" u="none" strike="noStrike" cap="none" normalizeH="0" baseline="0" dirty="0">
                <a:ln>
                  <a:noFill/>
                </a:ln>
                <a:solidFill>
                  <a:schemeClr val="tx1"/>
                </a:solidFill>
                <a:effectLst/>
                <a:latin typeface="Arial" panose="020B0604020202020204" pitchFamily="34" charset="0"/>
              </a:rPr>
              <a:t>Cleveland Clinic Journal of Medicine, 84</a:t>
            </a:r>
            <a:r>
              <a:rPr kumimoji="0" lang="en-US" altLang="en-US" sz="1600" b="0" i="0" u="none" strike="noStrike" cap="none" normalizeH="0" baseline="0" dirty="0">
                <a:ln>
                  <a:noFill/>
                </a:ln>
                <a:solidFill>
                  <a:schemeClr val="tx1"/>
                </a:solidFill>
                <a:effectLst/>
                <a:latin typeface="Arial" panose="020B0604020202020204" pitchFamily="34" charset="0"/>
              </a:rPr>
              <a:t>(7 Suppl 1), S15–S21. </a:t>
            </a:r>
            <a:r>
              <a:rPr kumimoji="0" lang="en-US" altLang="en-US" sz="1600" b="0" i="0" u="none" strike="noStrike" cap="none" normalizeH="0" baseline="0" dirty="0">
                <a:ln>
                  <a:noFill/>
                </a:ln>
                <a:solidFill>
                  <a:schemeClr val="tx1"/>
                </a:solidFill>
                <a:effectLst/>
                <a:latin typeface="Arial" panose="020B0604020202020204" pitchFamily="34" charset="0"/>
                <a:hlinkClick r:id="rId5"/>
              </a:rPr>
              <a:t>https://doi.org/10.3949/ccjm.84.s1.03</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Souza, D., Barbalho, M., Vieira, C. A., </a:t>
            </a:r>
            <a:r>
              <a:rPr kumimoji="0" lang="en-US" altLang="en-US" sz="1600" b="1" i="0" u="none" strike="noStrike" cap="none" normalizeH="0" baseline="0" dirty="0" err="1">
                <a:ln>
                  <a:noFill/>
                </a:ln>
                <a:solidFill>
                  <a:schemeClr val="tx1"/>
                </a:solidFill>
                <a:effectLst/>
                <a:latin typeface="Arial" panose="020B0604020202020204" pitchFamily="34" charset="0"/>
              </a:rPr>
              <a:t>Coswig</a:t>
            </a:r>
            <a:r>
              <a:rPr kumimoji="0" lang="en-US" altLang="en-US" sz="1600" b="1" i="0" u="none" strike="noStrike" cap="none" normalizeH="0" baseline="0" dirty="0">
                <a:ln>
                  <a:noFill/>
                </a:ln>
                <a:solidFill>
                  <a:schemeClr val="tx1"/>
                </a:solidFill>
                <a:effectLst/>
                <a:latin typeface="Arial" panose="020B0604020202020204" pitchFamily="34" charset="0"/>
              </a:rPr>
              <a:t>, V. S., de Oliveira Campos, M. H., &amp; Gentil, P. (2022).</a:t>
            </a:r>
            <a:r>
              <a:rPr kumimoji="0" lang="en-US" altLang="en-US" sz="1600" b="0" i="0" u="none" strike="noStrike" cap="none" normalizeH="0" baseline="0" dirty="0">
                <a:ln>
                  <a:noFill/>
                </a:ln>
                <a:solidFill>
                  <a:schemeClr val="tx1"/>
                </a:solidFill>
                <a:effectLst/>
                <a:latin typeface="Arial" panose="020B0604020202020204" pitchFamily="34" charset="0"/>
              </a:rPr>
              <a:t> The effect of resistance training on bone mineral density in older adults: A systematic review and meta-analysis. </a:t>
            </a:r>
            <a:r>
              <a:rPr kumimoji="0" lang="en-US" altLang="en-US" sz="1600" b="0" i="1" u="none" strike="noStrike" cap="none" normalizeH="0" baseline="0" dirty="0">
                <a:ln>
                  <a:noFill/>
                </a:ln>
                <a:solidFill>
                  <a:schemeClr val="tx1"/>
                </a:solidFill>
                <a:effectLst/>
                <a:latin typeface="Arial" panose="020B0604020202020204" pitchFamily="34" charset="0"/>
              </a:rPr>
              <a:t>Healthcare, 10</a:t>
            </a:r>
            <a:r>
              <a:rPr kumimoji="0" lang="en-US" altLang="en-US" sz="1600" b="0" i="0" u="none" strike="noStrike" cap="none" normalizeH="0" baseline="0" dirty="0">
                <a:ln>
                  <a:noFill/>
                </a:ln>
                <a:solidFill>
                  <a:schemeClr val="tx1"/>
                </a:solidFill>
                <a:effectLst/>
                <a:latin typeface="Arial" panose="020B0604020202020204" pitchFamily="34" charset="0"/>
              </a:rPr>
              <a:t>(6), 1129. </a:t>
            </a:r>
            <a:r>
              <a:rPr kumimoji="0" lang="en-US" altLang="en-US" sz="1600" b="0" i="0" u="none" strike="noStrike" cap="none" normalizeH="0" baseline="0" dirty="0">
                <a:ln>
                  <a:noFill/>
                </a:ln>
                <a:solidFill>
                  <a:schemeClr val="tx1"/>
                </a:solidFill>
                <a:effectLst/>
                <a:latin typeface="Arial" panose="020B0604020202020204" pitchFamily="34" charset="0"/>
                <a:hlinkClick r:id="rId6"/>
              </a:rPr>
              <a:t>https://doi.org/10.3390/healthcare10061129</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Zhang, H., Guo, Y., Hua, G., Guo, C., Gong, S., Li, M., &amp; Yang, Y. (2024).</a:t>
            </a:r>
            <a:r>
              <a:rPr kumimoji="0" lang="en-US" altLang="en-US" sz="1600" b="0" i="0" u="none" strike="noStrike" cap="none" normalizeH="0" baseline="0" dirty="0">
                <a:ln>
                  <a:noFill/>
                </a:ln>
                <a:solidFill>
                  <a:schemeClr val="tx1"/>
                </a:solidFill>
                <a:effectLst/>
                <a:latin typeface="Arial" panose="020B0604020202020204" pitchFamily="34" charset="0"/>
              </a:rPr>
              <a:t> Exercise training modalities in prediabetes: A systematic review and network meta-analysis. </a:t>
            </a:r>
            <a:r>
              <a:rPr kumimoji="0" lang="en-US" altLang="en-US" sz="1600" b="0" i="1" u="none" strike="noStrike" cap="none" normalizeH="0" baseline="0" dirty="0">
                <a:ln>
                  <a:noFill/>
                </a:ln>
                <a:solidFill>
                  <a:schemeClr val="tx1"/>
                </a:solidFill>
                <a:effectLst/>
                <a:latin typeface="Arial" panose="020B0604020202020204" pitchFamily="34" charset="0"/>
              </a:rPr>
              <a:t>Frontiers in Endocrinology, 15</a:t>
            </a:r>
            <a:r>
              <a:rPr kumimoji="0" lang="en-US" altLang="en-US" sz="1600" b="0" i="0" u="none" strike="noStrike" cap="none" normalizeH="0" baseline="0" dirty="0">
                <a:ln>
                  <a:noFill/>
                </a:ln>
                <a:solidFill>
                  <a:schemeClr val="tx1"/>
                </a:solidFill>
                <a:effectLst/>
                <a:latin typeface="Arial" panose="020B0604020202020204" pitchFamily="34" charset="0"/>
              </a:rPr>
              <a:t>, 1308959. </a:t>
            </a:r>
            <a:r>
              <a:rPr kumimoji="0" lang="en-US" altLang="en-US" sz="1600" b="0" i="0" u="none" strike="noStrike" cap="none" normalizeH="0" baseline="0" dirty="0">
                <a:ln>
                  <a:noFill/>
                </a:ln>
                <a:solidFill>
                  <a:schemeClr val="tx1"/>
                </a:solidFill>
                <a:effectLst/>
                <a:latin typeface="Arial" panose="020B0604020202020204" pitchFamily="34" charset="0"/>
                <a:hlinkClick r:id="rId7"/>
              </a:rPr>
              <a:t>https://doi.org/10.3389/fendo.2024.1308959</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565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rm's eye view of the feet of a person running on the road">
            <a:extLst>
              <a:ext uri="{FF2B5EF4-FFF2-40B4-BE49-F238E27FC236}">
                <a16:creationId xmlns:a16="http://schemas.microsoft.com/office/drawing/2014/main" id="{01329814-0796-2247-8F33-16217AEA8B6A}"/>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1" y="0"/>
            <a:ext cx="12060519" cy="6858000"/>
          </a:xfrm>
          <a:prstGeom prst="rect">
            <a:avLst/>
          </a:prstGeom>
        </p:spPr>
      </p:pic>
      <p:sp>
        <p:nvSpPr>
          <p:cNvPr id="2" name="Title 4">
            <a:extLst>
              <a:ext uri="{FF2B5EF4-FFF2-40B4-BE49-F238E27FC236}">
                <a16:creationId xmlns:a16="http://schemas.microsoft.com/office/drawing/2014/main" id="{47080F6E-D35F-5B93-6986-23A790E6D9AC}"/>
              </a:ext>
            </a:extLst>
          </p:cNvPr>
          <p:cNvSpPr txBox="1">
            <a:spLocks/>
          </p:cNvSpPr>
          <p:nvPr/>
        </p:nvSpPr>
        <p:spPr>
          <a:xfrm>
            <a:off x="163512" y="354301"/>
            <a:ext cx="5922963" cy="893474"/>
          </a:xfrm>
          <a:prstGeom prst="rect">
            <a:avLst/>
          </a:prstGeom>
          <a:solidFill>
            <a:schemeClr val="bg1">
              <a:alpha val="50000"/>
            </a:schemeClr>
          </a:solidFill>
        </p:spPr>
        <p:txBody>
          <a:bodyPr vert="horz" lIns="396000" tIns="0" rIns="0" bIns="0" rtlCol="0" anchor="ctr">
            <a:noAutofit/>
          </a:bodyPr>
          <a:lstStyle>
            <a:lvl1pPr algn="l" defTabSz="914400" rtl="0" eaLnBrk="1" latinLnBrk="0" hangingPunct="1">
              <a:lnSpc>
                <a:spcPct val="85000"/>
              </a:lnSpc>
              <a:spcBef>
                <a:spcPct val="0"/>
              </a:spcBef>
              <a:buNone/>
              <a:defRPr sz="5500" b="1" kern="1200">
                <a:solidFill>
                  <a:schemeClr val="tx1"/>
                </a:solidFill>
                <a:latin typeface="+mj-lt"/>
                <a:ea typeface="+mj-ea"/>
                <a:cs typeface="+mj-cs"/>
              </a:defRPr>
            </a:lvl1pPr>
          </a:lstStyle>
          <a:p>
            <a:r>
              <a:rPr lang="es-MX" dirty="0">
                <a:solidFill>
                  <a:srgbClr val="3F5779"/>
                </a:solidFill>
              </a:rPr>
              <a:t>exercise</a:t>
            </a:r>
          </a:p>
        </p:txBody>
      </p:sp>
      <p:sp>
        <p:nvSpPr>
          <p:cNvPr id="3" name="TextBox 2">
            <a:extLst>
              <a:ext uri="{FF2B5EF4-FFF2-40B4-BE49-F238E27FC236}">
                <a16:creationId xmlns:a16="http://schemas.microsoft.com/office/drawing/2014/main" id="{80F57E41-7211-0F91-EBD0-57D6B14936EE}"/>
              </a:ext>
            </a:extLst>
          </p:cNvPr>
          <p:cNvSpPr txBox="1"/>
          <p:nvPr/>
        </p:nvSpPr>
        <p:spPr>
          <a:xfrm>
            <a:off x="-396240" y="4564707"/>
            <a:ext cx="8442960" cy="1938992"/>
          </a:xfrm>
          <a:prstGeom prst="rect">
            <a:avLst/>
          </a:prstGeom>
          <a:noFill/>
        </p:spPr>
        <p:txBody>
          <a:bodyPr wrap="square" rtlCol="0">
            <a:spAutoFit/>
          </a:bodyPr>
          <a:lstStyle/>
          <a:p>
            <a:pPr algn="ctr"/>
            <a:r>
              <a:rPr lang="en-US" sz="6000" b="1" dirty="0">
                <a:solidFill>
                  <a:srgbClr val="C00000"/>
                </a:solidFill>
              </a:rPr>
              <a:t>20 minutes</a:t>
            </a:r>
          </a:p>
          <a:p>
            <a:pPr algn="ctr"/>
            <a:r>
              <a:rPr lang="en-US" sz="6000" b="1" dirty="0">
                <a:solidFill>
                  <a:srgbClr val="C00000"/>
                </a:solidFill>
              </a:rPr>
              <a:t>three times per week</a:t>
            </a:r>
          </a:p>
        </p:txBody>
      </p:sp>
      <p:pic>
        <p:nvPicPr>
          <p:cNvPr id="5" name="English Video 6 Slide 3">
            <a:hlinkClick r:id="" action="ppaction://media"/>
            <a:extLst>
              <a:ext uri="{FF2B5EF4-FFF2-40B4-BE49-F238E27FC236}">
                <a16:creationId xmlns:a16="http://schemas.microsoft.com/office/drawing/2014/main" id="{02D2A924-C8B6-8146-7D9C-1B5073B411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025" y="727075"/>
            <a:ext cx="609600" cy="609600"/>
          </a:xfrm>
          <a:prstGeom prst="rect">
            <a:avLst/>
          </a:prstGeom>
        </p:spPr>
      </p:pic>
    </p:spTree>
    <p:extLst>
      <p:ext uri="{BB962C8B-B14F-4D97-AF65-F5344CB8AC3E}">
        <p14:creationId xmlns:p14="http://schemas.microsoft.com/office/powerpoint/2010/main" val="31731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D9FF-3426-461D-B315-98BB5ED81070}"/>
              </a:ext>
            </a:extLst>
          </p:cNvPr>
          <p:cNvSpPr>
            <a:spLocks noGrp="1"/>
          </p:cNvSpPr>
          <p:nvPr>
            <p:ph type="title"/>
          </p:nvPr>
        </p:nvSpPr>
        <p:spPr/>
        <p:txBody>
          <a:bodyPr>
            <a:normAutofit fontScale="90000"/>
          </a:bodyPr>
          <a:lstStyle/>
          <a:p>
            <a:r>
              <a:rPr lang="es-MX" dirty="0"/>
              <a:t>Complete Activity </a:t>
            </a:r>
          </a:p>
        </p:txBody>
      </p:sp>
      <p:sp>
        <p:nvSpPr>
          <p:cNvPr id="8" name="Text Placeholder 7">
            <a:extLst>
              <a:ext uri="{FF2B5EF4-FFF2-40B4-BE49-F238E27FC236}">
                <a16:creationId xmlns:a16="http://schemas.microsoft.com/office/drawing/2014/main" id="{F81D8CC4-1BDD-45D6-9EF7-1FD08429B489}"/>
              </a:ext>
            </a:extLst>
          </p:cNvPr>
          <p:cNvSpPr>
            <a:spLocks noGrp="1"/>
          </p:cNvSpPr>
          <p:nvPr>
            <p:ph type="body" idx="1"/>
          </p:nvPr>
        </p:nvSpPr>
        <p:spPr/>
        <p:txBody>
          <a:bodyPr/>
          <a:lstStyle/>
          <a:p>
            <a:r>
              <a:rPr lang="es-MX" dirty="0"/>
              <a:t>Aerobic </a:t>
            </a:r>
          </a:p>
        </p:txBody>
      </p:sp>
      <p:sp>
        <p:nvSpPr>
          <p:cNvPr id="12" name="Text Placeholder 11">
            <a:extLst>
              <a:ext uri="{FF2B5EF4-FFF2-40B4-BE49-F238E27FC236}">
                <a16:creationId xmlns:a16="http://schemas.microsoft.com/office/drawing/2014/main" id="{1C8C70E9-4290-47B5-8797-A53FC5C668B5}"/>
              </a:ext>
            </a:extLst>
          </p:cNvPr>
          <p:cNvSpPr>
            <a:spLocks noGrp="1"/>
          </p:cNvSpPr>
          <p:nvPr>
            <p:ph type="body" idx="30"/>
          </p:nvPr>
        </p:nvSpPr>
        <p:spPr/>
        <p:txBody>
          <a:bodyPr/>
          <a:lstStyle/>
          <a:p>
            <a:r>
              <a:rPr lang="es-MX" dirty="0"/>
              <a:t>Weight/Resistence</a:t>
            </a:r>
          </a:p>
        </p:txBody>
      </p:sp>
      <p:sp>
        <p:nvSpPr>
          <p:cNvPr id="10" name="Text Placeholder 9">
            <a:extLst>
              <a:ext uri="{FF2B5EF4-FFF2-40B4-BE49-F238E27FC236}">
                <a16:creationId xmlns:a16="http://schemas.microsoft.com/office/drawing/2014/main" id="{0ABDC923-01AE-453C-9C68-C6F1C0247C3A}"/>
              </a:ext>
            </a:extLst>
          </p:cNvPr>
          <p:cNvSpPr>
            <a:spLocks noGrp="1"/>
          </p:cNvSpPr>
          <p:nvPr>
            <p:ph type="body" idx="27"/>
          </p:nvPr>
        </p:nvSpPr>
        <p:spPr/>
        <p:txBody>
          <a:bodyPr/>
          <a:lstStyle/>
          <a:p>
            <a:r>
              <a:rPr lang="es-MX" dirty="0"/>
              <a:t>Stretching </a:t>
            </a:r>
          </a:p>
        </p:txBody>
      </p:sp>
      <p:pic>
        <p:nvPicPr>
          <p:cNvPr id="30" name="Picture 29" descr="exercise 6.jpg"/>
          <p:cNvPicPr>
            <a:picLocks noChangeAspect="1"/>
          </p:cNvPicPr>
          <p:nvPr/>
        </p:nvPicPr>
        <p:blipFill>
          <a:blip r:embed="rId5"/>
          <a:stretch>
            <a:fillRect/>
          </a:stretch>
        </p:blipFill>
        <p:spPr>
          <a:xfrm>
            <a:off x="7976746" y="3305175"/>
            <a:ext cx="3756189" cy="2495550"/>
          </a:xfrm>
          <a:prstGeom prst="rect">
            <a:avLst/>
          </a:prstGeom>
        </p:spPr>
      </p:pic>
      <p:pic>
        <p:nvPicPr>
          <p:cNvPr id="4098" name="Picture 2" descr="Abs, Active, Arms, Athletic, Band">
            <a:extLst>
              <a:ext uri="{FF2B5EF4-FFF2-40B4-BE49-F238E27FC236}">
                <a16:creationId xmlns:a16="http://schemas.microsoft.com/office/drawing/2014/main" id="{1975B389-E862-E044-95E3-9C50CE8AD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0117" y="3457505"/>
            <a:ext cx="3415354" cy="2281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ym, Fitness, Treadmill, Workout">
            <a:extLst>
              <a:ext uri="{FF2B5EF4-FFF2-40B4-BE49-F238E27FC236}">
                <a16:creationId xmlns:a16="http://schemas.microsoft.com/office/drawing/2014/main" id="{A6CD02F6-F16B-6045-909E-6EF0207F1F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1" y="3568528"/>
            <a:ext cx="3415353" cy="2641791"/>
          </a:xfrm>
          <a:prstGeom prst="rect">
            <a:avLst/>
          </a:prstGeom>
          <a:noFill/>
          <a:extLst>
            <a:ext uri="{909E8E84-426E-40DD-AFC4-6F175D3DCCD1}">
              <a14:hiddenFill xmlns:a14="http://schemas.microsoft.com/office/drawing/2010/main">
                <a:solidFill>
                  <a:srgbClr val="FFFFFF"/>
                </a:solidFill>
              </a14:hiddenFill>
            </a:ext>
          </a:extLst>
        </p:spPr>
      </p:pic>
      <p:pic>
        <p:nvPicPr>
          <p:cNvPr id="4" name="English Video 6 Slide 4">
            <a:hlinkClick r:id="" action="ppaction://media"/>
            <a:extLst>
              <a:ext uri="{FF2B5EF4-FFF2-40B4-BE49-F238E27FC236}">
                <a16:creationId xmlns:a16="http://schemas.microsoft.com/office/drawing/2014/main" id="{A02106D2-8BEF-6910-1D68-2125885C48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025" y="498475"/>
            <a:ext cx="609600" cy="609600"/>
          </a:xfrm>
          <a:prstGeom prst="rect">
            <a:avLst/>
          </a:prstGeom>
        </p:spPr>
      </p:pic>
    </p:spTree>
    <p:extLst>
      <p:ext uri="{BB962C8B-B14F-4D97-AF65-F5344CB8AC3E}">
        <p14:creationId xmlns:p14="http://schemas.microsoft.com/office/powerpoint/2010/main" val="24757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aising their hands&#10;&#10;Description automatically generated with medium confidence">
            <a:extLst>
              <a:ext uri="{FF2B5EF4-FFF2-40B4-BE49-F238E27FC236}">
                <a16:creationId xmlns:a16="http://schemas.microsoft.com/office/drawing/2014/main" id="{B142C625-918A-F291-8DFC-BE89811AE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12" y="0"/>
            <a:ext cx="12028488" cy="4899018"/>
          </a:xfrm>
          <a:prstGeom prst="rect">
            <a:avLst/>
          </a:prstGeom>
        </p:spPr>
      </p:pic>
      <p:sp>
        <p:nvSpPr>
          <p:cNvPr id="5" name="Title 4">
            <a:extLst>
              <a:ext uri="{FF2B5EF4-FFF2-40B4-BE49-F238E27FC236}">
                <a16:creationId xmlns:a16="http://schemas.microsoft.com/office/drawing/2014/main" id="{22CD4052-CA5C-4234-B1F4-5ADAACA35D45}"/>
              </a:ext>
            </a:extLst>
          </p:cNvPr>
          <p:cNvSpPr>
            <a:spLocks noGrp="1"/>
          </p:cNvSpPr>
          <p:nvPr>
            <p:ph type="title"/>
          </p:nvPr>
        </p:nvSpPr>
        <p:spPr>
          <a:xfrm>
            <a:off x="163512" y="354300"/>
            <a:ext cx="6237288" cy="1352579"/>
          </a:xfrm>
        </p:spPr>
        <p:txBody>
          <a:bodyPr/>
          <a:lstStyle/>
          <a:p>
            <a:r>
              <a:rPr lang="en-US" dirty="0"/>
              <a:t>Warming up</a:t>
            </a:r>
            <a:br>
              <a:rPr lang="en-US" dirty="0"/>
            </a:br>
            <a:r>
              <a:rPr lang="en-US" dirty="0"/>
              <a:t>and Stretching</a:t>
            </a:r>
          </a:p>
        </p:txBody>
      </p:sp>
      <p:pic>
        <p:nvPicPr>
          <p:cNvPr id="4" name="Picture 3" descr="A person with her eyes closed holding her neck&#10;&#10;AI-generated content may be incorrect.">
            <a:extLst>
              <a:ext uri="{FF2B5EF4-FFF2-40B4-BE49-F238E27FC236}">
                <a16:creationId xmlns:a16="http://schemas.microsoft.com/office/drawing/2014/main" id="{A629359D-8C80-8BBD-C768-A7D91369E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4965045"/>
            <a:ext cx="7772400" cy="1892955"/>
          </a:xfrm>
          <a:prstGeom prst="rect">
            <a:avLst/>
          </a:prstGeom>
        </p:spPr>
      </p:pic>
      <p:pic>
        <p:nvPicPr>
          <p:cNvPr id="6" name="English Video 6 Slide 5">
            <a:hlinkClick r:id="" action="ppaction://media"/>
            <a:extLst>
              <a:ext uri="{FF2B5EF4-FFF2-40B4-BE49-F238E27FC236}">
                <a16:creationId xmlns:a16="http://schemas.microsoft.com/office/drawing/2014/main" id="{93996DC7-4D3C-2563-D067-9E4462DE80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7375" y="288925"/>
            <a:ext cx="609600" cy="609600"/>
          </a:xfrm>
          <a:prstGeom prst="rect">
            <a:avLst/>
          </a:prstGeom>
        </p:spPr>
      </p:pic>
    </p:spTree>
    <p:extLst>
      <p:ext uri="{BB962C8B-B14F-4D97-AF65-F5344CB8AC3E}">
        <p14:creationId xmlns:p14="http://schemas.microsoft.com/office/powerpoint/2010/main" val="87888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CB24FB1B-F0B5-4B26-B52D-41A0D1AB6C5D}"/>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6</a:t>
            </a:fld>
            <a:endParaRPr lang="en-US">
              <a:solidFill>
                <a:srgbClr val="96556D">
                  <a:lumMod val="60000"/>
                  <a:lumOff val="40000"/>
                </a:srgbClr>
              </a:solidFill>
            </a:endParaRPr>
          </a:p>
        </p:txBody>
      </p:sp>
      <p:sp>
        <p:nvSpPr>
          <p:cNvPr id="17" name="Text Placeholder 5">
            <a:extLst>
              <a:ext uri="{FF2B5EF4-FFF2-40B4-BE49-F238E27FC236}">
                <a16:creationId xmlns:a16="http://schemas.microsoft.com/office/drawing/2014/main" id="{5651C5BD-D9F6-45B4-8581-F118378A98DC}"/>
              </a:ext>
            </a:extLst>
          </p:cNvPr>
          <p:cNvSpPr>
            <a:spLocks noGrp="1"/>
          </p:cNvSpPr>
          <p:nvPr>
            <p:ph type="body" idx="14"/>
          </p:nvPr>
        </p:nvSpPr>
        <p:spPr>
          <a:xfrm>
            <a:off x="6118253" y="2277360"/>
            <a:ext cx="4935827" cy="1080405"/>
          </a:xfrm>
        </p:spPr>
        <p:txBody>
          <a:bodyPr>
            <a:noAutofit/>
          </a:bodyPr>
          <a:lstStyle/>
          <a:p>
            <a:r>
              <a:rPr lang="en-US" sz="5000" dirty="0"/>
              <a:t>Heating and Stretching </a:t>
            </a:r>
          </a:p>
        </p:txBody>
      </p:sp>
      <p:pic>
        <p:nvPicPr>
          <p:cNvPr id="6" name="Content Placeholder 5">
            <a:extLst>
              <a:ext uri="{FF2B5EF4-FFF2-40B4-BE49-F238E27FC236}">
                <a16:creationId xmlns:a16="http://schemas.microsoft.com/office/drawing/2014/main" id="{DF627D4C-3CEA-4ED2-AC72-D8E523BB0857}"/>
              </a:ext>
            </a:extLst>
          </p:cNvPr>
          <p:cNvPicPr>
            <a:picLocks noGrp="1" noChangeAspect="1"/>
          </p:cNvPicPr>
          <p:nvPr>
            <p:ph type="pic" sz="quarter" idx="26"/>
          </p:nvPr>
        </p:nvPicPr>
        <p:blipFill rotWithShape="1">
          <a:blip r:embed="rId5"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a16="http://schemas.microsoft.com/office/drawing/2014/main" id="{247E1310-D8A1-4390-926E-177CC240F43F}"/>
              </a:ext>
            </a:extLst>
          </p:cNvPr>
          <p:cNvSpPr>
            <a:spLocks noGrp="1"/>
          </p:cNvSpPr>
          <p:nvPr>
            <p:ph type="body" idx="27"/>
          </p:nvPr>
        </p:nvSpPr>
        <p:spPr>
          <a:xfrm>
            <a:off x="6118253" y="5004312"/>
            <a:ext cx="3757265" cy="334918"/>
          </a:xfrm>
        </p:spPr>
        <p:txBody>
          <a:bodyPr>
            <a:noAutofit/>
          </a:bodyPr>
          <a:lstStyle/>
          <a:p>
            <a:r>
              <a:rPr lang="en-US" sz="3500" dirty="0"/>
              <a:t>Heating Exercise</a:t>
            </a:r>
          </a:p>
        </p:txBody>
      </p:sp>
      <p:sp>
        <p:nvSpPr>
          <p:cNvPr id="25" name="Text Placeholder 11">
            <a:extLst>
              <a:ext uri="{FF2B5EF4-FFF2-40B4-BE49-F238E27FC236}">
                <a16:creationId xmlns:a16="http://schemas.microsoft.com/office/drawing/2014/main" id="{19C661FB-4F62-49B5-8D04-325F0CB5B3BD}"/>
              </a:ext>
            </a:extLst>
          </p:cNvPr>
          <p:cNvSpPr>
            <a:spLocks noGrp="1"/>
          </p:cNvSpPr>
          <p:nvPr>
            <p:ph type="body" sz="quarter" idx="28"/>
          </p:nvPr>
        </p:nvSpPr>
        <p:spPr>
          <a:xfrm>
            <a:off x="6118254" y="5371846"/>
            <a:ext cx="4732626" cy="540000"/>
          </a:xfrm>
        </p:spPr>
        <p:txBody>
          <a:bodyPr>
            <a:noAutofit/>
          </a:bodyPr>
          <a:lstStyle/>
          <a:p>
            <a:r>
              <a:rPr lang="en-US" sz="2500" dirty="0"/>
              <a:t>To put to work </a:t>
            </a:r>
          </a:p>
          <a:p>
            <a:r>
              <a:rPr lang="en-US" sz="2500" dirty="0"/>
              <a:t>To muscles </a:t>
            </a:r>
            <a:endParaRPr lang="es-MX" sz="2500" dirty="0"/>
          </a:p>
          <a:p>
            <a:endParaRPr lang="en-US" sz="2500" dirty="0"/>
          </a:p>
        </p:txBody>
      </p:sp>
      <p:pic>
        <p:nvPicPr>
          <p:cNvPr id="3" name="English Video 6 Slide 6">
            <a:hlinkClick r:id="" action="ppaction://media"/>
            <a:extLst>
              <a:ext uri="{FF2B5EF4-FFF2-40B4-BE49-F238E27FC236}">
                <a16:creationId xmlns:a16="http://schemas.microsoft.com/office/drawing/2014/main" id="{B8BA284E-ACF1-7C17-58FE-B63A0A7D99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725" y="250825"/>
            <a:ext cx="609600" cy="609600"/>
          </a:xfrm>
          <a:prstGeom prst="rect">
            <a:avLst/>
          </a:prstGeom>
        </p:spPr>
      </p:pic>
    </p:spTree>
    <p:extLst>
      <p:ext uri="{BB962C8B-B14F-4D97-AF65-F5344CB8AC3E}">
        <p14:creationId xmlns:p14="http://schemas.microsoft.com/office/powerpoint/2010/main" val="25916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DBD2-1A8F-4CBC-B7EB-0D989A441378}"/>
              </a:ext>
            </a:extLst>
          </p:cNvPr>
          <p:cNvSpPr>
            <a:spLocks noGrp="1"/>
          </p:cNvSpPr>
          <p:nvPr>
            <p:ph type="title"/>
          </p:nvPr>
        </p:nvSpPr>
        <p:spPr/>
        <p:txBody>
          <a:bodyPr>
            <a:normAutofit fontScale="90000"/>
          </a:bodyPr>
          <a:lstStyle/>
          <a:p>
            <a:r>
              <a:rPr lang="es-MX" dirty="0"/>
              <a:t>Let’s Practice!</a:t>
            </a:r>
          </a:p>
        </p:txBody>
      </p:sp>
      <p:sp>
        <p:nvSpPr>
          <p:cNvPr id="8" name="Text Placeholder 7">
            <a:extLst>
              <a:ext uri="{FF2B5EF4-FFF2-40B4-BE49-F238E27FC236}">
                <a16:creationId xmlns:a16="http://schemas.microsoft.com/office/drawing/2014/main" id="{C4F8606A-7A77-44C4-9E93-5A87CCD4A171}"/>
              </a:ext>
            </a:extLst>
          </p:cNvPr>
          <p:cNvSpPr>
            <a:spLocks noGrp="1"/>
          </p:cNvSpPr>
          <p:nvPr>
            <p:ph type="body" idx="1"/>
          </p:nvPr>
        </p:nvSpPr>
        <p:spPr/>
        <p:txBody>
          <a:bodyPr/>
          <a:lstStyle/>
          <a:p>
            <a:r>
              <a:rPr lang="es-MX" dirty="0"/>
              <a:t>Flex</a:t>
            </a:r>
          </a:p>
        </p:txBody>
      </p:sp>
      <p:sp>
        <p:nvSpPr>
          <p:cNvPr id="14" name="Text Placeholder 13">
            <a:extLst>
              <a:ext uri="{FF2B5EF4-FFF2-40B4-BE49-F238E27FC236}">
                <a16:creationId xmlns:a16="http://schemas.microsoft.com/office/drawing/2014/main" id="{4E783CD6-8E34-46C6-BEC1-97DFCF699958}"/>
              </a:ext>
            </a:extLst>
          </p:cNvPr>
          <p:cNvSpPr>
            <a:spLocks noGrp="1"/>
          </p:cNvSpPr>
          <p:nvPr>
            <p:ph type="body" idx="29"/>
          </p:nvPr>
        </p:nvSpPr>
        <p:spPr>
          <a:xfrm>
            <a:off x="5532112" y="2564315"/>
            <a:ext cx="2271681" cy="334918"/>
          </a:xfrm>
        </p:spPr>
        <p:txBody>
          <a:bodyPr/>
          <a:lstStyle/>
          <a:p>
            <a:r>
              <a:rPr lang="es-MX" dirty="0"/>
              <a:t>Rotate</a:t>
            </a:r>
          </a:p>
        </p:txBody>
      </p:sp>
      <p:sp>
        <p:nvSpPr>
          <p:cNvPr id="20" name="Text Placeholder 19">
            <a:extLst>
              <a:ext uri="{FF2B5EF4-FFF2-40B4-BE49-F238E27FC236}">
                <a16:creationId xmlns:a16="http://schemas.microsoft.com/office/drawing/2014/main" id="{F2F618D2-56A1-48CC-9501-0E0862A11A2C}"/>
              </a:ext>
            </a:extLst>
          </p:cNvPr>
          <p:cNvSpPr>
            <a:spLocks noGrp="1"/>
          </p:cNvSpPr>
          <p:nvPr>
            <p:ph type="body" idx="35"/>
          </p:nvPr>
        </p:nvSpPr>
        <p:spPr/>
        <p:txBody>
          <a:bodyPr/>
          <a:lstStyle/>
          <a:p>
            <a:r>
              <a:rPr lang="es-MX" dirty="0"/>
              <a:t>Stretch Sideways</a:t>
            </a:r>
          </a:p>
        </p:txBody>
      </p:sp>
      <p:sp>
        <p:nvSpPr>
          <p:cNvPr id="11" name="Text Placeholder 10">
            <a:extLst>
              <a:ext uri="{FF2B5EF4-FFF2-40B4-BE49-F238E27FC236}">
                <a16:creationId xmlns:a16="http://schemas.microsoft.com/office/drawing/2014/main" id="{B2CB0405-1D2C-41E8-A237-76C0CC96442F}"/>
              </a:ext>
            </a:extLst>
          </p:cNvPr>
          <p:cNvSpPr>
            <a:spLocks noGrp="1"/>
          </p:cNvSpPr>
          <p:nvPr>
            <p:ph type="body" idx="26"/>
          </p:nvPr>
        </p:nvSpPr>
        <p:spPr>
          <a:xfrm>
            <a:off x="1927840" y="4568632"/>
            <a:ext cx="2271681" cy="334918"/>
          </a:xfrm>
        </p:spPr>
        <p:txBody>
          <a:bodyPr/>
          <a:lstStyle/>
          <a:p>
            <a:r>
              <a:rPr lang="es-MX" dirty="0"/>
              <a:t>Extend</a:t>
            </a:r>
          </a:p>
        </p:txBody>
      </p:sp>
      <p:sp>
        <p:nvSpPr>
          <p:cNvPr id="17" name="Text Placeholder 16">
            <a:extLst>
              <a:ext uri="{FF2B5EF4-FFF2-40B4-BE49-F238E27FC236}">
                <a16:creationId xmlns:a16="http://schemas.microsoft.com/office/drawing/2014/main" id="{CF39F24E-CC86-415F-A895-CB914B8240DF}"/>
              </a:ext>
            </a:extLst>
          </p:cNvPr>
          <p:cNvSpPr>
            <a:spLocks noGrp="1"/>
          </p:cNvSpPr>
          <p:nvPr>
            <p:ph type="body" idx="32"/>
          </p:nvPr>
        </p:nvSpPr>
        <p:spPr>
          <a:xfrm>
            <a:off x="5522587" y="4597207"/>
            <a:ext cx="2271681" cy="334918"/>
          </a:xfrm>
        </p:spPr>
        <p:txBody>
          <a:bodyPr/>
          <a:lstStyle/>
          <a:p>
            <a:r>
              <a:rPr lang="es-MX" dirty="0"/>
              <a:t>Rotate </a:t>
            </a:r>
          </a:p>
        </p:txBody>
      </p:sp>
      <p:sp>
        <p:nvSpPr>
          <p:cNvPr id="23" name="Text Placeholder 22">
            <a:extLst>
              <a:ext uri="{FF2B5EF4-FFF2-40B4-BE49-F238E27FC236}">
                <a16:creationId xmlns:a16="http://schemas.microsoft.com/office/drawing/2014/main" id="{93F0358D-8D2B-4996-8DE5-83CF0D0D0E1D}"/>
              </a:ext>
            </a:extLst>
          </p:cNvPr>
          <p:cNvSpPr>
            <a:spLocks noGrp="1"/>
          </p:cNvSpPr>
          <p:nvPr>
            <p:ph type="body" idx="38"/>
          </p:nvPr>
        </p:nvSpPr>
        <p:spPr>
          <a:xfrm>
            <a:off x="9107809" y="4454332"/>
            <a:ext cx="2271681" cy="334918"/>
          </a:xfrm>
        </p:spPr>
        <p:txBody>
          <a:bodyPr>
            <a:normAutofit/>
          </a:bodyPr>
          <a:lstStyle/>
          <a:p>
            <a:r>
              <a:rPr lang="es-MX" dirty="0"/>
              <a:t>Stretch Sideways</a:t>
            </a:r>
          </a:p>
        </p:txBody>
      </p:sp>
      <p:pic>
        <p:nvPicPr>
          <p:cNvPr id="1026" name="Picture 2"/>
          <p:cNvPicPr>
            <a:picLocks noChangeAspect="1" noChangeArrowheads="1"/>
          </p:cNvPicPr>
          <p:nvPr/>
        </p:nvPicPr>
        <p:blipFill>
          <a:blip r:embed="rId5"/>
          <a:srcRect/>
          <a:stretch>
            <a:fillRect/>
          </a:stretch>
        </p:blipFill>
        <p:spPr bwMode="auto">
          <a:xfrm>
            <a:off x="647700" y="1728788"/>
            <a:ext cx="1314450" cy="1819275"/>
          </a:xfrm>
          <a:prstGeom prst="rect">
            <a:avLst/>
          </a:prstGeom>
          <a:noFill/>
          <a:ln w="9525">
            <a:noFill/>
            <a:miter lim="800000"/>
            <a:headEnd/>
            <a:tailEnd/>
          </a:ln>
          <a:effectLst/>
        </p:spPr>
      </p:pic>
      <p:sp>
        <p:nvSpPr>
          <p:cNvPr id="32" name="Picture Placeholder 31"/>
          <p:cNvSpPr>
            <a:spLocks noGrp="1"/>
          </p:cNvSpPr>
          <p:nvPr>
            <p:ph type="pic" sz="quarter" idx="28"/>
          </p:nvPr>
        </p:nvSpPr>
        <p:spPr/>
        <p:txBody>
          <a:bodyPr/>
          <a:lstStyle/>
          <a:p>
            <a:endParaRPr lang="en-US"/>
          </a:p>
        </p:txBody>
      </p:sp>
      <p:pic>
        <p:nvPicPr>
          <p:cNvPr id="1027" name="Picture 3"/>
          <p:cNvPicPr>
            <a:picLocks noChangeAspect="1" noChangeArrowheads="1"/>
          </p:cNvPicPr>
          <p:nvPr/>
        </p:nvPicPr>
        <p:blipFill>
          <a:blip r:embed="rId6"/>
          <a:srcRect/>
          <a:stretch>
            <a:fillRect/>
          </a:stretch>
        </p:blipFill>
        <p:spPr bwMode="auto">
          <a:xfrm>
            <a:off x="481013" y="3767138"/>
            <a:ext cx="1419225" cy="1857375"/>
          </a:xfrm>
          <a:prstGeom prst="rect">
            <a:avLst/>
          </a:prstGeom>
          <a:noFill/>
          <a:ln w="9525">
            <a:noFill/>
            <a:miter lim="800000"/>
            <a:headEnd/>
            <a:tailEnd/>
          </a:ln>
          <a:effectLst/>
        </p:spPr>
      </p:pic>
      <p:pic>
        <p:nvPicPr>
          <p:cNvPr id="1028" name="Picture 4"/>
          <p:cNvPicPr>
            <a:picLocks noGrp="1" noChangeAspect="1" noChangeArrowheads="1"/>
          </p:cNvPicPr>
          <p:nvPr>
            <p:ph type="pic" sz="quarter" idx="31"/>
          </p:nvPr>
        </p:nvPicPr>
        <p:blipFill>
          <a:blip r:embed="rId7"/>
          <a:srcRect t="1146" b="1146"/>
          <a:stretch>
            <a:fillRect/>
          </a:stretch>
        </p:blipFill>
        <p:spPr bwMode="auto">
          <a:xfrm>
            <a:off x="4032877" y="1952625"/>
            <a:ext cx="1530054" cy="15317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3910013" y="3910013"/>
            <a:ext cx="1495425" cy="15906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7462838" y="2162175"/>
            <a:ext cx="1514475" cy="14859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a:srcRect/>
          <a:stretch>
            <a:fillRect/>
          </a:stretch>
        </p:blipFill>
        <p:spPr bwMode="auto">
          <a:xfrm>
            <a:off x="7434263" y="4029075"/>
            <a:ext cx="1533525" cy="1504950"/>
          </a:xfrm>
          <a:prstGeom prst="rect">
            <a:avLst/>
          </a:prstGeom>
          <a:noFill/>
          <a:ln w="9525">
            <a:noFill/>
            <a:miter lim="800000"/>
            <a:headEnd/>
            <a:tailEnd/>
          </a:ln>
          <a:effectLst/>
        </p:spPr>
      </p:pic>
      <p:pic>
        <p:nvPicPr>
          <p:cNvPr id="4" name="English Video 6 Slide 7">
            <a:hlinkClick r:id="" action="ppaction://media"/>
            <a:extLst>
              <a:ext uri="{FF2B5EF4-FFF2-40B4-BE49-F238E27FC236}">
                <a16:creationId xmlns:a16="http://schemas.microsoft.com/office/drawing/2014/main" id="{E2DBACB4-A45B-DD37-A2D5-BB9254A9CFE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3575" y="288925"/>
            <a:ext cx="609600" cy="609600"/>
          </a:xfrm>
          <a:prstGeom prst="rect">
            <a:avLst/>
          </a:prstGeom>
        </p:spPr>
      </p:pic>
    </p:spTree>
    <p:extLst>
      <p:ext uri="{BB962C8B-B14F-4D97-AF65-F5344CB8AC3E}">
        <p14:creationId xmlns:p14="http://schemas.microsoft.com/office/powerpoint/2010/main" val="3476290059"/>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DBD2-1A8F-4CBC-B7EB-0D989A441378}"/>
              </a:ext>
            </a:extLst>
          </p:cNvPr>
          <p:cNvSpPr>
            <a:spLocks noGrp="1"/>
          </p:cNvSpPr>
          <p:nvPr>
            <p:ph type="title"/>
          </p:nvPr>
        </p:nvSpPr>
        <p:spPr/>
        <p:txBody>
          <a:bodyPr>
            <a:noAutofit/>
          </a:bodyPr>
          <a:lstStyle/>
          <a:p>
            <a:r>
              <a:rPr lang="es-MX" sz="5000" b="1" dirty="0"/>
              <a:t>¡Practiquémos!</a:t>
            </a:r>
          </a:p>
        </p:txBody>
      </p:sp>
      <p:sp>
        <p:nvSpPr>
          <p:cNvPr id="8" name="Text Placeholder 7">
            <a:extLst>
              <a:ext uri="{FF2B5EF4-FFF2-40B4-BE49-F238E27FC236}">
                <a16:creationId xmlns:a16="http://schemas.microsoft.com/office/drawing/2014/main" id="{C4F8606A-7A77-44C4-9E93-5A87CCD4A171}"/>
              </a:ext>
            </a:extLst>
          </p:cNvPr>
          <p:cNvSpPr>
            <a:spLocks noGrp="1"/>
          </p:cNvSpPr>
          <p:nvPr>
            <p:ph type="body" idx="1"/>
          </p:nvPr>
        </p:nvSpPr>
        <p:spPr>
          <a:xfrm>
            <a:off x="2146577" y="5249414"/>
            <a:ext cx="3129935" cy="568799"/>
          </a:xfrm>
        </p:spPr>
        <p:txBody>
          <a:bodyPr>
            <a:noAutofit/>
          </a:bodyPr>
          <a:lstStyle/>
          <a:p>
            <a:r>
              <a:rPr lang="es-MX" sz="5000" dirty="0"/>
              <a:t>Flex</a:t>
            </a:r>
          </a:p>
        </p:txBody>
      </p:sp>
      <p:sp>
        <p:nvSpPr>
          <p:cNvPr id="11" name="Text Placeholder 10">
            <a:extLst>
              <a:ext uri="{FF2B5EF4-FFF2-40B4-BE49-F238E27FC236}">
                <a16:creationId xmlns:a16="http://schemas.microsoft.com/office/drawing/2014/main" id="{B2CB0405-1D2C-41E8-A237-76C0CC96442F}"/>
              </a:ext>
            </a:extLst>
          </p:cNvPr>
          <p:cNvSpPr>
            <a:spLocks noGrp="1"/>
          </p:cNvSpPr>
          <p:nvPr>
            <p:ph type="body" idx="26"/>
          </p:nvPr>
        </p:nvSpPr>
        <p:spPr>
          <a:xfrm>
            <a:off x="7798359" y="5122747"/>
            <a:ext cx="3129935" cy="605760"/>
          </a:xfrm>
        </p:spPr>
        <p:txBody>
          <a:bodyPr>
            <a:noAutofit/>
          </a:bodyPr>
          <a:lstStyle/>
          <a:p>
            <a:r>
              <a:rPr lang="es-MX" sz="5000" dirty="0" err="1"/>
              <a:t>Extend</a:t>
            </a:r>
            <a:endParaRPr lang="es-MX" sz="5000" dirty="0"/>
          </a:p>
        </p:txBody>
      </p:sp>
      <p:pic>
        <p:nvPicPr>
          <p:cNvPr id="1026" name="Picture 2"/>
          <p:cNvPicPr>
            <a:picLocks noChangeAspect="1" noChangeArrowheads="1"/>
          </p:cNvPicPr>
          <p:nvPr/>
        </p:nvPicPr>
        <p:blipFill>
          <a:blip r:embed="rId5"/>
          <a:srcRect/>
          <a:stretch>
            <a:fillRect/>
          </a:stretch>
        </p:blipFill>
        <p:spPr bwMode="auto">
          <a:xfrm>
            <a:off x="1673611" y="1628980"/>
            <a:ext cx="2385197" cy="33012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7021224" y="1179003"/>
            <a:ext cx="2910175" cy="3808619"/>
          </a:xfrm>
          <a:prstGeom prst="rect">
            <a:avLst/>
          </a:prstGeom>
          <a:noFill/>
          <a:ln w="9525">
            <a:noFill/>
            <a:miter lim="800000"/>
            <a:headEnd/>
            <a:tailEnd/>
          </a:ln>
          <a:effectLst/>
        </p:spPr>
      </p:pic>
      <p:pic>
        <p:nvPicPr>
          <p:cNvPr id="4" name="English Video 6 Slide 8">
            <a:hlinkClick r:id="" action="ppaction://media"/>
            <a:extLst>
              <a:ext uri="{FF2B5EF4-FFF2-40B4-BE49-F238E27FC236}">
                <a16:creationId xmlns:a16="http://schemas.microsoft.com/office/drawing/2014/main" id="{FFFA28F3-CB1C-DE56-4B26-806720B2C4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825" y="-1952"/>
            <a:ext cx="609600" cy="609600"/>
          </a:xfrm>
          <a:prstGeom prst="rect">
            <a:avLst/>
          </a:prstGeom>
        </p:spPr>
      </p:pic>
    </p:spTree>
    <p:extLst>
      <p:ext uri="{BB962C8B-B14F-4D97-AF65-F5344CB8AC3E}">
        <p14:creationId xmlns:p14="http://schemas.microsoft.com/office/powerpoint/2010/main" val="2352539626"/>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E663D-66B9-3CB9-1FA6-D88B8CC80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FEC04-89EF-6CBD-2CA4-D17C40992E64}"/>
              </a:ext>
            </a:extLst>
          </p:cNvPr>
          <p:cNvSpPr>
            <a:spLocks noGrp="1"/>
          </p:cNvSpPr>
          <p:nvPr>
            <p:ph type="title"/>
          </p:nvPr>
        </p:nvSpPr>
        <p:spPr/>
        <p:txBody>
          <a:bodyPr>
            <a:normAutofit fontScale="90000"/>
          </a:bodyPr>
          <a:lstStyle/>
          <a:p>
            <a:r>
              <a:rPr lang="es-MX" b="1" dirty="0"/>
              <a:t>¡Practiquémos!</a:t>
            </a:r>
          </a:p>
        </p:txBody>
      </p:sp>
      <p:sp>
        <p:nvSpPr>
          <p:cNvPr id="14" name="Text Placeholder 13">
            <a:extLst>
              <a:ext uri="{FF2B5EF4-FFF2-40B4-BE49-F238E27FC236}">
                <a16:creationId xmlns:a16="http://schemas.microsoft.com/office/drawing/2014/main" id="{55D45800-A6BD-5FF4-DADA-3859E67B51A1}"/>
              </a:ext>
            </a:extLst>
          </p:cNvPr>
          <p:cNvSpPr>
            <a:spLocks noGrp="1"/>
          </p:cNvSpPr>
          <p:nvPr>
            <p:ph type="body" idx="29"/>
          </p:nvPr>
        </p:nvSpPr>
        <p:spPr>
          <a:xfrm>
            <a:off x="2964158" y="5017727"/>
            <a:ext cx="2271681" cy="334918"/>
          </a:xfrm>
        </p:spPr>
        <p:txBody>
          <a:bodyPr>
            <a:noAutofit/>
          </a:bodyPr>
          <a:lstStyle/>
          <a:p>
            <a:r>
              <a:rPr lang="es-MX" sz="4800" dirty="0" err="1"/>
              <a:t>Rotate</a:t>
            </a:r>
            <a:endParaRPr lang="es-MX" sz="4800" dirty="0"/>
          </a:p>
        </p:txBody>
      </p:sp>
      <p:pic>
        <p:nvPicPr>
          <p:cNvPr id="1028" name="Picture 4">
            <a:extLst>
              <a:ext uri="{FF2B5EF4-FFF2-40B4-BE49-F238E27FC236}">
                <a16:creationId xmlns:a16="http://schemas.microsoft.com/office/drawing/2014/main" id="{B40869F0-FAF0-5299-667F-F3C95788237C}"/>
              </a:ext>
            </a:extLst>
          </p:cNvPr>
          <p:cNvPicPr>
            <a:picLocks noGrp="1" noChangeAspect="1" noChangeArrowheads="1"/>
          </p:cNvPicPr>
          <p:nvPr>
            <p:ph type="pic" sz="quarter" idx="31"/>
          </p:nvPr>
        </p:nvPicPr>
        <p:blipFill>
          <a:blip r:embed="rId5"/>
          <a:srcRect t="1146" b="1146"/>
          <a:stretch>
            <a:fillRect/>
          </a:stretch>
        </p:blipFill>
        <p:spPr bwMode="auto">
          <a:xfrm>
            <a:off x="2379958" y="1798427"/>
            <a:ext cx="2667887" cy="2670888"/>
          </a:xfrm>
          <a:prstGeom prst="rect">
            <a:avLst/>
          </a:prstGeom>
          <a:noFill/>
          <a:ln w="9525">
            <a:noFill/>
            <a:miter lim="800000"/>
            <a:headEnd/>
            <a:tailEnd/>
          </a:ln>
          <a:effectLst/>
        </p:spPr>
      </p:pic>
      <p:pic>
        <p:nvPicPr>
          <p:cNvPr id="1029" name="Picture 5">
            <a:extLst>
              <a:ext uri="{FF2B5EF4-FFF2-40B4-BE49-F238E27FC236}">
                <a16:creationId xmlns:a16="http://schemas.microsoft.com/office/drawing/2014/main" id="{949C0E9F-3878-1D73-5BC9-C895188332FB}"/>
              </a:ext>
            </a:extLst>
          </p:cNvPr>
          <p:cNvPicPr>
            <a:picLocks noChangeAspect="1" noChangeArrowheads="1"/>
          </p:cNvPicPr>
          <p:nvPr/>
        </p:nvPicPr>
        <p:blipFill>
          <a:blip r:embed="rId6"/>
          <a:srcRect/>
          <a:stretch>
            <a:fillRect/>
          </a:stretch>
        </p:blipFill>
        <p:spPr bwMode="auto">
          <a:xfrm>
            <a:off x="6862764" y="1782814"/>
            <a:ext cx="2667887" cy="2837816"/>
          </a:xfrm>
          <a:prstGeom prst="rect">
            <a:avLst/>
          </a:prstGeom>
          <a:noFill/>
          <a:ln w="9525">
            <a:noFill/>
            <a:miter lim="800000"/>
            <a:headEnd/>
            <a:tailEnd/>
          </a:ln>
          <a:effectLst/>
        </p:spPr>
      </p:pic>
      <p:sp>
        <p:nvSpPr>
          <p:cNvPr id="16" name="Text Placeholder 13">
            <a:extLst>
              <a:ext uri="{FF2B5EF4-FFF2-40B4-BE49-F238E27FC236}">
                <a16:creationId xmlns:a16="http://schemas.microsoft.com/office/drawing/2014/main" id="{79DEA289-B3E7-5421-CF6E-7CA3D750DD14}"/>
              </a:ext>
            </a:extLst>
          </p:cNvPr>
          <p:cNvSpPr txBox="1">
            <a:spLocks/>
          </p:cNvSpPr>
          <p:nvPr/>
        </p:nvSpPr>
        <p:spPr>
          <a:xfrm>
            <a:off x="7258970" y="4982665"/>
            <a:ext cx="2271681" cy="334918"/>
          </a:xfrm>
          <a:prstGeom prst="rect">
            <a:avLst/>
          </a:prstGeom>
        </p:spPr>
        <p:txBody>
          <a:bodyPr vert="horz" lIns="3600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sz="4800" dirty="0" err="1"/>
              <a:t>Rotate</a:t>
            </a:r>
            <a:endParaRPr lang="es-MX" sz="4800" dirty="0"/>
          </a:p>
        </p:txBody>
      </p:sp>
      <p:pic>
        <p:nvPicPr>
          <p:cNvPr id="4" name="English Video 6 Slide 9">
            <a:hlinkClick r:id="" action="ppaction://media"/>
            <a:extLst>
              <a:ext uri="{FF2B5EF4-FFF2-40B4-BE49-F238E27FC236}">
                <a16:creationId xmlns:a16="http://schemas.microsoft.com/office/drawing/2014/main" id="{00ABB2CA-03FB-44F9-329E-3A686E3CA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675" y="288925"/>
            <a:ext cx="609600" cy="609600"/>
          </a:xfrm>
          <a:prstGeom prst="rect">
            <a:avLst/>
          </a:prstGeom>
        </p:spPr>
      </p:pic>
    </p:spTree>
    <p:extLst>
      <p:ext uri="{BB962C8B-B14F-4D97-AF65-F5344CB8AC3E}">
        <p14:creationId xmlns:p14="http://schemas.microsoft.com/office/powerpoint/2010/main" val="333791041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1202</TotalTime>
  <Words>2486</Words>
  <Application>Microsoft Office PowerPoint</Application>
  <PresentationFormat>Panorámica</PresentationFormat>
  <Paragraphs>274</Paragraphs>
  <Slides>22</Slides>
  <Notes>22</Notes>
  <HiddenSlides>0</HiddenSlides>
  <MMClips>21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22</vt:i4>
      </vt:variant>
    </vt:vector>
  </HeadingPairs>
  <TitlesOfParts>
    <vt:vector size="31" baseType="lpstr">
      <vt:lpstr>ＭＳ Ｐゴシック</vt:lpstr>
      <vt:lpstr>Aptos</vt:lpstr>
      <vt:lpstr>Aptos Display</vt:lpstr>
      <vt:lpstr>Arial</vt:lpstr>
      <vt:lpstr>Calibri</vt:lpstr>
      <vt:lpstr>Tahoma</vt:lpstr>
      <vt:lpstr>Times New Roman</vt:lpstr>
      <vt:lpstr>Wingdings</vt:lpstr>
      <vt:lpstr>Office Theme</vt:lpstr>
      <vt:lpstr>exercise Session 6</vt:lpstr>
      <vt:lpstr>   Reasons NOT to be active:  I don’t have time!   It’s too hard!    It’s not fun!     I don’t know what to do!</vt:lpstr>
      <vt:lpstr>Presentación de PowerPoint</vt:lpstr>
      <vt:lpstr>Complete Activity </vt:lpstr>
      <vt:lpstr>Warming up and Stretching</vt:lpstr>
      <vt:lpstr>Presentación de PowerPoint</vt:lpstr>
      <vt:lpstr>Let’s Practice!</vt:lpstr>
      <vt:lpstr>¡Practiquémos!</vt:lpstr>
      <vt:lpstr>¡Practiquémos!</vt:lpstr>
      <vt:lpstr>¡Practiquémos!</vt:lpstr>
      <vt:lpstr>Let’s Practice!</vt:lpstr>
      <vt:lpstr>Aerobic activity</vt:lpstr>
      <vt:lpstr>Presentación de PowerPoint</vt:lpstr>
      <vt:lpstr>Presentación de PowerPoint</vt:lpstr>
      <vt:lpstr> Be careful with “rewarding” yourself!</vt:lpstr>
      <vt:lpstr>Weight/Resistence</vt:lpstr>
      <vt:lpstr>Presentación de PowerPoint</vt:lpstr>
      <vt:lpstr>How much exercise should I have each week?</vt:lpstr>
      <vt:lpstr>Do you help getting started with exercise?</vt:lpstr>
      <vt:lpstr>Let’s practice – what are your exercise goals?</vt:lpstr>
      <vt:lpstr>exercise should be fun...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lastModifiedBy>Betty Nava</cp:lastModifiedBy>
  <cp:revision>3</cp:revision>
  <cp:lastPrinted>2026-03-09T15:46:23Z</cp:lastPrinted>
  <dcterms:created xsi:type="dcterms:W3CDTF">2026-02-18T20:14:17Z</dcterms:created>
  <dcterms:modified xsi:type="dcterms:W3CDTF">2026-03-26T21:22:24Z</dcterms:modified>
</cp:coreProperties>
</file>