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415" r:id="rId2"/>
    <p:sldId id="420" r:id="rId3"/>
    <p:sldId id="419" r:id="rId4"/>
    <p:sldId id="422" r:id="rId5"/>
    <p:sldId id="423" r:id="rId6"/>
    <p:sldId id="424" r:id="rId7"/>
    <p:sldId id="538" r:id="rId8"/>
    <p:sldId id="426" r:id="rId9"/>
    <p:sldId id="535" r:id="rId10"/>
    <p:sldId id="536" r:id="rId11"/>
    <p:sldId id="537" r:id="rId12"/>
    <p:sldId id="430" r:id="rId13"/>
    <p:sldId id="428" r:id="rId14"/>
    <p:sldId id="429" r:id="rId15"/>
    <p:sldId id="432" r:id="rId16"/>
    <p:sldId id="433" r:id="rId17"/>
    <p:sldId id="434" r:id="rId18"/>
    <p:sldId id="436" r:id="rId19"/>
    <p:sldId id="532" r:id="rId20"/>
    <p:sldId id="534" r:id="rId21"/>
    <p:sldId id="421" r:id="rId22"/>
    <p:sldId id="44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15146-6451-4DC8-9AB6-55E6F6D16608}" v="2" dt="2026-03-09T16:00:44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8" autoAdjust="0"/>
    <p:restoredTop sz="52532" autoAdjust="0"/>
  </p:normalViewPr>
  <p:slideViewPr>
    <p:cSldViewPr snapToGrid="0">
      <p:cViewPr varScale="1">
        <p:scale>
          <a:sx n="47" d="100"/>
          <a:sy n="47" d="100"/>
        </p:scale>
        <p:origin x="76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ty Nava" userId="06bc8f31b07af6d4" providerId="LiveId" clId="{74AED96D-6BBB-49B5-B330-2DA0585F08BE}"/>
    <pc:docChg chg="custSel modSld">
      <pc:chgData name="Betty Nava" userId="06bc8f31b07af6d4" providerId="LiveId" clId="{74AED96D-6BBB-49B5-B330-2DA0585F08BE}" dt="2026-03-09T16:01:20.319" v="125" actId="2085"/>
      <pc:docMkLst>
        <pc:docMk/>
      </pc:docMkLst>
      <pc:sldChg chg="modNotesTx">
        <pc:chgData name="Betty Nava" userId="06bc8f31b07af6d4" providerId="LiveId" clId="{74AED96D-6BBB-49B5-B330-2DA0585F08BE}" dt="2026-03-09T13:00:13.237" v="35" actId="20577"/>
        <pc:sldMkLst>
          <pc:docMk/>
          <pc:sldMk cId="726726702" sldId="415"/>
        </pc:sldMkLst>
      </pc:sldChg>
      <pc:sldChg chg="modNotesTx">
        <pc:chgData name="Betty Nava" userId="06bc8f31b07af6d4" providerId="LiveId" clId="{74AED96D-6BBB-49B5-B330-2DA0585F08BE}" dt="2026-03-09T13:13:09.160" v="52" actId="20577"/>
        <pc:sldMkLst>
          <pc:docMk/>
          <pc:sldMk cId="1144902619" sldId="420"/>
        </pc:sldMkLst>
      </pc:sldChg>
      <pc:sldChg chg="modNotesTx">
        <pc:chgData name="Betty Nava" userId="06bc8f31b07af6d4" providerId="LiveId" clId="{74AED96D-6BBB-49B5-B330-2DA0585F08BE}" dt="2026-03-09T15:20:46.147" v="54" actId="20577"/>
        <pc:sldMkLst>
          <pc:docMk/>
          <pc:sldMk cId="2475764978" sldId="422"/>
        </pc:sldMkLst>
      </pc:sldChg>
      <pc:sldChg chg="modNotesTx">
        <pc:chgData name="Betty Nava" userId="06bc8f31b07af6d4" providerId="LiveId" clId="{74AED96D-6BBB-49B5-B330-2DA0585F08BE}" dt="2026-03-09T15:29:54.416" v="95" actId="20577"/>
        <pc:sldMkLst>
          <pc:docMk/>
          <pc:sldMk cId="1358261241" sldId="430"/>
        </pc:sldMkLst>
      </pc:sldChg>
      <pc:sldChg chg="modSp mod">
        <pc:chgData name="Betty Nava" userId="06bc8f31b07af6d4" providerId="LiveId" clId="{74AED96D-6BBB-49B5-B330-2DA0585F08BE}" dt="2026-03-09T16:01:20.319" v="125" actId="2085"/>
        <pc:sldMkLst>
          <pc:docMk/>
          <pc:sldMk cId="2925651503" sldId="440"/>
        </pc:sldMkLst>
        <pc:spChg chg="mod">
          <ac:chgData name="Betty Nava" userId="06bc8f31b07af6d4" providerId="LiveId" clId="{74AED96D-6BBB-49B5-B330-2DA0585F08BE}" dt="2026-03-09T16:01:20.319" v="125" actId="2085"/>
          <ac:spMkLst>
            <pc:docMk/>
            <pc:sldMk cId="2925651503" sldId="440"/>
            <ac:spMk id="2" creationId="{00000000-0000-0000-0000-000000000000}"/>
          </ac:spMkLst>
        </pc:spChg>
        <pc:spChg chg="mod">
          <ac:chgData name="Betty Nava" userId="06bc8f31b07af6d4" providerId="LiveId" clId="{74AED96D-6BBB-49B5-B330-2DA0585F08BE}" dt="2026-03-09T16:00:51.215" v="122" actId="14100"/>
          <ac:spMkLst>
            <pc:docMk/>
            <pc:sldMk cId="2925651503" sldId="440"/>
            <ac:spMk id="15" creationId="{00000000-0000-0000-0000-000000000000}"/>
          </ac:spMkLst>
        </pc:spChg>
        <pc:spChg chg="mod ord">
          <ac:chgData name="Betty Nava" userId="06bc8f31b07af6d4" providerId="LiveId" clId="{74AED96D-6BBB-49B5-B330-2DA0585F08BE}" dt="2026-03-09T16:01:11.708" v="124" actId="166"/>
          <ac:spMkLst>
            <pc:docMk/>
            <pc:sldMk cId="2925651503" sldId="440"/>
            <ac:spMk id="16" creationId="{00000000-0000-0000-0000-000000000000}"/>
          </ac:spMkLst>
        </pc:spChg>
      </pc:sldChg>
      <pc:sldChg chg="modSp mod">
        <pc:chgData name="Betty Nava" userId="06bc8f31b07af6d4" providerId="LiveId" clId="{74AED96D-6BBB-49B5-B330-2DA0585F08BE}" dt="2026-03-09T15:34:34.566" v="114" actId="1037"/>
        <pc:sldMkLst>
          <pc:docMk/>
          <pc:sldMk cId="2707268575" sldId="532"/>
        </pc:sldMkLst>
        <pc:spChg chg="mod">
          <ac:chgData name="Betty Nava" userId="06bc8f31b07af6d4" providerId="LiveId" clId="{74AED96D-6BBB-49B5-B330-2DA0585F08BE}" dt="2026-03-09T15:34:34.566" v="114" actId="1037"/>
          <ac:spMkLst>
            <pc:docMk/>
            <pc:sldMk cId="2707268575" sldId="532"/>
            <ac:spMk id="6" creationId="{B8D9E577-31A0-86DA-FF80-5DAAA4A36236}"/>
          </ac:spMkLst>
        </pc:spChg>
      </pc:sldChg>
      <pc:sldChg chg="modNotesTx">
        <pc:chgData name="Betty Nava" userId="06bc8f31b07af6d4" providerId="LiveId" clId="{74AED96D-6BBB-49B5-B330-2DA0585F08BE}" dt="2026-03-09T15:38:34.821" v="119" actId="20577"/>
        <pc:sldMkLst>
          <pc:docMk/>
          <pc:sldMk cId="3583489342" sldId="534"/>
        </pc:sldMkLst>
      </pc:sldChg>
      <pc:sldChg chg="modNotesTx">
        <pc:chgData name="Betty Nava" userId="06bc8f31b07af6d4" providerId="LiveId" clId="{74AED96D-6BBB-49B5-B330-2DA0585F08BE}" dt="2026-03-09T15:27:04.823" v="93" actId="20577"/>
        <pc:sldMkLst>
          <pc:docMk/>
          <pc:sldMk cId="341858894" sldId="5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601F5-B967-CC45-83E4-38EF8B7B9C96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5FC30-36E7-594E-BF18-A04E5C36F66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26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¡Bienvenido! Esperamos que se encuentre bien y que esté aprovechando toda la información que hemos estado brindando en estos videos.</a:t>
            </a:r>
          </a:p>
          <a:p>
            <a:r>
              <a:rPr lang="es-ES" dirty="0"/>
              <a:t>Recuerde que puede pedirle a su Promotor de Salud que le envíe los enlaces a los otros videos para que pueda aprovechar mejor este programa.</a:t>
            </a:r>
          </a:p>
          <a:p>
            <a:r>
              <a:rPr lang="es-ES" dirty="0"/>
              <a:t>Si tiene alguna pregunta, también con gusto le ayudaremos.</a:t>
            </a:r>
          </a:p>
          <a:p>
            <a:r>
              <a:rPr lang="es-ES" dirty="0"/>
              <a:t>Este mes nos estaremos enfocando en cómo podemos prevenir la diabetes y muchas otras enfermedades, y mejorar nuestra calidad de vida a través del ejercicio</a:t>
            </a:r>
          </a:p>
          <a:p>
            <a:br>
              <a:rPr lang="en-US" sz="1300" dirty="0"/>
            </a:b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48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F2065-566A-50B8-093E-745D6FD6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C1D0A7-D731-A2B7-7F8A-66FF27EF1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D3B74-E8BF-C957-EA31-5BC8F578C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3.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Estiramiento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lateral: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Siéntese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derecho,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hombros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relajados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</a:rPr>
              <a:t>Incline la cabeza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hombro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derecho. Si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cómodo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use la mano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suavemente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profundizar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Luego,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Repita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Izquierdo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0CDB7-4162-9194-689D-2CC27B42BD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86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3C3FB-D644-5BC8-566C-B1A9A56FB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C4C1A-17D8-CD3E-4BC3-E2773D45D8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235FC5-8D0D-3FEA-0AA2-0A8E9A178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1" i="0" dirty="0" err="1">
                <a:solidFill>
                  <a:srgbClr val="000000"/>
                </a:solidFill>
                <a:effectLst/>
              </a:rPr>
              <a:t>Consejos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: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Haga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todos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días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agregue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poco a poco…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Estirarse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aliviar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presión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cuello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la cabeza.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Pregunte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Promotor de Salud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desea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ideas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orientación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FE5B8-3F8C-89FE-85DE-A03419FE46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99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Movimiento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mayoría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las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piensa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corazón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rápido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mantiene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fuerte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Algunos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ejemplos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incluyen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caminar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paso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rápido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correr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nadar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bailar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andar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bicicleta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Incluso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20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actividad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paso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rápido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suficientes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Camine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rápido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un paseo casual;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todavía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hablar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facilidad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aumente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poco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velocidad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Recuerde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tomar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agua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pequeñas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cantidades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mientras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…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Primero,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apoya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peso corporal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saludable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especialmente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combina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buenos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hábitos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alimentación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Segundo,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prevenir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controlar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diabetes.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útil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manejar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nivel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azúcar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sangre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11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Algunas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dicen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 “No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duelen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.”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veces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  Esto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excusa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.. ¡no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razón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comenzar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moviendo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brazos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bailando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corazón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rápido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Busque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YouTube “CARDIO EN SILLA”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español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encontrar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videos de 10 a 60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mayoría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nosotros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podemos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ponernos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pie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agregar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movimiento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E88C2-C1A1-498D-84D8-80A8B213397C}" type="slidenum">
              <a:rPr lang="es-MX" smtClean="0">
                <a:solidFill>
                  <a:prstClr val="black"/>
                </a:solidFill>
              </a:rPr>
              <a:pPr/>
              <a:t>13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30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Entonces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… ¡a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levantarse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moverse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El cardio de bajo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impacto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suave para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articulaciones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aun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así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corazón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encontrar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línea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buscando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“CARDIO DE BAJO IMPACTO”.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generalmente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duran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10 a 30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requieren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saltar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tener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experiencia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medida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movilidad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intentar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cardio de mayor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impacto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consulte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médico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antes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E88C2-C1A1-498D-84D8-80A8B213397C}" type="slidenum">
              <a:rPr lang="es-MX" smtClean="0">
                <a:solidFill>
                  <a:prstClr val="black"/>
                </a:solidFill>
              </a:rPr>
              <a:pPr/>
              <a:t>14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02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pérdida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peso,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mayoría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las personas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queman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tantas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calorías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creen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ejemplo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caminar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durante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hora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quema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aproximadamente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80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calorías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mismo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un omelet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pequeño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un par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cucharaditas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helado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Muchas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después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piensan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quemaron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cancelar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calorías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quemaron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sí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generalmente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conduce a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pérdida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peso;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comer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menos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evitar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recompensarse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comida.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Si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quiere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recompensa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hágalo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algo que no sea comida,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jugar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juego de mesa,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programa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le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guste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disfrutar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un jacuzzi, algo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alcance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meta.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parte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clase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de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equipo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deportivo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motivarle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depende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otras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y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responsable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Solo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cuidado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recompensarse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comida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después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La clave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combinar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alimentación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saludable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otras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motivarse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98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Peso y Resistencia</a:t>
            </a:r>
          </a:p>
          <a:p>
            <a:pPr algn="l">
              <a:buNone/>
            </a:pP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0" dirty="0">
                <a:solidFill>
                  <a:srgbClr val="000000"/>
                </a:solidFill>
                <a:effectLst/>
              </a:rPr>
              <a:t>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siguiente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levantamiento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pesas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resistencia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Esto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significa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levantar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peso,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ligero,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fisicoculturistas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casa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mancuernas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botellas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agua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comida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incluso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sus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hijos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gimnasio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parque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levantar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mientras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camina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sentado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suelo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Comience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un peso que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sienta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cómodo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varias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repeticiones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aumentando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poco a poco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tiempo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Los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resistencia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fortalecer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músculos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huesos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incluyendo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área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abdominal. Los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músculos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abdominales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fuertes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mejoran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equilibrio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postura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reduciendo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presión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espalda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Los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carga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prevenir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pérdida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ósea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y la osteoporosis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especialmente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mujeres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delgadas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mejoran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equilibrio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reducen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caídas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aumentan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medida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envejecemos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endParaRPr lang="es-MX" noProof="0" dirty="0">
              <a:ea typeface="ＭＳ Ｐゴシック" pitchFamily="-89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42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Al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igual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otros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tipos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instrucciones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línea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Vaya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YouTube.com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busque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“EJERCICIOS DE RESISTENCIA”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español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Encontrará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muchos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videos de 10 a 30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Estos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muestran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cómo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usar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tiene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casa,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botellas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agua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latas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comida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pequeñas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Algunos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incluyen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bandas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resistencia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otros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ningún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equipo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</a:rPr>
              <a:t>Recuerde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usamos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músculos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vamos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perdiendo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poco a poco. ¡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Trabajemos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E88C2-C1A1-498D-84D8-80A8B213397C}" type="slidenum">
              <a:rPr lang="es-MX" smtClean="0">
                <a:solidFill>
                  <a:prstClr val="black"/>
                </a:solidFill>
              </a:rPr>
              <a:pPr/>
              <a:t>17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52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¿</a:t>
            </a:r>
            <a:r>
              <a:rPr lang="en-US" sz="1200" dirty="0" err="1"/>
              <a:t>Cuánto</a:t>
            </a:r>
            <a:r>
              <a:rPr lang="en-US" sz="1200" dirty="0"/>
              <a:t> </a:t>
            </a:r>
            <a:r>
              <a:rPr lang="en-US" sz="1200" dirty="0" err="1"/>
              <a:t>ejercicio</a:t>
            </a:r>
            <a:r>
              <a:rPr lang="en-US" sz="1200" dirty="0"/>
              <a:t> </a:t>
            </a:r>
            <a:r>
              <a:rPr lang="en-US" sz="1200" dirty="0" err="1"/>
              <a:t>debo</a:t>
            </a:r>
            <a:r>
              <a:rPr lang="en-US" sz="1200" dirty="0"/>
              <a:t> </a:t>
            </a:r>
            <a:r>
              <a:rPr lang="en-US" sz="1200" dirty="0" err="1"/>
              <a:t>hacer</a:t>
            </a:r>
            <a:r>
              <a:rPr lang="en-US" sz="1200" dirty="0"/>
              <a:t> </a:t>
            </a:r>
            <a:r>
              <a:rPr lang="en-US" sz="1200" dirty="0" err="1"/>
              <a:t>cada</a:t>
            </a:r>
            <a:r>
              <a:rPr lang="en-US" sz="1200" dirty="0"/>
              <a:t> </a:t>
            </a:r>
            <a:r>
              <a:rPr lang="en-US" sz="1200" dirty="0" err="1"/>
              <a:t>semana</a:t>
            </a:r>
            <a:r>
              <a:rPr lang="en-US" sz="1200" dirty="0"/>
              <a:t>?</a:t>
            </a:r>
            <a:endParaRPr lang="en-US" b="0" i="0" u="none" strike="noStrike" dirty="0">
              <a:solidFill>
                <a:srgbClr val="000000"/>
              </a:solidFill>
              <a:effectLst/>
              <a:latin typeface="-webkit-standard"/>
            </a:endParaRPr>
          </a:p>
          <a:p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-webkit-standard"/>
              </a:rPr>
              <a:t>Recuerde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!</a:t>
            </a:r>
            <a:br>
              <a:rPr lang="en-US" dirty="0"/>
            </a:br>
            <a:r>
              <a:rPr lang="en-US" b="1" i="0" dirty="0">
                <a:solidFill>
                  <a:srgbClr val="000000"/>
                </a:solidFill>
                <a:effectLst/>
              </a:rPr>
              <a:t>Al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menos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20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tres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vecespor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semana</a:t>
            </a:r>
            <a:r>
              <a:rPr lang="en-US" b="1" i="0" dirty="0">
                <a:solidFill>
                  <a:srgbClr val="000000"/>
                </a:solidFill>
                <a:effectLst/>
              </a:rPr>
              <a:t>!</a:t>
            </a:r>
            <a:endParaRPr lang="es-MX" noProof="0" dirty="0">
              <a:ea typeface="ＭＳ Ｐゴシック" pitchFamily="-89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10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E5E9F-94E6-7A48-0851-44A340FB2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605F0C-31AF-A094-7858-ED47F751CE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2BE5D-1A6D-B897-8368-3B87C5E32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Si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presión arterial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nivel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azúcar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sangre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están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demasiado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altos,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Promotor(a) de Salud que le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conectarse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atención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médica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¿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ideas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para ser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activo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físicamente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? Los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Promotores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Salud también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ayudarle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conectarse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actividades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comunitarias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gimnasios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descuento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casa.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21918F-500D-9DB5-7E0F-7192A85A6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8375C1-7C5C-42A2-80F2-05631BB3764E}" type="slidenum">
              <a:rPr lang="en-US" noProof="0" smtClean="0"/>
              <a:pPr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5212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Muchas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dicen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difícil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comenzar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Dicen que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tienen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tiempo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tienen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lugar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saben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cómo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empezar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o que les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duele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sienten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cansados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Vamos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compartir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algunas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ideas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ayudarle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Primero,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hablemos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qué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</a:t>
            </a:r>
            <a:br>
              <a:rPr lang="en-US" b="0" i="0" dirty="0">
                <a:solidFill>
                  <a:srgbClr val="000000"/>
                </a:solidFill>
                <a:effectLst/>
              </a:rPr>
            </a:br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cualquier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movimiento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físico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realiza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cuerpo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saludable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</a:rPr>
              <a:t>Muchas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piensan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divertido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toma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demasiado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tiempo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que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demasiado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difícil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estamos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aquí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que sea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fácil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realista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03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219C2-0488-042C-5348-177D1C48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0ABBF933-4F5E-671C-9D2F-1A9FEBD8D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¿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empezar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nombrando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meta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ejemplo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“ser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activo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(a)”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Ahora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¿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cuáles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son 2 o 3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específicas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semana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cumplir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meta? 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ejemplo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Reunirme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mi amiga Ana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martes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jueves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las 6:00 p.m.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caminar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20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Hacer un video de cardio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lunes,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miércoles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viernes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mañana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Levantar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casa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sábado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las 10:00 a.m.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durante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minutos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Note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qué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importante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ser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específico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También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siente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bien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marcar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algo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lista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saber que 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logró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70CB9-F3E3-8ECE-55AC-87BDFC2F5B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6042965" indent="-16042965" eaLnBrk="0" hangingPunct="0"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971045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1942092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2913137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184" eaLnBrk="0" fontAlgn="base" hangingPunct="0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8DC71A-1519-47CA-AC5D-93975B985968}" type="slidenum">
              <a:rPr lang="en-US" altLang="en-US" sz="1200">
                <a:solidFill>
                  <a:prstClr val="black"/>
                </a:solidFill>
              </a:rPr>
              <a:pPr/>
              <a:t>20</a:t>
            </a:fld>
            <a:endParaRPr lang="en-US" altLang="en-US" sz="1200" dirty="0">
              <a:solidFill>
                <a:prstClr val="black"/>
              </a:solidFill>
            </a:endParaRPr>
          </a:p>
        </p:txBody>
      </p:sp>
      <p:sp>
        <p:nvSpPr>
          <p:cNvPr id="8" name="Slide Image Placeholder 7">
            <a:extLst>
              <a:ext uri="{FF2B5EF4-FFF2-40B4-BE49-F238E27FC236}">
                <a16:creationId xmlns:a16="http://schemas.microsoft.com/office/drawing/2014/main" id="{B99BCB0E-D151-CE3B-3661-64E9E1248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35000" y="787400"/>
            <a:ext cx="6045200" cy="3400425"/>
          </a:xfrm>
        </p:spPr>
      </p:sp>
    </p:spTree>
    <p:extLst>
      <p:ext uri="{BB962C8B-B14F-4D97-AF65-F5344CB8AC3E}">
        <p14:creationId xmlns:p14="http://schemas.microsoft.com/office/powerpoint/2010/main" val="2954522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actividad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debe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divertida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debe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hacerle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sentir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enfermo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ni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completamente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agotado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tanto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piensa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Incluso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pequeñas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cantidades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activo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casa,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parque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gimnasio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solo o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familiares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amigos.</a:t>
            </a:r>
          </a:p>
          <a:p>
            <a:pPr algn="l"/>
            <a:r>
              <a:rPr lang="en-US" b="0" i="0" dirty="0" err="1">
                <a:solidFill>
                  <a:srgbClr val="000000"/>
                </a:solidFill>
                <a:effectLst/>
              </a:rPr>
              <a:t>Comenzar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moverse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decisión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empezar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hoy, solo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hoy.</a:t>
            </a:r>
          </a:p>
          <a:p>
            <a:pPr algn="l"/>
            <a:br>
              <a:rPr lang="en-US" b="0" i="0" dirty="0">
                <a:solidFill>
                  <a:srgbClr val="000000"/>
                </a:solidFill>
                <a:effectLst/>
              </a:rPr>
            </a:br>
            <a:r>
              <a:rPr lang="en-US" b="0" i="0" dirty="0">
                <a:solidFill>
                  <a:srgbClr val="000000"/>
                </a:solidFill>
                <a:effectLst/>
              </a:rPr>
              <a:t>Luego tome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misma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decisión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mañana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hasta que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convierta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hábito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Gracias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escucharnos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¡hasta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próxima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64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8675" y="866775"/>
            <a:ext cx="6167438" cy="3468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01DC4A-2BD5-4C91-8ED6-40C10FBE64E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0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err="1"/>
              <a:t>Entonces</a:t>
            </a:r>
            <a:r>
              <a:rPr lang="en-US" sz="1300" dirty="0"/>
              <a:t> </a:t>
            </a:r>
            <a:r>
              <a:rPr lang="en-US" sz="1300" dirty="0" err="1"/>
              <a:t>empecemos</a:t>
            </a:r>
            <a:r>
              <a:rPr lang="en-US" sz="1300" dirty="0"/>
              <a:t> </a:t>
            </a:r>
            <a:r>
              <a:rPr lang="en-US" sz="1300" dirty="0" err="1"/>
              <a:t>por</a:t>
            </a:r>
            <a:r>
              <a:rPr lang="en-US" sz="1300" dirty="0"/>
              <a:t> </a:t>
            </a:r>
            <a:r>
              <a:rPr lang="en-US" sz="1300" dirty="0" err="1"/>
              <a:t>definirlo</a:t>
            </a:r>
            <a:r>
              <a:rPr lang="en-US" sz="1300" dirty="0"/>
              <a:t>.  </a:t>
            </a:r>
          </a:p>
          <a:p>
            <a:endParaRPr lang="en-US" sz="1300" dirty="0"/>
          </a:p>
          <a:p>
            <a:r>
              <a:rPr lang="en-US" sz="1300" dirty="0"/>
              <a:t>Cuando </a:t>
            </a:r>
            <a:r>
              <a:rPr lang="en-US" sz="1300" dirty="0" err="1"/>
              <a:t>alguien</a:t>
            </a:r>
            <a:r>
              <a:rPr lang="en-US" sz="1300" dirty="0"/>
              <a:t> </a:t>
            </a:r>
            <a:r>
              <a:rPr lang="en-US" sz="1300" dirty="0" err="1"/>
              <a:t>menciona</a:t>
            </a:r>
            <a:r>
              <a:rPr lang="en-US" sz="1300" dirty="0"/>
              <a:t> </a:t>
            </a:r>
            <a:r>
              <a:rPr lang="en-US" sz="1300" dirty="0" err="1"/>
              <a:t>ejercicio</a:t>
            </a:r>
            <a:r>
              <a:rPr lang="en-US" sz="1300" dirty="0"/>
              <a:t>…¿que es lo que </a:t>
            </a:r>
            <a:r>
              <a:rPr lang="en-US" sz="1300" dirty="0" err="1"/>
              <a:t>usted</a:t>
            </a:r>
            <a:r>
              <a:rPr lang="en-US" sz="1300" dirty="0"/>
              <a:t> </a:t>
            </a:r>
            <a:r>
              <a:rPr lang="en-US" sz="1300" dirty="0" err="1"/>
              <a:t>piensa</a:t>
            </a:r>
            <a:r>
              <a:rPr lang="en-US" sz="1300" dirty="0"/>
              <a:t>?</a:t>
            </a:r>
          </a:p>
          <a:p>
            <a:endParaRPr lang="en-US" sz="1300" noProof="0" dirty="0"/>
          </a:p>
          <a:p>
            <a:r>
              <a:rPr lang="en-US" sz="1300" noProof="0" dirty="0"/>
              <a:t>El </a:t>
            </a:r>
            <a:r>
              <a:rPr lang="en-US" sz="1300" noProof="0" dirty="0" err="1"/>
              <a:t>ejercicio</a:t>
            </a:r>
            <a:r>
              <a:rPr lang="en-US" sz="1300" noProof="0" dirty="0"/>
              <a:t> es </a:t>
            </a:r>
            <a:r>
              <a:rPr lang="en-US" sz="1300" noProof="0" dirty="0" err="1"/>
              <a:t>movimiento</a:t>
            </a:r>
            <a:r>
              <a:rPr lang="en-US" sz="1300" noProof="0" dirty="0"/>
              <a:t> con </a:t>
            </a:r>
            <a:r>
              <a:rPr lang="en-US" sz="1300" noProof="0" dirty="0" err="1"/>
              <a:t>una</a:t>
            </a:r>
            <a:r>
              <a:rPr lang="en-US" sz="1300" noProof="0" dirty="0"/>
              <a:t> meta de al </a:t>
            </a:r>
            <a:r>
              <a:rPr lang="en-US" sz="1300" noProof="0" dirty="0" err="1"/>
              <a:t>menos</a:t>
            </a:r>
            <a:r>
              <a:rPr lang="en-US" sz="1300" noProof="0" dirty="0"/>
              <a:t> 20 </a:t>
            </a:r>
            <a:r>
              <a:rPr lang="en-US" sz="1300" noProof="0" dirty="0" err="1"/>
              <a:t>minutos</a:t>
            </a:r>
            <a:r>
              <a:rPr lang="en-US" sz="1300" noProof="0" dirty="0"/>
              <a:t> </a:t>
            </a:r>
            <a:r>
              <a:rPr lang="en-US" sz="1300" noProof="0" dirty="0" err="1"/>
              <a:t>tres</a:t>
            </a:r>
            <a:r>
              <a:rPr lang="en-US" sz="1300" noProof="0" dirty="0"/>
              <a:t> </a:t>
            </a:r>
            <a:r>
              <a:rPr lang="en-US" sz="1300" noProof="0" dirty="0" err="1"/>
              <a:t>veces</a:t>
            </a:r>
            <a:r>
              <a:rPr lang="en-US" sz="1300" noProof="0" dirty="0"/>
              <a:t> </a:t>
            </a:r>
            <a:r>
              <a:rPr lang="en-US" sz="1300" noProof="0" dirty="0" err="1"/>
              <a:t>por</a:t>
            </a:r>
            <a:r>
              <a:rPr lang="en-US" sz="1300" noProof="0" dirty="0"/>
              <a:t> </a:t>
            </a:r>
            <a:r>
              <a:rPr lang="en-US" sz="1300" noProof="0" dirty="0" err="1"/>
              <a:t>semana</a:t>
            </a:r>
            <a:endParaRPr lang="es-MX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11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Hay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tipos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movimiento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...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rueda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carreta….para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avance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debe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ser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círculo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completo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Si le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falta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parte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rueda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girar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Su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cuerpo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funciona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misma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manera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 Hay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timpos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Estiramiento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aeróbico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fuerza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resistencia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(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levantamiento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pesas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Todas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tres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importantes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 Si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falta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cuerpo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funciona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bien.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5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Empecemos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calentamiento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 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manejaría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carro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sin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calentarlo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…¿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verdad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?  Si 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dañar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  Pues lo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mismo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cierto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cuerpo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Antes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debe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calentar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estirar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músculos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usar. No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necesita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ser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muy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flexible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poder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importante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Ayuda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prevenir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lesiones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Mejora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circulación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sangre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músculos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reducir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¿Por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qué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dolor?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cuerpo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está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todo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conectado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Por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ejemplo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algunas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personas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tienen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sus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están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saludables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El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problema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realidad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refleja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porque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tienen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compensar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problema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</a:rPr>
              <a:t>Cuando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caderas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están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desalineadas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o fuera de balance, las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rodillas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reciben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presión.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mantener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músculos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equilibrados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ayuda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reducir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ese dolor.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25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En </a:t>
            </a:r>
            <a:r>
              <a:rPr lang="en-US" sz="2000" b="1" i="0" dirty="0" err="1">
                <a:solidFill>
                  <a:srgbClr val="000000"/>
                </a:solidFill>
                <a:effectLst/>
              </a:rPr>
              <a:t>YouTube.com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cualquier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buscador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de internet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teléfono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buscar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“EJERCICIOS DE CALENTAMIENTO EN SILLA”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Si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nunca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ha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hecho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antes, 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tiene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problemas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de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equilibrio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movilidad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es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mejor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comenzar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calentamiento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sentado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silla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</a:rPr>
              <a:t>Si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tiene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buen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equilibrio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movilidad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puede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buscar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simplemente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</a:rPr>
              <a:t>“EJERCICIOS DE CALENTAMIENTO”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E88C2-C1A1-498D-84D8-80A8B213397C}" type="slidenum">
              <a:rPr lang="es-MX" smtClean="0">
                <a:solidFill>
                  <a:prstClr val="black"/>
                </a:solidFill>
              </a:rPr>
              <a:pPr/>
              <a:t>6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93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45FE-8D88-B4F5-11EC-BA4F8B438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853250-6FBC-2497-6541-49E049ED9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D55B8E-FBF2-CAEE-6865-C0BEB7B630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1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Dolor de cabeza y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estiramientos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del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cuello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….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Recuerde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respirar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normalmente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estirarse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solo hasta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sentir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una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ligera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tensión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No 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esfuerce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hasta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sentir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dolor. 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Si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realiza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estiramientos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regularidad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vez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serán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más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fáciles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  Pause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vez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que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uno de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mencionados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…y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despues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resuma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video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cuando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termine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cada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ejercicio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…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¿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Listos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para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comenzar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?….¡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practiquémos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07EE2-32EA-A047-4DFB-9BBDE0112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722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r>
              <a:rPr lang="en-US" b="1" i="0" dirty="0">
                <a:solidFill>
                  <a:srgbClr val="000000"/>
                </a:solidFill>
                <a:effectLst/>
              </a:rPr>
              <a:t>1.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Flexión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1" i="0" dirty="0" err="1">
                <a:solidFill>
                  <a:srgbClr val="000000"/>
                </a:solidFill>
                <a:effectLst/>
              </a:rPr>
              <a:t>Extensión</a:t>
            </a:r>
            <a:r>
              <a:rPr lang="en-US" b="1" i="0" dirty="0">
                <a:solidFill>
                  <a:srgbClr val="000000"/>
                </a:solidFill>
                <a:effectLst/>
              </a:rPr>
              <a:t>:</a:t>
            </a: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Siéntese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derecho,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hombros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relajados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No se recline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atrás.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Luego, Incline la cabeza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abajo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llevando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barbilla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al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pecho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….y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</a:rPr>
              <a:t>Luego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lleve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cabeza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atrás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suavemente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830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21E10-455C-9F06-6EB9-AB3545EBF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8AA955-2FAC-1316-E65A-1D77DAED0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22AE37-7256-11FE-3EE1-1CBC17928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2.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Rotación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…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espalda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recta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los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hombros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relajados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Gire la cabeza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derecha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con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barbilla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alineada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con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el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hombro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None/>
            </a:pPr>
            <a:endParaRPr lang="en-US" b="0" i="0" dirty="0">
              <a:solidFill>
                <a:srgbClr val="000000"/>
              </a:solidFill>
              <a:effectLst/>
            </a:endParaRPr>
          </a:p>
          <a:p>
            <a:pPr algn="l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</a:rPr>
              <a:t>Ahora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gire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hacia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izquierda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y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mantenga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por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15 </a:t>
            </a:r>
            <a:r>
              <a:rPr lang="en-US" b="0" i="0" dirty="0" err="1">
                <a:solidFill>
                  <a:srgbClr val="000000"/>
                </a:solidFill>
                <a:effectLst/>
              </a:rPr>
              <a:t>segundos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CFF8B-C2DF-DEF8-2BB7-6CE7724FF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C6CC0-914F-4A6F-B8FE-1137B7ABBBE0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7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F6D17-F0C5-AFA5-5F95-09AB8A082D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CC6ACB-E503-0CAE-9DCA-7CB49CB9F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EE455-10CA-A5A0-F8BD-8A3A8EBB0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77D11-1776-47AB-FD06-073A3C37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35EDE-ED3D-C890-6309-E7742C1E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82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EFFB5-124D-4B3B-174A-98C75608E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8F488-DCBA-770E-73D8-7BB41185F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5C703-C062-55AE-4681-A184AA0F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5D31E-DD39-A002-C559-C88E0E137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5BD6B-8373-417C-1DE6-5EED476D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B43EB2-74E3-0BFA-A215-D80F90B3C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63B5BE-564D-D321-C46C-BAF2AFFA43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53488-7A26-BD63-EC13-D05A11386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02FE4-0F57-09AF-2D80-143C4DF04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09F527-29C2-38A5-C95B-911EC048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3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8082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245030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02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noProof="0"/>
              <a:t>Title Here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236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45849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01017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noProof="0"/>
              <a:t>Click to edit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>
                <a:solidFill>
                  <a:srgbClr val="3F5779">
                    <a:lumMod val="60000"/>
                    <a:lumOff val="4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3F5779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F5779">
                    <a:lumMod val="60000"/>
                    <a:lumOff val="40000"/>
                  </a:srgbClr>
                </a:solidFill>
              </a:rPr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35081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Content,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53051" y="3714750"/>
            <a:ext cx="6407149" cy="314325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3714748"/>
            <a:ext cx="4416225" cy="236459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104" y="3981451"/>
            <a:ext cx="5749483" cy="1343026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353050" y="1"/>
            <a:ext cx="6406951" cy="3714747"/>
          </a:xfr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spcCol="0" rtlCol="0" fromWordArt="0" anchor="ctr" anchorCtr="1" forceAA="0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n-ZA" sz="1100" i="1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658442" y="5657852"/>
            <a:ext cx="5749335" cy="1119943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02699-BC25-441F-A846-210C6AB25E07}" type="slidenum">
              <a:rPr lang="en-US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6"/>
          </p:nvPr>
        </p:nvSpPr>
        <p:spPr>
          <a:xfrm>
            <a:off x="431801" y="6365876"/>
            <a:ext cx="4417484" cy="4111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D4D2D0">
                    <a:shade val="50000"/>
                  </a:srgbClr>
                </a:solidFill>
              </a:rPr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94284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8143-F144-D718-E7AD-94E5D8BB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A6A37-E736-780E-7A02-551BED439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A05E3-62CC-5355-43F1-525B9948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FE381-5AAF-86D8-7058-ED46927D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B9C16-8915-B39A-4F2B-F6491DDE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4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>
                <a:solidFill>
                  <a:srgbClr val="999999">
                    <a:lumMod val="50000"/>
                  </a:srgbClr>
                </a:solidFill>
              </a:rPr>
              <a:pPr/>
              <a:t>3/27/2026</a:t>
            </a:fld>
            <a:endParaRPr lang="en-US" dirty="0">
              <a:solidFill>
                <a:srgbClr val="999999">
                  <a:lumMod val="50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999999">
                    <a:lumMod val="50000"/>
                  </a:srgbClr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‹Nº›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52413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38D51-06EC-3C2F-B285-EBEF4FDD4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83B5D-F025-45B3-47DE-BDB3E988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D8509-7BB6-792A-14F3-1E6FF0849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4217-6C11-FC98-63C3-F6769109C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712F3-245C-5A45-EA4E-76B62330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9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22FB-8B75-F026-7C91-E79CE1EC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581AF-31A6-A94A-D0DB-A9D9C1565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AFC13-64B2-2414-78AD-D50074889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E894-1290-650C-5CDD-1651F33EA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7ACA1-9AA8-43C8-CD30-E8925EEFF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5530A-8F91-87E8-9547-858382C17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49A8-9B6E-6508-F011-135612659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462325-CC5B-9E6A-8843-8408A1B18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B242B-104C-93F7-6273-F5A186AA5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931C2-452F-B479-EBC3-753C62FAA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EF07-3B3C-D267-32B2-4DD00BC8C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52AC5-50B6-9D98-D00C-43CF3CE6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A14CC-E3DA-CBF7-768F-AF799404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7719EE-0CA5-3807-24CB-0FE9E0098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3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E02E-95DD-8520-6C6C-F824537B0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3BFDA3-875C-4354-2723-D3450A2E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6A6BED-98E7-536B-5091-C750AA84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8AD32-0007-7404-9955-0B255192D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58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114FBB-47C3-6CA3-56E6-969FB84E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3EE907-B486-2AE2-4945-9A7DBD5B9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9351C-8D03-3E75-1806-42A7E172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348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BC1B9-A8EC-9A67-AA91-38E56A518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728C0-4CBA-2C43-B464-CB3D50604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8A384-7C2D-230C-7ED3-A01BE7717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5B770-0F54-FE57-D4A0-A0A47E57E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5131B-332B-5662-B4C0-675779A0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05F38-DC6D-65E3-2492-F78138E6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8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2376C-8B63-F2C0-4619-176E1F3FC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A8B2ED-05E1-B064-DC71-EDFA2BAA0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DAAB1-18B6-50DF-6BAF-8447209A1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C44641-3FB1-CF43-4E8C-D3AB33C4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D0CDD-A5CB-26E5-B54D-F603609C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939EB-66EA-B8A5-C718-10BAAF1D4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91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4C0646-B970-8EC5-E87F-EC1E153E8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F5EEE-D8E3-6C2D-EDA8-CED694C35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9F6BD-BC34-FC56-B668-BA5187829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FAC74-4C55-2644-9992-8BE3AD27FD64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D7513-6D7F-3473-6955-1A8E5866C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93D6-821D-30CC-F6A2-10C7D48E6C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1BB25F-7F05-8445-A72C-0CC845E1650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5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0.jp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5.jpe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337/dc16-1728" TargetMode="External"/><Relationship Id="rId7" Type="http://schemas.openxmlformats.org/officeDocument/2006/relationships/hyperlink" Target="https://doi.org/10.3389/fendo.2024.130895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oi.org/10.3390/healthcare10061129" TargetMode="External"/><Relationship Id="rId5" Type="http://schemas.openxmlformats.org/officeDocument/2006/relationships/hyperlink" Target="https://doi.org/10.3949/ccjm.84.s1.03" TargetMode="External"/><Relationship Id="rId4" Type="http://schemas.openxmlformats.org/officeDocument/2006/relationships/hyperlink" Target="https://doi.org/10.2337/dc10-999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Young man in the gym">
            <a:extLst>
              <a:ext uri="{FF2B5EF4-FFF2-40B4-BE49-F238E27FC236}">
                <a16:creationId xmlns:a16="http://schemas.microsoft.com/office/drawing/2014/main" id="{3FA42DDC-E1F6-0D4D-B355-9A10424731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-1"/>
            <a:ext cx="12223133" cy="6858001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57663"/>
            <a:ext cx="5432614" cy="1861200"/>
          </a:xfrm>
        </p:spPr>
        <p:txBody>
          <a:bodyPr anchor="ctr">
            <a:normAutofit fontScale="90000"/>
          </a:bodyPr>
          <a:lstStyle/>
          <a:p>
            <a:r>
              <a:rPr lang="en-US" sz="7200" dirty="0" err="1">
                <a:latin typeface="+mn-lt"/>
              </a:rPr>
              <a:t>Ejercicio</a:t>
            </a:r>
            <a:br>
              <a:rPr lang="en-US" sz="4000" dirty="0">
                <a:latin typeface="+mn-lt"/>
              </a:rPr>
            </a:b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Video 6</a:t>
            </a:r>
          </a:p>
        </p:txBody>
      </p:sp>
      <p:pic>
        <p:nvPicPr>
          <p:cNvPr id="2" name="Video 6 Español Slide 1">
            <a:hlinkClick r:id="" action="ppaction://media"/>
            <a:extLst>
              <a:ext uri="{FF2B5EF4-FFF2-40B4-BE49-F238E27FC236}">
                <a16:creationId xmlns:a16="http://schemas.microsoft.com/office/drawing/2014/main" id="{1E4CA9EB-2B0E-9FCF-F9A1-01E73B7FB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4700" y="40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2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0CACD-882D-5717-9F38-49740BC6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D999-AB1E-D476-CAF0-F41127F1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¡Practiquémos!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ADA9A0C-6F7A-761E-CBD2-0F303FC216A4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2333993" y="5174392"/>
            <a:ext cx="3688028" cy="720060"/>
          </a:xfrm>
        </p:spPr>
        <p:txBody>
          <a:bodyPr>
            <a:noAutofit/>
          </a:bodyPr>
          <a:lstStyle/>
          <a:p>
            <a:r>
              <a:rPr lang="es-MX" sz="4800" dirty="0"/>
              <a:t>Estirar lateralmente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AD08C2C-3D43-C928-ACE9-AA6430CD6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33993" y="1769851"/>
            <a:ext cx="2513014" cy="246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C1F0F8D-E4C5-9CB2-21BC-A0E71469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0094" y="1769556"/>
            <a:ext cx="2513015" cy="246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F88019E0-AADA-54EC-BD6D-02C3D291A578}"/>
              </a:ext>
            </a:extLst>
          </p:cNvPr>
          <p:cNvSpPr txBox="1">
            <a:spLocks/>
          </p:cNvSpPr>
          <p:nvPr/>
        </p:nvSpPr>
        <p:spPr>
          <a:xfrm>
            <a:off x="7100094" y="5174392"/>
            <a:ext cx="3688028" cy="720060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/>
              <a:t>Estirar lateralmente</a:t>
            </a:r>
            <a:endParaRPr lang="es-MX" sz="4800" dirty="0"/>
          </a:p>
        </p:txBody>
      </p:sp>
      <p:pic>
        <p:nvPicPr>
          <p:cNvPr id="3" name="Video 6 Español Slide 10">
            <a:hlinkClick r:id="" action="ppaction://media"/>
            <a:extLst>
              <a:ext uri="{FF2B5EF4-FFF2-40B4-BE49-F238E27FC236}">
                <a16:creationId xmlns:a16="http://schemas.microsoft.com/office/drawing/2014/main" id="{91646A43-7B22-237E-4D67-7BCDF71BC7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15975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9581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C78C-26A8-90EF-4A7A-3D05827A0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972E9-1B34-D5D6-EEBD-C8ABBF760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14" y="740998"/>
            <a:ext cx="9535686" cy="568800"/>
          </a:xfrm>
        </p:spPr>
        <p:txBody>
          <a:bodyPr>
            <a:normAutofit fontScale="90000"/>
          </a:bodyPr>
          <a:lstStyle/>
          <a:p>
            <a:r>
              <a:rPr lang="es-MX" dirty="0"/>
              <a:t>¡Practiquémos!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9D153E1-C9DB-2261-2199-CA9672155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7265" y="2564315"/>
            <a:ext cx="2271681" cy="334918"/>
          </a:xfrm>
        </p:spPr>
        <p:txBody>
          <a:bodyPr/>
          <a:lstStyle/>
          <a:p>
            <a:r>
              <a:rPr lang="es-MX" dirty="0"/>
              <a:t>Flexionar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317761A-8AD0-80B4-8186-2BD024AA0E9A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63912" y="2564315"/>
            <a:ext cx="2271681" cy="334918"/>
          </a:xfrm>
        </p:spPr>
        <p:txBody>
          <a:bodyPr/>
          <a:lstStyle/>
          <a:p>
            <a:r>
              <a:rPr lang="es-MX" dirty="0"/>
              <a:t>Rotar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24F0005-263B-7CD5-6CE2-899AEFA52AFA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520559" y="2564315"/>
            <a:ext cx="1907855" cy="720060"/>
          </a:xfrm>
        </p:spPr>
        <p:txBody>
          <a:bodyPr>
            <a:normAutofit/>
          </a:bodyPr>
          <a:lstStyle/>
          <a:p>
            <a:r>
              <a:rPr lang="es-MX" dirty="0"/>
              <a:t>Estirar lateralmente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41330BA-B84A-6101-12CB-F603AB3E717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359640" y="4568632"/>
            <a:ext cx="2271681" cy="334918"/>
          </a:xfrm>
        </p:spPr>
        <p:txBody>
          <a:bodyPr/>
          <a:lstStyle/>
          <a:p>
            <a:r>
              <a:rPr lang="es-MX" dirty="0"/>
              <a:t>Extender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B519359-32AF-0E19-0466-A8342E9475E5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5954387" y="4597207"/>
            <a:ext cx="2271681" cy="334918"/>
          </a:xfrm>
        </p:spPr>
        <p:txBody>
          <a:bodyPr/>
          <a:lstStyle/>
          <a:p>
            <a:r>
              <a:rPr lang="es-MX" dirty="0"/>
              <a:t>Rotar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0FDB3EB-6701-43C0-25A0-40D5AA06546C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9539610" y="4454332"/>
            <a:ext cx="1888804" cy="720060"/>
          </a:xfrm>
        </p:spPr>
        <p:txBody>
          <a:bodyPr>
            <a:normAutofit/>
          </a:bodyPr>
          <a:lstStyle/>
          <a:p>
            <a:r>
              <a:rPr lang="es-MX" dirty="0"/>
              <a:t>Estirar lateralmente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FC870D-5E3A-5442-28A0-6745687E1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0" y="1728788"/>
            <a:ext cx="13144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E4767ED5-D925-D76E-4EEC-F6C3E2A52E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268414" y="4213192"/>
            <a:ext cx="960120" cy="961200"/>
          </a:xfrm>
        </p:spPr>
        <p:txBody>
          <a:bodyPr/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089E9AA-A231-A819-4F46-ACC909F2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813" y="3767138"/>
            <a:ext cx="14192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18897D3-DFC4-98A4-58D4-EB03D6837823}"/>
              </a:ext>
            </a:extLst>
          </p:cNvPr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7"/>
          <a:srcRect t="1146" b="1146"/>
          <a:stretch>
            <a:fillRect/>
          </a:stretch>
        </p:blipFill>
        <p:spPr bwMode="auto">
          <a:xfrm>
            <a:off x="4464677" y="1952625"/>
            <a:ext cx="1530054" cy="15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476339D3-1164-A009-CC6C-48133D84B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1813" y="3910013"/>
            <a:ext cx="14954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D7144C7-1817-098E-225D-675B6F511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4638" y="2162175"/>
            <a:ext cx="15144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C47CD97-6C15-B9A1-8BCE-E1583D46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66063" y="4029075"/>
            <a:ext cx="15335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Video 6 Español Slide 11">
            <a:hlinkClick r:id="" action="ppaction://media"/>
            <a:extLst>
              <a:ext uri="{FF2B5EF4-FFF2-40B4-BE49-F238E27FC236}">
                <a16:creationId xmlns:a16="http://schemas.microsoft.com/office/drawing/2014/main" id="{82C818A1-FD54-1C1C-35A5-E389167C1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5975" y="48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6527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561E45-D239-48CB-84DA-15A9073C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Movimiento Aeróbico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4F0E55-6DE0-448B-98CD-696690C0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0986" y="1267879"/>
            <a:ext cx="1908000" cy="334918"/>
          </a:xfrm>
        </p:spPr>
        <p:txBody>
          <a:bodyPr>
            <a:normAutofit/>
          </a:bodyPr>
          <a:lstStyle/>
          <a:p>
            <a:r>
              <a:rPr lang="en-US" dirty="0" err="1"/>
              <a:t>Perder</a:t>
            </a:r>
            <a:r>
              <a:rPr lang="en-US" dirty="0"/>
              <a:t> peso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48E41B0-B40D-4298-B174-8442CFF11C4B}"/>
              </a:ext>
            </a:extLst>
          </p:cNvPr>
          <p:cNvSpPr>
            <a:spLocks noGrp="1"/>
          </p:cNvSpPr>
          <p:nvPr>
            <p:ph type="body" idx="37"/>
          </p:nvPr>
        </p:nvSpPr>
        <p:spPr>
          <a:xfrm>
            <a:off x="9808579" y="4442794"/>
            <a:ext cx="1908000" cy="865806"/>
          </a:xfrm>
        </p:spPr>
        <p:txBody>
          <a:bodyPr>
            <a:normAutofit/>
          </a:bodyPr>
          <a:lstStyle/>
          <a:p>
            <a:r>
              <a:rPr lang="es-MX" dirty="0"/>
              <a:t>Controlar </a:t>
            </a:r>
          </a:p>
          <a:p>
            <a:r>
              <a:rPr lang="es-MX" dirty="0"/>
              <a:t>diabetes</a:t>
            </a:r>
          </a:p>
        </p:txBody>
      </p:sp>
      <p:pic>
        <p:nvPicPr>
          <p:cNvPr id="6148" name="Picture 4" descr="Belly, Body, Calories, Diet, Exercise">
            <a:extLst>
              <a:ext uri="{FF2B5EF4-FFF2-40B4-BE49-F238E27FC236}">
                <a16:creationId xmlns:a16="http://schemas.microsoft.com/office/drawing/2014/main" id="{47EB632E-34D4-EF40-B199-C5FBCF456BCF}"/>
              </a:ext>
            </a:extLst>
          </p:cNvPr>
          <p:cNvPicPr>
            <a:picLocks noGrp="1" noChangeAspect="1" noChangeArrowheads="1"/>
          </p:cNvPicPr>
          <p:nvPr>
            <p:ph type="pic" sz="quarter" idx="5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xfrm>
            <a:off x="7050000" y="46518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lood Pressure Monitor, Health">
            <a:extLst>
              <a:ext uri="{FF2B5EF4-FFF2-40B4-BE49-F238E27FC236}">
                <a16:creationId xmlns:a16="http://schemas.microsoft.com/office/drawing/2014/main" id="{3C6F776A-D044-6D4C-8F6C-5D39890C5B9D}"/>
              </a:ext>
            </a:extLst>
          </p:cNvPr>
          <p:cNvPicPr>
            <a:picLocks noGrp="1" noChangeAspect="1" noChangeArrowheads="1"/>
          </p:cNvPicPr>
          <p:nvPr>
            <p:ph type="pic" sz="quarter" idx="49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 bwMode="auto">
          <a:xfrm>
            <a:off x="7050000" y="3740727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Women jogging">
            <a:extLst>
              <a:ext uri="{FF2B5EF4-FFF2-40B4-BE49-F238E27FC236}">
                <a16:creationId xmlns:a16="http://schemas.microsoft.com/office/drawing/2014/main" id="{0600F10E-3A6D-42D1-F6E5-1D82FBE3D0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" y="1267878"/>
            <a:ext cx="6724962" cy="448330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5ACA-536E-5A29-8443-87DFB6FC0C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2D5BB9-BE8F-14A9-2043-7772047F5DD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A5FE18C-B427-DD28-EDCC-FFFB0DC4F5A7}"/>
              </a:ext>
            </a:extLst>
          </p:cNvPr>
          <p:cNvSpPr>
            <a:spLocks noGrp="1"/>
          </p:cNvSpPr>
          <p:nvPr>
            <p:ph type="body" idx="4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65BB77F-B024-9DAB-E023-9F16515A9DD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Video 6 Español Slide 12">
            <a:hlinkClick r:id="" action="ppaction://media"/>
            <a:extLst>
              <a:ext uri="{FF2B5EF4-FFF2-40B4-BE49-F238E27FC236}">
                <a16:creationId xmlns:a16="http://schemas.microsoft.com/office/drawing/2014/main" id="{2F5BEE41-AF22-A2DF-4FCA-61941F27F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74873" y="16038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6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B24FB1B-F0B5-4B26-B52D-41A0D1AB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651C5BD-D9F6-45B4-8581-F118378A98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0" y="1183852"/>
            <a:ext cx="3757265" cy="334918"/>
          </a:xfrm>
        </p:spPr>
        <p:txBody>
          <a:bodyPr>
            <a:noAutofit/>
          </a:bodyPr>
          <a:lstStyle/>
          <a:p>
            <a:r>
              <a:rPr lang="en-US" sz="5000" dirty="0"/>
              <a:t>AERÓBICOS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627D4C-3CEA-4ED2-AC72-D8E523BB085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0089" y="2277360"/>
            <a:ext cx="1510469" cy="3533263"/>
          </a:xfrm>
          <a:noFill/>
        </p:spPr>
      </p:pic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47E1310-D8A1-4390-926E-177CC240F43F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095999" y="2277360"/>
            <a:ext cx="4343401" cy="334918"/>
          </a:xfrm>
        </p:spPr>
        <p:txBody>
          <a:bodyPr>
            <a:noAutofit/>
          </a:bodyPr>
          <a:lstStyle/>
          <a:p>
            <a:r>
              <a:rPr lang="en-US" sz="3600" dirty="0"/>
              <a:t>CARDIO EN SU SILLA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9C661FB-4F62-49B5-8D04-325F0CB5B3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5999" y="2897586"/>
            <a:ext cx="5087628" cy="686077"/>
          </a:xfrm>
        </p:spPr>
        <p:txBody>
          <a:bodyPr>
            <a:noAutofit/>
          </a:bodyPr>
          <a:lstStyle/>
          <a:p>
            <a:r>
              <a:rPr lang="en-US" sz="2400" dirty="0" err="1"/>
              <a:t>Haciendo</a:t>
            </a:r>
            <a:r>
              <a:rPr lang="en-US" sz="2400" dirty="0"/>
              <a:t> </a:t>
            </a:r>
            <a:r>
              <a:rPr lang="en-US" sz="2400" dirty="0" err="1"/>
              <a:t>trabajar</a:t>
            </a:r>
            <a:r>
              <a:rPr lang="en-US" sz="2400" dirty="0"/>
              <a:t> al </a:t>
            </a:r>
            <a:r>
              <a:rPr lang="en-US" sz="2400" dirty="0" err="1"/>
              <a:t>corazón</a:t>
            </a:r>
            <a:endParaRPr lang="en-US" sz="2400" dirty="0"/>
          </a:p>
        </p:txBody>
      </p:sp>
      <p:pic>
        <p:nvPicPr>
          <p:cNvPr id="2" name="Video 6 Español Slide 13">
            <a:hlinkClick r:id="" action="ppaction://media"/>
            <a:extLst>
              <a:ext uri="{FF2B5EF4-FFF2-40B4-BE49-F238E27FC236}">
                <a16:creationId xmlns:a16="http://schemas.microsoft.com/office/drawing/2014/main" id="{E88CED7F-330D-A546-C76B-EC4CB5FC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5975" y="78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7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0DE5C0-C51C-40BB-B969-B02349FD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83CAC6C-BBE1-4935-A7EC-6D8822097DD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711853" y="3022847"/>
            <a:ext cx="3757265" cy="334918"/>
          </a:xfrm>
        </p:spPr>
        <p:txBody>
          <a:bodyPr>
            <a:noAutofit/>
          </a:bodyPr>
          <a:lstStyle/>
          <a:p>
            <a:r>
              <a:rPr lang="en-US" sz="5000" dirty="0"/>
              <a:t>AERÓBICOS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486064-9B03-4E89-B292-FCA0E9C74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339" y="2277360"/>
            <a:ext cx="1483970" cy="3533263"/>
          </a:xfrm>
          <a:prstGeom prst="rect">
            <a:avLst/>
          </a:prstGeom>
          <a:noFill/>
        </p:spPr>
      </p:pic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19C6E10-520D-4219-BCCE-5A8E859346F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5711853" y="4799230"/>
            <a:ext cx="6073747" cy="572616"/>
          </a:xfrm>
        </p:spPr>
        <p:txBody>
          <a:bodyPr>
            <a:noAutofit/>
          </a:bodyPr>
          <a:lstStyle/>
          <a:p>
            <a:r>
              <a:rPr lang="en-US" sz="3500" dirty="0"/>
              <a:t>CARDIO DE BAJO IMPACTO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408775-F70A-478E-9541-C6906E2CC1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711854" y="5371845"/>
            <a:ext cx="6302346" cy="686077"/>
          </a:xfrm>
        </p:spPr>
        <p:txBody>
          <a:bodyPr>
            <a:noAutofit/>
          </a:bodyPr>
          <a:lstStyle/>
          <a:p>
            <a:r>
              <a:rPr lang="en-US" sz="2500" dirty="0" err="1"/>
              <a:t>Haciendo</a:t>
            </a:r>
            <a:r>
              <a:rPr lang="en-US" sz="2500" dirty="0"/>
              <a:t> </a:t>
            </a:r>
            <a:r>
              <a:rPr lang="en-US" sz="2500" dirty="0" err="1"/>
              <a:t>trabajar</a:t>
            </a:r>
            <a:r>
              <a:rPr lang="en-US" sz="2500" dirty="0"/>
              <a:t> a </a:t>
            </a:r>
            <a:r>
              <a:rPr lang="en-US" sz="2500" dirty="0" err="1"/>
              <a:t>su</a:t>
            </a:r>
            <a:r>
              <a:rPr lang="en-US" sz="2500" dirty="0"/>
              <a:t> </a:t>
            </a:r>
            <a:r>
              <a:rPr lang="en-US" sz="2500" dirty="0" err="1"/>
              <a:t>corazón</a:t>
            </a:r>
            <a:r>
              <a:rPr lang="en-US" sz="2500" dirty="0"/>
              <a:t> un poco mas</a:t>
            </a:r>
            <a:endParaRPr lang="es-MX" sz="2500" dirty="0"/>
          </a:p>
          <a:p>
            <a:endParaRPr lang="en-US" sz="2500" dirty="0"/>
          </a:p>
        </p:txBody>
      </p:sp>
      <p:pic>
        <p:nvPicPr>
          <p:cNvPr id="2" name="Video 6 Español Slide 14">
            <a:hlinkClick r:id="" action="ppaction://media"/>
            <a:extLst>
              <a:ext uri="{FF2B5EF4-FFF2-40B4-BE49-F238E27FC236}">
                <a16:creationId xmlns:a16="http://schemas.microsoft.com/office/drawing/2014/main" id="{762765F5-D840-A2D1-ACBD-B70E4FDF4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3738" y="260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9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8026" y="2264012"/>
            <a:ext cx="4309550" cy="2555638"/>
          </a:xfrm>
        </p:spPr>
        <p:txBody>
          <a:bodyPr>
            <a:noAutofit/>
          </a:bodyPr>
          <a:lstStyle/>
          <a:p>
            <a:br>
              <a:rPr lang="es-MX" sz="5000" dirty="0"/>
            </a:br>
            <a:r>
              <a:rPr lang="es-MX" sz="5000" dirty="0"/>
              <a:t>¡Cuidado con “premiarse”!</a:t>
            </a:r>
          </a:p>
        </p:txBody>
      </p:sp>
      <p:pic>
        <p:nvPicPr>
          <p:cNvPr id="8196" name="Picture 4" descr="Doughnuts, Desserts, Pastries, Treats">
            <a:extLst>
              <a:ext uri="{FF2B5EF4-FFF2-40B4-BE49-F238E27FC236}">
                <a16:creationId xmlns:a16="http://schemas.microsoft.com/office/drawing/2014/main" id="{7C2CE4A3-194D-0D4A-A36A-9BDDA4E168C1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542"/>
            <a:ext cx="6529388" cy="69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4">
            <a:extLst>
              <a:ext uri="{FF2B5EF4-FFF2-40B4-BE49-F238E27FC236}">
                <a16:creationId xmlns:a16="http://schemas.microsoft.com/office/drawing/2014/main" id="{21BF7DF8-A5D6-4E4E-1ECD-D81215D88B7A}"/>
              </a:ext>
            </a:extLst>
          </p:cNvPr>
          <p:cNvSpPr txBox="1">
            <a:spLocks/>
          </p:cNvSpPr>
          <p:nvPr/>
        </p:nvSpPr>
        <p:spPr>
          <a:xfrm>
            <a:off x="-25400" y="0"/>
            <a:ext cx="12217400" cy="1320801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200" b="1" dirty="0">
              <a:solidFill>
                <a:srgbClr val="6D3B4F"/>
              </a:solidFill>
            </a:endParaRPr>
          </a:p>
          <a:p>
            <a:pPr marL="0" indent="0" algn="just">
              <a:buNone/>
            </a:pPr>
            <a:r>
              <a:rPr lang="en-US" sz="4800" b="1" dirty="0">
                <a:solidFill>
                  <a:srgbClr val="6D3B4F"/>
                </a:solidFill>
              </a:rPr>
              <a:t>¿</a:t>
            </a:r>
            <a:r>
              <a:rPr lang="en-US" sz="4800" b="1" dirty="0" err="1">
                <a:solidFill>
                  <a:srgbClr val="6D3B4F"/>
                </a:solidFill>
              </a:rPr>
              <a:t>Cuantas</a:t>
            </a:r>
            <a:r>
              <a:rPr lang="en-US" sz="4800" b="1" dirty="0">
                <a:solidFill>
                  <a:srgbClr val="6D3B4F"/>
                </a:solidFill>
              </a:rPr>
              <a:t> </a:t>
            </a:r>
            <a:r>
              <a:rPr lang="en-US" sz="4800" b="1" dirty="0" err="1">
                <a:solidFill>
                  <a:srgbClr val="6D3B4F"/>
                </a:solidFill>
              </a:rPr>
              <a:t>calorías</a:t>
            </a:r>
            <a:r>
              <a:rPr lang="en-US" sz="4800" b="1" dirty="0">
                <a:solidFill>
                  <a:srgbClr val="6D3B4F"/>
                </a:solidFill>
              </a:rPr>
              <a:t> </a:t>
            </a:r>
            <a:r>
              <a:rPr lang="en-US" sz="4800" b="1" dirty="0" err="1">
                <a:solidFill>
                  <a:srgbClr val="6D3B4F"/>
                </a:solidFill>
              </a:rPr>
              <a:t>quemó</a:t>
            </a:r>
            <a:r>
              <a:rPr lang="en-US" sz="4800" b="1" dirty="0">
                <a:solidFill>
                  <a:srgbClr val="6D3B4F"/>
                </a:solidFill>
              </a:rPr>
              <a:t> </a:t>
            </a:r>
            <a:r>
              <a:rPr lang="en-US" sz="4800" b="1" dirty="0" err="1">
                <a:solidFill>
                  <a:srgbClr val="6D3B4F"/>
                </a:solidFill>
              </a:rPr>
              <a:t>verdaderamente</a:t>
            </a:r>
            <a:r>
              <a:rPr lang="en-US" sz="4800" b="1" dirty="0">
                <a:solidFill>
                  <a:srgbClr val="6D3B4F"/>
                </a:solidFill>
              </a:rPr>
              <a:t>?</a:t>
            </a:r>
          </a:p>
        </p:txBody>
      </p:sp>
      <p:pic>
        <p:nvPicPr>
          <p:cNvPr id="4" name="Video 6 Español Slide 15">
            <a:hlinkClick r:id="" action="ppaction://media"/>
            <a:extLst>
              <a:ext uri="{FF2B5EF4-FFF2-40B4-BE49-F238E27FC236}">
                <a16:creationId xmlns:a16="http://schemas.microsoft.com/office/drawing/2014/main" id="{EA5A1A51-07D8-E550-23C0-2BAB86994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33413" y="119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3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icture containing indoor, tripod&#10;&#10;Description automatically generated">
            <a:extLst>
              <a:ext uri="{FF2B5EF4-FFF2-40B4-BE49-F238E27FC236}">
                <a16:creationId xmlns:a16="http://schemas.microsoft.com/office/drawing/2014/main" id="{E4BE6368-7759-5ED0-89AC-54B8253848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549116" cy="3818965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CD4052-CA5C-4234-B1F4-5ADAACA3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7663"/>
            <a:ext cx="5922963" cy="893474"/>
          </a:xfrm>
          <a:solidFill>
            <a:schemeClr val="bg1"/>
          </a:solidFill>
        </p:spPr>
        <p:txBody>
          <a:bodyPr/>
          <a:lstStyle/>
          <a:p>
            <a:r>
              <a:rPr lang="es-MX" dirty="0"/>
              <a:t>Peso y Resistencia</a:t>
            </a:r>
          </a:p>
        </p:txBody>
      </p:sp>
      <p:pic>
        <p:nvPicPr>
          <p:cNvPr id="3" name="Picture 2" descr="A person with his arms out&#10;&#10;AI-generated content may be incorrect.">
            <a:extLst>
              <a:ext uri="{FF2B5EF4-FFF2-40B4-BE49-F238E27FC236}">
                <a16:creationId xmlns:a16="http://schemas.microsoft.com/office/drawing/2014/main" id="{FE47BB90-49E1-DF8D-C98C-8F1D53111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06" y="4004235"/>
            <a:ext cx="8561294" cy="2853765"/>
          </a:xfrm>
          <a:prstGeom prst="rect">
            <a:avLst/>
          </a:prstGeom>
        </p:spPr>
      </p:pic>
      <p:pic>
        <p:nvPicPr>
          <p:cNvPr id="2" name="Video 6 Español Slide 16">
            <a:hlinkClick r:id="" action="ppaction://media"/>
            <a:extLst>
              <a:ext uri="{FF2B5EF4-FFF2-40B4-BE49-F238E27FC236}">
                <a16:creationId xmlns:a16="http://schemas.microsoft.com/office/drawing/2014/main" id="{A4E5F1B0-2D91-BE49-C7F4-82A938C20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38213" y="260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10DE5C0-C51C-40BB-B969-B02349FD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83CAC6C-BBE1-4935-A7EC-6D8822097DD3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18253" y="3022847"/>
            <a:ext cx="3757265" cy="334918"/>
          </a:xfrm>
        </p:spPr>
        <p:txBody>
          <a:bodyPr>
            <a:noAutofit/>
          </a:bodyPr>
          <a:lstStyle/>
          <a:p>
            <a:r>
              <a:rPr lang="en-US" sz="5000" dirty="0"/>
              <a:t>RESISTENCIA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19C6E10-520D-4219-BCCE-5A8E859346F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18253" y="4799230"/>
            <a:ext cx="5748626" cy="540000"/>
          </a:xfrm>
        </p:spPr>
        <p:txBody>
          <a:bodyPr>
            <a:noAutofit/>
          </a:bodyPr>
          <a:lstStyle/>
          <a:p>
            <a:r>
              <a:rPr lang="en-US" sz="3600" dirty="0"/>
              <a:t>CARDIO DE BAJO IMPACTO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D408775-F70A-478E-9541-C6906E2CC1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5748626" cy="540000"/>
          </a:xfrm>
        </p:spPr>
        <p:txBody>
          <a:bodyPr>
            <a:noAutofit/>
          </a:bodyPr>
          <a:lstStyle/>
          <a:p>
            <a:r>
              <a:rPr lang="en-US" sz="2800" dirty="0"/>
              <a:t>Para </a:t>
            </a:r>
            <a:r>
              <a:rPr lang="en-US" sz="2800" dirty="0" err="1"/>
              <a:t>poner</a:t>
            </a:r>
            <a:r>
              <a:rPr lang="en-US" sz="2800" dirty="0"/>
              <a:t> a </a:t>
            </a:r>
            <a:r>
              <a:rPr lang="en-US" sz="2800" dirty="0" err="1"/>
              <a:t>trabajar</a:t>
            </a:r>
            <a:r>
              <a:rPr lang="en-US" sz="2800" dirty="0"/>
              <a:t> al </a:t>
            </a:r>
            <a:r>
              <a:rPr lang="en-US" sz="2800" dirty="0" err="1"/>
              <a:t>corazón</a:t>
            </a:r>
            <a:r>
              <a:rPr lang="en-US" sz="2800" dirty="0"/>
              <a:t> un poco mas</a:t>
            </a:r>
          </a:p>
          <a:p>
            <a:br>
              <a:rPr lang="en-US" sz="2800" dirty="0"/>
            </a:br>
            <a:endParaRPr lang="en-US" sz="28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3B6DC-75E9-4EA4-9377-9C7ABB2759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560" y="2282190"/>
            <a:ext cx="1969565" cy="3470910"/>
          </a:xfrm>
          <a:prstGeom prst="rect">
            <a:avLst/>
          </a:prstGeom>
        </p:spPr>
      </p:pic>
      <p:pic>
        <p:nvPicPr>
          <p:cNvPr id="2" name="Video 6 Español Slide 17">
            <a:hlinkClick r:id="" action="ppaction://media"/>
            <a:extLst>
              <a:ext uri="{FF2B5EF4-FFF2-40B4-BE49-F238E27FC236}">
                <a16:creationId xmlns:a16="http://schemas.microsoft.com/office/drawing/2014/main" id="{D7501A17-B8F1-041C-F6E1-D666BA15A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5013" y="301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D3E90FF3-EE10-E4E5-1B59-690A3C379B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2875"/>
            <a:ext cx="12192000" cy="7872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3A23C-C6B1-4060-8AB4-80821CC5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49" y="1100658"/>
            <a:ext cx="5582521" cy="1774741"/>
          </a:xfrm>
        </p:spPr>
        <p:txBody>
          <a:bodyPr>
            <a:noAutofit/>
          </a:bodyPr>
          <a:lstStyle/>
          <a:p>
            <a:r>
              <a:rPr lang="en-US" sz="5000" dirty="0"/>
              <a:t>¿</a:t>
            </a:r>
            <a:r>
              <a:rPr lang="en-US" sz="5000" dirty="0" err="1"/>
              <a:t>Cuánto</a:t>
            </a:r>
            <a:r>
              <a:rPr lang="en-US" sz="5000" dirty="0"/>
              <a:t> </a:t>
            </a:r>
            <a:r>
              <a:rPr lang="en-US" sz="5000" dirty="0" err="1"/>
              <a:t>ejercicio</a:t>
            </a:r>
            <a:r>
              <a:rPr lang="en-US" sz="5000" dirty="0"/>
              <a:t> </a:t>
            </a:r>
            <a:r>
              <a:rPr lang="en-US" sz="5000" dirty="0" err="1"/>
              <a:t>debo</a:t>
            </a:r>
            <a:r>
              <a:rPr lang="en-US" sz="5000" dirty="0"/>
              <a:t> </a:t>
            </a:r>
            <a:r>
              <a:rPr lang="en-US" sz="5000" dirty="0" err="1"/>
              <a:t>hacer</a:t>
            </a:r>
            <a:r>
              <a:rPr lang="en-US" sz="5000" dirty="0"/>
              <a:t> </a:t>
            </a:r>
            <a:r>
              <a:rPr lang="en-US" sz="5000" dirty="0" err="1"/>
              <a:t>cada</a:t>
            </a:r>
            <a:r>
              <a:rPr lang="en-US" sz="5000" dirty="0"/>
              <a:t> </a:t>
            </a:r>
            <a:r>
              <a:rPr lang="en-US" sz="5000" dirty="0" err="1"/>
              <a:t>semana</a:t>
            </a:r>
            <a:r>
              <a:rPr lang="en-US" sz="5000" dirty="0"/>
              <a:t>?</a:t>
            </a:r>
            <a:endParaRPr lang="es-MX" sz="5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18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701DBC-763D-4FAB-DBD2-29FA3F43E444}"/>
              </a:ext>
            </a:extLst>
          </p:cNvPr>
          <p:cNvSpPr txBox="1"/>
          <p:nvPr/>
        </p:nvSpPr>
        <p:spPr>
          <a:xfrm>
            <a:off x="4351283" y="5569416"/>
            <a:ext cx="7265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20 </a:t>
            </a:r>
            <a:r>
              <a:rPr lang="en-US" sz="6000" b="1" dirty="0" err="1"/>
              <a:t>minutos</a:t>
            </a:r>
            <a:r>
              <a:rPr lang="en-US" sz="6000" b="1" dirty="0"/>
              <a:t> </a:t>
            </a:r>
          </a:p>
          <a:p>
            <a:r>
              <a:rPr lang="en-US" sz="6000" b="1" dirty="0"/>
              <a:t>3 </a:t>
            </a:r>
            <a:r>
              <a:rPr lang="en-US" sz="6000" b="1" dirty="0" err="1"/>
              <a:t>veces</a:t>
            </a:r>
            <a:r>
              <a:rPr lang="en-US" sz="6000" b="1" dirty="0"/>
              <a:t> </a:t>
            </a:r>
            <a:r>
              <a:rPr lang="en-US" sz="6000" b="1" dirty="0" err="1"/>
              <a:t>por</a:t>
            </a:r>
            <a:r>
              <a:rPr lang="en-US" sz="6000" b="1" dirty="0"/>
              <a:t> </a:t>
            </a:r>
            <a:r>
              <a:rPr lang="en-US" sz="6000" b="1" dirty="0" err="1"/>
              <a:t>semana</a:t>
            </a:r>
            <a:endParaRPr lang="en-US" sz="6000" b="1" dirty="0"/>
          </a:p>
        </p:txBody>
      </p:sp>
      <p:pic>
        <p:nvPicPr>
          <p:cNvPr id="4" name="Video 6 Español Slide 18">
            <a:hlinkClick r:id="" action="ppaction://media"/>
            <a:extLst>
              <a:ext uri="{FF2B5EF4-FFF2-40B4-BE49-F238E27FC236}">
                <a16:creationId xmlns:a16="http://schemas.microsoft.com/office/drawing/2014/main" id="{9CA9F9E3-CF75-2694-7644-BACB4EB7E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8850" y="5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E9F55-CEDF-6907-106B-337E6046D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Golden Gate Bridge in fog">
            <a:extLst>
              <a:ext uri="{FF2B5EF4-FFF2-40B4-BE49-F238E27FC236}">
                <a16:creationId xmlns:a16="http://schemas.microsoft.com/office/drawing/2014/main" id="{20085E4B-36F9-B57A-E1C6-95529A2EC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3"/>
            <a:ext cx="7599680" cy="427482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C65FB82-A3D3-7000-CE50-26CC985765E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658103" y="4200328"/>
            <a:ext cx="5749483" cy="1343026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effectLst/>
              </a:rPr>
              <a:t>¿</a:t>
            </a:r>
            <a:r>
              <a:rPr lang="en-US" dirty="0" err="1">
                <a:effectLst/>
              </a:rPr>
              <a:t>Necesita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ayuda</a:t>
            </a:r>
            <a:r>
              <a:rPr lang="en-US" dirty="0">
                <a:effectLst/>
              </a:rPr>
              <a:t> para </a:t>
            </a:r>
            <a:r>
              <a:rPr lang="en-US" dirty="0" err="1">
                <a:effectLst/>
              </a:rPr>
              <a:t>comenzar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hacer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ejercicio</a:t>
            </a:r>
            <a:r>
              <a:rPr lang="en-US" dirty="0">
                <a:effectLst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21D6A6-3626-65D9-3CB2-E5D28FFAC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 bwMode="gray">
          <a:xfrm>
            <a:off x="5658103" y="5491163"/>
            <a:ext cx="4974545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51300">
                  <a:schemeClr val="accent2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9E577-31A0-86DA-FF80-5DAAA4A362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5460377" y="5717038"/>
            <a:ext cx="6336757" cy="1140962"/>
          </a:xfrm>
        </p:spPr>
        <p:txBody>
          <a:bodyPr>
            <a:normAutofit/>
          </a:bodyPr>
          <a:lstStyle/>
          <a:p>
            <a:r>
              <a:rPr lang="en-US" sz="3300" dirty="0" err="1"/>
              <a:t>su</a:t>
            </a:r>
            <a:r>
              <a:rPr lang="en-US" sz="3300" dirty="0"/>
              <a:t> promotor </a:t>
            </a:r>
            <a:r>
              <a:rPr lang="en-US" sz="3300" dirty="0" err="1"/>
              <a:t>puede</a:t>
            </a:r>
            <a:r>
              <a:rPr lang="en-US" sz="3300" dirty="0"/>
              <a:t> CONECTARLE</a:t>
            </a:r>
            <a:endParaRPr lang="en-US" sz="3300" dirty="0"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5A7681-0385-49A4-8D98-DC5911637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8488" y="6777793"/>
            <a:ext cx="12452888" cy="242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person, hospital room, room&#10;&#10;Description automatically generated">
            <a:extLst>
              <a:ext uri="{FF2B5EF4-FFF2-40B4-BE49-F238E27FC236}">
                <a16:creationId xmlns:a16="http://schemas.microsoft.com/office/drawing/2014/main" id="{2E781E0F-7362-DB4F-816B-37C139CC21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182" r="9091"/>
          <a:stretch/>
        </p:blipFill>
        <p:spPr>
          <a:xfrm>
            <a:off x="7817224" y="509571"/>
            <a:ext cx="4149245" cy="2333950"/>
          </a:xfrm>
          <a:prstGeom prst="rect">
            <a:avLst/>
          </a:prstGeom>
        </p:spPr>
      </p:pic>
      <p:pic>
        <p:nvPicPr>
          <p:cNvPr id="5" name="Picture Placeholder 7" descr="Worm's eye view of the feet of a person running on the road">
            <a:extLst>
              <a:ext uri="{FF2B5EF4-FFF2-40B4-BE49-F238E27FC236}">
                <a16:creationId xmlns:a16="http://schemas.microsoft.com/office/drawing/2014/main" id="{0DD1322D-46C4-4630-8ADF-49820BB3C5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4947" y="441999"/>
            <a:ext cx="4673798" cy="2657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09EDAD-C8C4-AE94-4AF6-5462519CB1E7}"/>
              </a:ext>
            </a:extLst>
          </p:cNvPr>
          <p:cNvSpPr txBox="1"/>
          <p:nvPr/>
        </p:nvSpPr>
        <p:spPr>
          <a:xfrm>
            <a:off x="160169" y="5074591"/>
            <a:ext cx="72793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FF0000"/>
                </a:solidFill>
              </a:rPr>
              <a:t>20 </a:t>
            </a:r>
            <a:r>
              <a:rPr lang="en-US" sz="4500" dirty="0" err="1">
                <a:solidFill>
                  <a:srgbClr val="FF0000"/>
                </a:solidFill>
              </a:rPr>
              <a:t>minutos</a:t>
            </a:r>
            <a:endParaRPr lang="en-US" sz="4500" dirty="0">
              <a:solidFill>
                <a:srgbClr val="FF0000"/>
              </a:solidFill>
            </a:endParaRPr>
          </a:p>
          <a:p>
            <a:r>
              <a:rPr lang="en-US" sz="4500" dirty="0">
                <a:solidFill>
                  <a:srgbClr val="FF0000"/>
                </a:solidFill>
              </a:rPr>
              <a:t>3 </a:t>
            </a:r>
            <a:r>
              <a:rPr lang="en-US" sz="4500" dirty="0" err="1">
                <a:solidFill>
                  <a:srgbClr val="FF0000"/>
                </a:solidFill>
              </a:rPr>
              <a:t>veces</a:t>
            </a:r>
            <a:r>
              <a:rPr lang="en-US" sz="4500" dirty="0">
                <a:solidFill>
                  <a:srgbClr val="FF0000"/>
                </a:solidFill>
              </a:rPr>
              <a:t> </a:t>
            </a:r>
            <a:r>
              <a:rPr lang="en-US" sz="4500" dirty="0" err="1">
                <a:solidFill>
                  <a:srgbClr val="FF0000"/>
                </a:solidFill>
              </a:rPr>
              <a:t>por</a:t>
            </a:r>
            <a:r>
              <a:rPr lang="en-US" sz="4500" dirty="0">
                <a:solidFill>
                  <a:srgbClr val="FF0000"/>
                </a:solidFill>
              </a:rPr>
              <a:t> </a:t>
            </a:r>
            <a:r>
              <a:rPr lang="en-US" sz="4500" dirty="0" err="1">
                <a:solidFill>
                  <a:srgbClr val="FF0000"/>
                </a:solidFill>
              </a:rPr>
              <a:t>semana</a:t>
            </a:r>
            <a:endParaRPr lang="en-US" sz="4500" dirty="0">
              <a:solidFill>
                <a:srgbClr val="FF0000"/>
              </a:solidFill>
            </a:endParaRPr>
          </a:p>
        </p:txBody>
      </p:sp>
      <p:pic>
        <p:nvPicPr>
          <p:cNvPr id="3" name="Video 6 Español Slide 19">
            <a:hlinkClick r:id="" action="ppaction://media"/>
            <a:extLst>
              <a:ext uri="{FF2B5EF4-FFF2-40B4-BE49-F238E27FC236}">
                <a16:creationId xmlns:a16="http://schemas.microsoft.com/office/drawing/2014/main" id="{6579B688-AA41-D83D-69C8-5FF0BE828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8373" y="20477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4"/>
    </mc:Choice>
    <mc:Fallback xmlns="">
      <p:transition spd="slow" advTm="3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metalware, nail, plastic&#10;&#10;Description automatically generated">
            <a:extLst>
              <a:ext uri="{FF2B5EF4-FFF2-40B4-BE49-F238E27FC236}">
                <a16:creationId xmlns:a16="http://schemas.microsoft.com/office/drawing/2014/main" id="{50BC8C9F-7C9D-01E8-EE44-4ECD708C4B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A3A23C-C6B1-4060-8AB4-80821CC50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" y="1425659"/>
            <a:ext cx="11940988" cy="1650916"/>
          </a:xfrm>
        </p:spPr>
        <p:txBody>
          <a:bodyPr>
            <a:noAutofit/>
          </a:bodyPr>
          <a:lstStyle/>
          <a:p>
            <a:r>
              <a:rPr lang="en-US" sz="5000" b="0" dirty="0">
                <a:solidFill>
                  <a:srgbClr val="C00000"/>
                </a:solidFill>
              </a:rPr>
              <a:t>	</a:t>
            </a:r>
            <a:r>
              <a:rPr lang="en-US" sz="5000" b="0" dirty="0" err="1">
                <a:solidFill>
                  <a:srgbClr val="C00000"/>
                </a:solidFill>
              </a:rPr>
              <a:t>Razones</a:t>
            </a:r>
            <a:r>
              <a:rPr lang="en-US" sz="5000" b="0" dirty="0">
                <a:solidFill>
                  <a:srgbClr val="C00000"/>
                </a:solidFill>
              </a:rPr>
              <a:t> </a:t>
            </a:r>
            <a:r>
              <a:rPr lang="en-US" sz="5000" b="0" dirty="0" err="1">
                <a:solidFill>
                  <a:srgbClr val="C00000"/>
                </a:solidFill>
              </a:rPr>
              <a:t>por</a:t>
            </a:r>
            <a:r>
              <a:rPr lang="en-US" sz="5000" b="0" dirty="0">
                <a:solidFill>
                  <a:srgbClr val="C00000"/>
                </a:solidFill>
              </a:rPr>
              <a:t> las que no </a:t>
            </a:r>
            <a:r>
              <a:rPr lang="en-US" sz="5000" b="0" dirty="0" err="1">
                <a:solidFill>
                  <a:srgbClr val="C00000"/>
                </a:solidFill>
              </a:rPr>
              <a:t>estamos</a:t>
            </a:r>
            <a:r>
              <a:rPr lang="en-US" sz="5000" b="0" dirty="0">
                <a:solidFill>
                  <a:srgbClr val="C00000"/>
                </a:solidFill>
              </a:rPr>
              <a:t> </a:t>
            </a:r>
            <a:r>
              <a:rPr lang="en-US" sz="5000" b="0" dirty="0" err="1">
                <a:solidFill>
                  <a:srgbClr val="C00000"/>
                </a:solidFill>
              </a:rPr>
              <a:t>activos</a:t>
            </a:r>
            <a:r>
              <a:rPr lang="en-US" sz="4000" b="0" dirty="0">
                <a:solidFill>
                  <a:srgbClr val="C00000"/>
                </a:solidFill>
              </a:rPr>
              <a:t>:</a:t>
            </a:r>
            <a:br>
              <a:rPr lang="en-US" sz="4000" b="0" dirty="0">
                <a:solidFill>
                  <a:srgbClr val="C00000"/>
                </a:solidFill>
              </a:rPr>
            </a:br>
            <a:r>
              <a:rPr lang="en-US" sz="4000" b="0" dirty="0"/>
              <a:t> ¡No </a:t>
            </a:r>
            <a:r>
              <a:rPr lang="en-US" sz="4000" b="0" dirty="0" err="1"/>
              <a:t>tengo</a:t>
            </a:r>
            <a:r>
              <a:rPr lang="en-US" sz="4000" b="0" dirty="0"/>
              <a:t> </a:t>
            </a:r>
            <a:r>
              <a:rPr lang="en-US" sz="4000" b="0" dirty="0" err="1"/>
              <a:t>tiempo</a:t>
            </a:r>
            <a:r>
              <a:rPr lang="en-US" sz="4000" b="0" dirty="0"/>
              <a:t>!</a:t>
            </a:r>
            <a:br>
              <a:rPr lang="en-US" sz="4000" dirty="0"/>
            </a:br>
            <a:r>
              <a:rPr lang="en-US" sz="4000" dirty="0"/>
              <a:t>		¡Es </a:t>
            </a:r>
            <a:r>
              <a:rPr lang="en-US" sz="4000" dirty="0" err="1"/>
              <a:t>muy</a:t>
            </a:r>
            <a:r>
              <a:rPr lang="en-US" sz="4000" dirty="0"/>
              <a:t> </a:t>
            </a:r>
            <a:r>
              <a:rPr lang="en-US" sz="4000" dirty="0" err="1"/>
              <a:t>difícil</a:t>
            </a:r>
            <a:r>
              <a:rPr lang="en-US" sz="4000" b="0" dirty="0"/>
              <a:t>!</a:t>
            </a:r>
            <a:br>
              <a:rPr lang="en-US" sz="4000" b="0" dirty="0"/>
            </a:br>
            <a:r>
              <a:rPr lang="en-US" sz="4000" b="0" dirty="0"/>
              <a:t>			¡No es </a:t>
            </a:r>
            <a:r>
              <a:rPr lang="en-US" sz="4000" b="0" dirty="0" err="1"/>
              <a:t>divertido</a:t>
            </a:r>
            <a:r>
              <a:rPr lang="en-US" sz="4000" b="0" dirty="0"/>
              <a:t>!</a:t>
            </a:r>
            <a:br>
              <a:rPr lang="en-US" sz="4000" b="0" dirty="0"/>
            </a:br>
            <a:r>
              <a:rPr lang="en-US" sz="4000" b="0" dirty="0"/>
              <a:t>				¡No se que </a:t>
            </a:r>
            <a:r>
              <a:rPr lang="en-US" sz="4000" b="0" dirty="0" err="1"/>
              <a:t>hacer</a:t>
            </a:r>
            <a:r>
              <a:rPr lang="en-US" sz="4000" b="0" dirty="0"/>
              <a:t>!</a:t>
            </a:r>
            <a:endParaRPr lang="es-MX" sz="4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6C219-E77D-47F7-9256-86D68B38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/>
              <a:t>2</a:t>
            </a:fld>
            <a:endParaRPr lang="en-US" dirty="0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" name="Video 6 Español Slide 2">
            <a:hlinkClick r:id="" action="ppaction://media"/>
            <a:extLst>
              <a:ext uri="{FF2B5EF4-FFF2-40B4-BE49-F238E27FC236}">
                <a16:creationId xmlns:a16="http://schemas.microsoft.com/office/drawing/2014/main" id="{EFABC74F-E54E-41AD-6A95-AC46B2933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15975" y="3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0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00B2E8-02D6-3417-7CB3-8DF8D143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60" name="Rectangle 3175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Football goal in the net">
            <a:extLst>
              <a:ext uri="{FF2B5EF4-FFF2-40B4-BE49-F238E27FC236}">
                <a16:creationId xmlns:a16="http://schemas.microsoft.com/office/drawing/2014/main" id="{3EF7C5FE-61AE-9766-4384-9DCC5189B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31762" name="Rectangle 3176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46" name="Title 1">
            <a:extLst>
              <a:ext uri="{FF2B5EF4-FFF2-40B4-BE49-F238E27FC236}">
                <a16:creationId xmlns:a16="http://schemas.microsoft.com/office/drawing/2014/main" id="{E48E6B89-B0E8-2EF9-3A61-11A2025E4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en-US" sz="4000" dirty="0" err="1"/>
              <a:t>Practiquemos</a:t>
            </a:r>
            <a:r>
              <a:rPr lang="en-US" altLang="en-US" sz="4000" dirty="0"/>
              <a:t>!  ¿</a:t>
            </a:r>
            <a:r>
              <a:rPr lang="en-US" altLang="en-US" sz="4000" dirty="0" err="1"/>
              <a:t>Cuales</a:t>
            </a:r>
            <a:r>
              <a:rPr lang="en-US" altLang="en-US" sz="4000" dirty="0"/>
              <a:t> son sus </a:t>
            </a:r>
            <a:r>
              <a:rPr lang="en-US" altLang="en-US" sz="4000" dirty="0" err="1"/>
              <a:t>metas</a:t>
            </a:r>
            <a:r>
              <a:rPr lang="en-US" altLang="en-US" sz="4000" dirty="0"/>
              <a:t> de </a:t>
            </a:r>
            <a:r>
              <a:rPr lang="en-US" altLang="en-US" sz="4000" dirty="0" err="1"/>
              <a:t>ejercicio</a:t>
            </a:r>
            <a:r>
              <a:rPr lang="en-US" altLang="en-US" sz="4000" dirty="0"/>
              <a:t>?</a:t>
            </a:r>
            <a:endParaRPr lang="en-US" altLang="en-US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244ECB-6F19-1F59-501F-D89468A167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31751" name="Date Placeholder 1">
            <a:extLst>
              <a:ext uri="{FF2B5EF4-FFF2-40B4-BE49-F238E27FC236}">
                <a16:creationId xmlns:a16="http://schemas.microsoft.com/office/drawing/2014/main" id="{247757A1-D84B-3D03-58E5-5101060D9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BDA9C29-DD8E-4518-B4D3-44806885A5F9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1753" name="Footer Placeholder 2">
            <a:extLst>
              <a:ext uri="{FF2B5EF4-FFF2-40B4-BE49-F238E27FC236}">
                <a16:creationId xmlns:a16="http://schemas.microsoft.com/office/drawing/2014/main" id="{3013AA37-263F-82AC-B30A-98DA2E6C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ADD A FOOADDTER</a:t>
            </a:r>
          </a:p>
        </p:txBody>
      </p:sp>
      <p:sp>
        <p:nvSpPr>
          <p:cNvPr id="31755" name="Slide Number Placeholder 3">
            <a:extLst>
              <a:ext uri="{FF2B5EF4-FFF2-40B4-BE49-F238E27FC236}">
                <a16:creationId xmlns:a16="http://schemas.microsoft.com/office/drawing/2014/main" id="{6511A9E2-24D3-3C9C-41A1-7DE5A760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CE5352E-9B9F-4EDC-8769-7FA3D3F814C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" name="Video 6 Español Slide 20">
            <a:hlinkClick r:id="" action="ppaction://media"/>
            <a:extLst>
              <a:ext uri="{FF2B5EF4-FFF2-40B4-BE49-F238E27FC236}">
                <a16:creationId xmlns:a16="http://schemas.microsoft.com/office/drawing/2014/main" id="{D5658231-3436-FAA5-CB74-A0C91B49C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8279" y="365125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oddler with sunglasses in swimming pool">
            <a:extLst>
              <a:ext uri="{FF2B5EF4-FFF2-40B4-BE49-F238E27FC236}">
                <a16:creationId xmlns:a16="http://schemas.microsoft.com/office/drawing/2014/main" id="{A49A6BE2-6CEB-A8BF-A277-D4C8AF2F0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r="3878" b="-1"/>
          <a:stretch>
            <a:fillRect/>
          </a:stretch>
        </p:blipFill>
        <p:spPr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El </a:t>
            </a:r>
            <a:r>
              <a:rPr lang="en-US" sz="5200" dirty="0" err="1"/>
              <a:t>ejercicio</a:t>
            </a:r>
            <a:r>
              <a:rPr lang="en-US" sz="5200" dirty="0"/>
              <a:t> </a:t>
            </a:r>
            <a:r>
              <a:rPr lang="en-US" sz="5200" dirty="0" err="1"/>
              <a:t>debe</a:t>
            </a:r>
            <a:r>
              <a:rPr lang="en-US" sz="5200" dirty="0"/>
              <a:t> ser </a:t>
            </a:r>
            <a:r>
              <a:rPr lang="en-US" sz="5200" dirty="0" err="1"/>
              <a:t>divertido</a:t>
            </a:r>
            <a:r>
              <a:rPr lang="en-US" sz="5200" dirty="0"/>
              <a:t>….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E07E572-E57D-0468-3B73-4111D322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15694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C23DBD1-F259-4AEB-A7D9-D728D6E0449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3/27/2026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514C3590-387C-7E5E-73E7-EE6D0A9BC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87673" y="6356350"/>
            <a:ext cx="36158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ADD A FOOTER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8511E9F3-573F-7DD3-B729-5BA33E5A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CE5352E-9B9F-4EDC-8769-7FA3D3F814C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" name="Video 6 Español Slide 21">
            <a:hlinkClick r:id="" action="ppaction://media"/>
            <a:extLst>
              <a:ext uri="{FF2B5EF4-FFF2-40B4-BE49-F238E27FC236}">
                <a16:creationId xmlns:a16="http://schemas.microsoft.com/office/drawing/2014/main" id="{02E67F39-B4BE-2A83-EE25-FBCE8FA25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7900" y="322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1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38200" y="91757"/>
            <a:ext cx="10515600" cy="497523"/>
          </a:xfrm>
        </p:spPr>
        <p:txBody>
          <a:bodyPr>
            <a:normAutofit/>
          </a:bodyPr>
          <a:lstStyle/>
          <a:p>
            <a:pPr algn="ctr"/>
            <a:r>
              <a:rPr lang="es-MX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References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73C415-D670-4716-A5EC-CC4D52CA2BAC}" type="slidenum">
              <a:rPr lang="en-US" sz="1500" smtClean="0">
                <a:solidFill>
                  <a:srgbClr val="3F577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22</a:t>
            </a:fld>
            <a:endParaRPr lang="en-US" sz="1500" dirty="0">
              <a:solidFill>
                <a:srgbClr val="3F57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1637"/>
            <a:ext cx="12192001" cy="3463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3F57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356350"/>
            <a:ext cx="12192000" cy="501651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3F577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717" y="627281"/>
            <a:ext cx="110705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U.S. Department of Health and Human Services. (2018).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i="1" dirty="0">
                <a:latin typeface="Arial" panose="020B0604020202020204" pitchFamily="34" charset="0"/>
              </a:rPr>
              <a:t>Physical Activity Guidelines for Americans</a:t>
            </a:r>
            <a:r>
              <a:rPr lang="en-US" altLang="en-US" sz="1600" dirty="0">
                <a:latin typeface="Arial" panose="020B0604020202020204" pitchFamily="34" charset="0"/>
              </a:rPr>
              <a:t> (2nd ed.). Washington, DC: U.S. Department of Health and Human Services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Colberg, S. R., Sigal, R. J., Yardley, J. E., Riddell, M. C., Dunstan, D. W., Dempsey, P. C., ... &amp; Tate, D. F. (2016).</a:t>
            </a:r>
            <a:r>
              <a:rPr lang="en-US" altLang="en-US" sz="1600" dirty="0">
                <a:latin typeface="Arial" panose="020B0604020202020204" pitchFamily="34" charset="0"/>
              </a:rPr>
              <a:t> Physical activity/exercise and diabetes: A position statement of the American Diabetes Association. </a:t>
            </a:r>
            <a:r>
              <a:rPr lang="en-US" altLang="en-US" sz="1600" i="1" dirty="0">
                <a:latin typeface="Arial" panose="020B0604020202020204" pitchFamily="34" charset="0"/>
              </a:rPr>
              <a:t>Diabetes Care, 39</a:t>
            </a:r>
            <a:r>
              <a:rPr lang="en-US" altLang="en-US" sz="1600" dirty="0">
                <a:latin typeface="Arial" panose="020B0604020202020204" pitchFamily="34" charset="0"/>
              </a:rPr>
              <a:t>(11), 2065–2079. </a:t>
            </a: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https://doi.org/10.2337/dc16-1728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Colberg, S. R., Sigal, R. J., </a:t>
            </a:r>
            <a:r>
              <a:rPr lang="en-US" altLang="en-US" sz="1600" b="1" dirty="0" err="1">
                <a:latin typeface="Arial" panose="020B0604020202020204" pitchFamily="34" charset="0"/>
              </a:rPr>
              <a:t>Fernhall</a:t>
            </a:r>
            <a:r>
              <a:rPr lang="en-US" altLang="en-US" sz="1600" b="1" dirty="0">
                <a:latin typeface="Arial" panose="020B0604020202020204" pitchFamily="34" charset="0"/>
              </a:rPr>
              <a:t>, B., </a:t>
            </a:r>
            <a:r>
              <a:rPr lang="en-US" altLang="en-US" sz="1600" b="1" dirty="0" err="1">
                <a:latin typeface="Arial" panose="020B0604020202020204" pitchFamily="34" charset="0"/>
              </a:rPr>
              <a:t>Regensteiner</a:t>
            </a:r>
            <a:r>
              <a:rPr lang="en-US" altLang="en-US" sz="1600" b="1" dirty="0">
                <a:latin typeface="Arial" panose="020B0604020202020204" pitchFamily="34" charset="0"/>
              </a:rPr>
              <a:t>, J. G., </a:t>
            </a:r>
            <a:r>
              <a:rPr lang="en-US" altLang="en-US" sz="1600" b="1" dirty="0" err="1">
                <a:latin typeface="Arial" panose="020B0604020202020204" pitchFamily="34" charset="0"/>
              </a:rPr>
              <a:t>Blissmer</a:t>
            </a:r>
            <a:r>
              <a:rPr lang="en-US" altLang="en-US" sz="1600" b="1" dirty="0">
                <a:latin typeface="Arial" panose="020B0604020202020204" pitchFamily="34" charset="0"/>
              </a:rPr>
              <a:t>, B. J., Rubin, R. R., ... &amp; American Diabetes Association. (2010).</a:t>
            </a:r>
            <a:r>
              <a:rPr lang="en-US" altLang="en-US" sz="1600" dirty="0">
                <a:latin typeface="Arial" panose="020B0604020202020204" pitchFamily="34" charset="0"/>
              </a:rPr>
              <a:t> Exercise and type 2 diabetes: The American College of Sports Medicine and the American Diabetes Association joint position statement. </a:t>
            </a:r>
            <a:r>
              <a:rPr lang="en-US" altLang="en-US" sz="1600" i="1" dirty="0">
                <a:latin typeface="Arial" panose="020B0604020202020204" pitchFamily="34" charset="0"/>
              </a:rPr>
              <a:t>Diabetes Care, 33</a:t>
            </a:r>
            <a:r>
              <a:rPr lang="en-US" altLang="en-US" sz="1600" dirty="0">
                <a:latin typeface="Arial" panose="020B0604020202020204" pitchFamily="34" charset="0"/>
              </a:rPr>
              <a:t>(12), e147–e167. </a:t>
            </a:r>
            <a:r>
              <a:rPr lang="en-US" altLang="en-US" sz="1600" dirty="0">
                <a:latin typeface="Arial" panose="020B0604020202020204" pitchFamily="34" charset="0"/>
                <a:hlinkClick r:id="rId4"/>
              </a:rPr>
              <a:t>https://doi.org/10.2337/dc10-9990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Amanat, S., </a:t>
            </a:r>
            <a:r>
              <a:rPr lang="en-US" altLang="en-US" sz="1600" b="1" dirty="0" err="1">
                <a:latin typeface="Arial" panose="020B0604020202020204" pitchFamily="34" charset="0"/>
              </a:rPr>
              <a:t>Ghahri</a:t>
            </a:r>
            <a:r>
              <a:rPr lang="en-US" altLang="en-US" sz="1600" b="1" dirty="0">
                <a:latin typeface="Arial" panose="020B0604020202020204" pitchFamily="34" charset="0"/>
              </a:rPr>
              <a:t>, S., </a:t>
            </a:r>
            <a:r>
              <a:rPr lang="en-US" altLang="en-US" sz="1600" b="1" dirty="0" err="1">
                <a:latin typeface="Arial" panose="020B0604020202020204" pitchFamily="34" charset="0"/>
              </a:rPr>
              <a:t>Dianatinasab</a:t>
            </a:r>
            <a:r>
              <a:rPr lang="en-US" altLang="en-US" sz="1600" b="1" dirty="0">
                <a:latin typeface="Arial" panose="020B0604020202020204" pitchFamily="34" charset="0"/>
              </a:rPr>
              <a:t>, A., </a:t>
            </a:r>
            <a:r>
              <a:rPr lang="en-US" altLang="en-US" sz="1600" b="1" dirty="0" err="1">
                <a:latin typeface="Arial" panose="020B0604020202020204" pitchFamily="34" charset="0"/>
              </a:rPr>
              <a:t>Fararouei</a:t>
            </a:r>
            <a:r>
              <a:rPr lang="en-US" altLang="en-US" sz="1600" b="1" dirty="0">
                <a:latin typeface="Arial" panose="020B0604020202020204" pitchFamily="34" charset="0"/>
              </a:rPr>
              <a:t>, M., &amp; </a:t>
            </a:r>
            <a:r>
              <a:rPr lang="en-US" altLang="en-US" sz="1600" b="1" dirty="0" err="1">
                <a:latin typeface="Arial" panose="020B0604020202020204" pitchFamily="34" charset="0"/>
              </a:rPr>
              <a:t>Dianatinasab</a:t>
            </a:r>
            <a:r>
              <a:rPr lang="en-US" altLang="en-US" sz="1600" b="1" dirty="0">
                <a:latin typeface="Arial" panose="020B0604020202020204" pitchFamily="34" charset="0"/>
              </a:rPr>
              <a:t>, M. (2020).</a:t>
            </a:r>
            <a:r>
              <a:rPr lang="en-US" altLang="en-US" sz="1600" dirty="0">
                <a:latin typeface="Arial" panose="020B0604020202020204" pitchFamily="34" charset="0"/>
              </a:rPr>
              <a:t> Exercise and type 2 diabetes. </a:t>
            </a:r>
            <a:r>
              <a:rPr lang="en-US" altLang="en-US" sz="1600" i="1" dirty="0">
                <a:latin typeface="Arial" panose="020B0604020202020204" pitchFamily="34" charset="0"/>
              </a:rPr>
              <a:t>Advances in Experimental Medicine and Biology, 1228</a:t>
            </a:r>
            <a:r>
              <a:rPr lang="en-US" altLang="en-US" sz="1600" dirty="0">
                <a:latin typeface="Arial" panose="020B0604020202020204" pitchFamily="34" charset="0"/>
              </a:rPr>
              <a:t>, 91–105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Kirwan, J. P., Sacks, J., &amp; Nieuwoudt, S. (2017).</a:t>
            </a:r>
            <a:r>
              <a:rPr lang="en-US" altLang="en-US" sz="1600" dirty="0">
                <a:latin typeface="Arial" panose="020B0604020202020204" pitchFamily="34" charset="0"/>
              </a:rPr>
              <a:t> The essential role of exercise in the management of type 2 diabetes. </a:t>
            </a:r>
            <a:r>
              <a:rPr lang="en-US" altLang="en-US" sz="1600" i="1" dirty="0">
                <a:latin typeface="Arial" panose="020B0604020202020204" pitchFamily="34" charset="0"/>
              </a:rPr>
              <a:t>Cleveland Clinic Journal of Medicine, 84</a:t>
            </a:r>
            <a:r>
              <a:rPr lang="en-US" altLang="en-US" sz="1600" dirty="0">
                <a:latin typeface="Arial" panose="020B0604020202020204" pitchFamily="34" charset="0"/>
              </a:rPr>
              <a:t>(7 Suppl 1), S15–S21. </a:t>
            </a:r>
            <a:r>
              <a:rPr lang="en-US" altLang="en-US" sz="1600" dirty="0">
                <a:latin typeface="Arial" panose="020B0604020202020204" pitchFamily="34" charset="0"/>
                <a:hlinkClick r:id="rId5"/>
              </a:rPr>
              <a:t>https://doi.org/10.3949/ccjm.84.s1.03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i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Souza, D., Barbalho, M., Vieira, C. A., </a:t>
            </a:r>
            <a:r>
              <a:rPr lang="en-US" altLang="en-US" sz="1600" b="1" dirty="0" err="1">
                <a:latin typeface="Arial" panose="020B0604020202020204" pitchFamily="34" charset="0"/>
              </a:rPr>
              <a:t>Coswig</a:t>
            </a:r>
            <a:r>
              <a:rPr lang="en-US" altLang="en-US" sz="1600" b="1" dirty="0">
                <a:latin typeface="Arial" panose="020B0604020202020204" pitchFamily="34" charset="0"/>
              </a:rPr>
              <a:t>, V. S., de Oliveira Campos, M. H., &amp; Gentil, P. (2022).</a:t>
            </a:r>
            <a:r>
              <a:rPr lang="en-US" altLang="en-US" sz="1600" dirty="0">
                <a:latin typeface="Arial" panose="020B0604020202020204" pitchFamily="34" charset="0"/>
              </a:rPr>
              <a:t> The effect of resistance training on bone mineral density in older adults: A systematic review and meta-analysis. </a:t>
            </a:r>
            <a:r>
              <a:rPr lang="en-US" altLang="en-US" sz="1600" i="1" dirty="0">
                <a:latin typeface="Arial" panose="020B0604020202020204" pitchFamily="34" charset="0"/>
              </a:rPr>
              <a:t>Healthcare, 10</a:t>
            </a:r>
            <a:r>
              <a:rPr lang="en-US" altLang="en-US" sz="1600" dirty="0">
                <a:latin typeface="Arial" panose="020B0604020202020204" pitchFamily="34" charset="0"/>
              </a:rPr>
              <a:t>(6), 1129. </a:t>
            </a:r>
            <a:r>
              <a:rPr lang="en-US" altLang="en-US" sz="1600" dirty="0">
                <a:latin typeface="Arial" panose="020B0604020202020204" pitchFamily="34" charset="0"/>
                <a:hlinkClick r:id="rId6"/>
              </a:rPr>
              <a:t>https://doi.org/10.3390/healthcare10061129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i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Zhang, H., Guo, Y., Hua, G., Guo, C., Gong, S., Li, M., &amp; Yang, Y. (2024).</a:t>
            </a:r>
            <a:r>
              <a:rPr lang="en-US" altLang="en-US" sz="1600" dirty="0">
                <a:latin typeface="Arial" panose="020B0604020202020204" pitchFamily="34" charset="0"/>
              </a:rPr>
              <a:t> Exercise training modalities in prediabetes: A systematic review and network meta-analysis. </a:t>
            </a:r>
            <a:r>
              <a:rPr lang="en-US" altLang="en-US" sz="1600" i="1" dirty="0">
                <a:latin typeface="Arial" panose="020B0604020202020204" pitchFamily="34" charset="0"/>
              </a:rPr>
              <a:t>Frontiers in Endocrinology, 15</a:t>
            </a:r>
            <a:r>
              <a:rPr lang="en-US" altLang="en-US" sz="1600" dirty="0">
                <a:latin typeface="Arial" panose="020B0604020202020204" pitchFamily="34" charset="0"/>
              </a:rPr>
              <a:t>, 1308959. </a:t>
            </a:r>
            <a:r>
              <a:rPr lang="en-US" altLang="en-US" sz="1600" dirty="0">
                <a:latin typeface="Arial" panose="020B0604020202020204" pitchFamily="34" charset="0"/>
                <a:hlinkClick r:id="rId7"/>
              </a:rPr>
              <a:t>https://doi.org/10.3389/fendo.2024.1308959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5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Worm's eye view of the feet of a person running on the road">
            <a:extLst>
              <a:ext uri="{FF2B5EF4-FFF2-40B4-BE49-F238E27FC236}">
                <a16:creationId xmlns:a16="http://schemas.microsoft.com/office/drawing/2014/main" id="{01329814-0796-2247-8F33-16217AEA8B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060519" cy="6858000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47080F6E-D35F-5B93-6986-23A790E6D9AC}"/>
              </a:ext>
            </a:extLst>
          </p:cNvPr>
          <p:cNvSpPr txBox="1">
            <a:spLocks/>
          </p:cNvSpPr>
          <p:nvPr/>
        </p:nvSpPr>
        <p:spPr>
          <a:xfrm>
            <a:off x="163512" y="354301"/>
            <a:ext cx="5922963" cy="89347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396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>
                <a:solidFill>
                  <a:srgbClr val="3F5779"/>
                </a:solidFill>
              </a:rPr>
              <a:t>ejercicio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57E41-7211-0F91-EBD0-57D6B14936EE}"/>
              </a:ext>
            </a:extLst>
          </p:cNvPr>
          <p:cNvSpPr txBox="1"/>
          <p:nvPr/>
        </p:nvSpPr>
        <p:spPr>
          <a:xfrm>
            <a:off x="-101600" y="4564707"/>
            <a:ext cx="7614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20 </a:t>
            </a:r>
            <a:r>
              <a:rPr lang="en-US" sz="5000" b="1" dirty="0" err="1">
                <a:solidFill>
                  <a:srgbClr val="C00000"/>
                </a:solidFill>
              </a:rPr>
              <a:t>minutos</a:t>
            </a:r>
            <a:endParaRPr lang="en-US" sz="5000" b="1" dirty="0">
              <a:solidFill>
                <a:srgbClr val="C00000"/>
              </a:solidFill>
            </a:endParaRPr>
          </a:p>
          <a:p>
            <a:pPr algn="ctr"/>
            <a:r>
              <a:rPr lang="en-US" sz="5000" b="1" dirty="0" err="1">
                <a:solidFill>
                  <a:srgbClr val="C00000"/>
                </a:solidFill>
              </a:rPr>
              <a:t>tres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veces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por</a:t>
            </a:r>
            <a:r>
              <a:rPr lang="en-US" sz="5000" b="1" dirty="0">
                <a:solidFill>
                  <a:srgbClr val="C00000"/>
                </a:solidFill>
              </a:rPr>
              <a:t> </a:t>
            </a:r>
            <a:r>
              <a:rPr lang="en-US" sz="5000" b="1" dirty="0" err="1">
                <a:solidFill>
                  <a:srgbClr val="C00000"/>
                </a:solidFill>
              </a:rPr>
              <a:t>semana</a:t>
            </a:r>
            <a:endParaRPr lang="en-US" sz="5000" b="1" dirty="0">
              <a:solidFill>
                <a:srgbClr val="C00000"/>
              </a:solidFill>
            </a:endParaRPr>
          </a:p>
        </p:txBody>
      </p:sp>
      <p:pic>
        <p:nvPicPr>
          <p:cNvPr id="4" name="Video 6 Español Slide 3">
            <a:hlinkClick r:id="" action="ppaction://media"/>
            <a:extLst>
              <a:ext uri="{FF2B5EF4-FFF2-40B4-BE49-F238E27FC236}">
                <a16:creationId xmlns:a16="http://schemas.microsoft.com/office/drawing/2014/main" id="{60573DCA-8567-2127-303F-33D5ADC70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73100" y="40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0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D9FF-3426-461D-B315-98BB5ED8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Ejercicio/Movimiento Completo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1D8CC4-1BDD-45D6-9EF7-1FD08429B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0837" y="2473367"/>
            <a:ext cx="2992278" cy="334918"/>
          </a:xfrm>
        </p:spPr>
        <p:txBody>
          <a:bodyPr/>
          <a:lstStyle/>
          <a:p>
            <a:r>
              <a:rPr lang="es-MX" dirty="0"/>
              <a:t>Aeróbico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8C70E9-4290-47B5-8797-A53FC5C668B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8310570" y="2146420"/>
            <a:ext cx="2992278" cy="334918"/>
          </a:xfrm>
        </p:spPr>
        <p:txBody>
          <a:bodyPr/>
          <a:lstStyle/>
          <a:p>
            <a:r>
              <a:rPr lang="es-MX" dirty="0"/>
              <a:t>Peso o resistencia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BDC923-01AE-453C-9C68-C6F1C0247C3A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77613" y="2759031"/>
            <a:ext cx="2992278" cy="334918"/>
          </a:xfrm>
        </p:spPr>
        <p:txBody>
          <a:bodyPr/>
          <a:lstStyle/>
          <a:p>
            <a:r>
              <a:rPr lang="es-MX" dirty="0"/>
              <a:t>Estiramiento</a:t>
            </a:r>
          </a:p>
        </p:txBody>
      </p:sp>
      <p:pic>
        <p:nvPicPr>
          <p:cNvPr id="30" name="Picture 29" descr="exercise 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14" y="3544232"/>
            <a:ext cx="3516954" cy="2336606"/>
          </a:xfrm>
          <a:prstGeom prst="rect">
            <a:avLst/>
          </a:prstGeom>
        </p:spPr>
      </p:pic>
      <p:pic>
        <p:nvPicPr>
          <p:cNvPr id="4098" name="Picture 2" descr="Abs, Active, Arms, Athletic, Band">
            <a:extLst>
              <a:ext uri="{FF2B5EF4-FFF2-40B4-BE49-F238E27FC236}">
                <a16:creationId xmlns:a16="http://schemas.microsoft.com/office/drawing/2014/main" id="{1975B389-E862-E044-95E3-9C50CE8AD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323" y="3611732"/>
            <a:ext cx="3415354" cy="22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ym, Fitness, Treadmill, Workout">
            <a:extLst>
              <a:ext uri="{FF2B5EF4-FFF2-40B4-BE49-F238E27FC236}">
                <a16:creationId xmlns:a16="http://schemas.microsoft.com/office/drawing/2014/main" id="{A6CD02F6-F16B-6045-909E-6EF0207F1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33" y="3317960"/>
            <a:ext cx="3415353" cy="264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6 Español Slide 4">
            <a:hlinkClick r:id="" action="ppaction://media"/>
            <a:extLst>
              <a:ext uri="{FF2B5EF4-FFF2-40B4-BE49-F238E27FC236}">
                <a16:creationId xmlns:a16="http://schemas.microsoft.com/office/drawing/2014/main" id="{5B32C6FC-7ABC-FF55-9FDE-5DEAE755E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5650" y="20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B142C625-918A-F291-8DFC-BE89811AE1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12" y="0"/>
            <a:ext cx="12028488" cy="48990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2CD4052-CA5C-4234-B1F4-5ADAACA3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12" y="354300"/>
            <a:ext cx="6237288" cy="1352579"/>
          </a:xfrm>
        </p:spPr>
        <p:txBody>
          <a:bodyPr/>
          <a:lstStyle/>
          <a:p>
            <a:r>
              <a:rPr lang="en-US" dirty="0" err="1"/>
              <a:t>Calentamiento</a:t>
            </a:r>
            <a:r>
              <a:rPr lang="en-US" dirty="0"/>
              <a:t> y </a:t>
            </a:r>
            <a:r>
              <a:rPr lang="en-US" dirty="0" err="1"/>
              <a:t>estiramiento</a:t>
            </a:r>
            <a:endParaRPr lang="en-US" dirty="0"/>
          </a:p>
        </p:txBody>
      </p:sp>
      <p:pic>
        <p:nvPicPr>
          <p:cNvPr id="4" name="Picture 3" descr="A person with her eyes closed holding her neck&#10;&#10;AI-generated content may be incorrect.">
            <a:extLst>
              <a:ext uri="{FF2B5EF4-FFF2-40B4-BE49-F238E27FC236}">
                <a16:creationId xmlns:a16="http://schemas.microsoft.com/office/drawing/2014/main" id="{A629359D-8C80-8BBD-C768-A7D91369E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965045"/>
            <a:ext cx="7772400" cy="1892955"/>
          </a:xfrm>
          <a:prstGeom prst="rect">
            <a:avLst/>
          </a:prstGeom>
        </p:spPr>
      </p:pic>
      <p:pic>
        <p:nvPicPr>
          <p:cNvPr id="2" name="Video 6 Español Slide 5">
            <a:hlinkClick r:id="" action="ppaction://media"/>
            <a:extLst>
              <a:ext uri="{FF2B5EF4-FFF2-40B4-BE49-F238E27FC236}">
                <a16:creationId xmlns:a16="http://schemas.microsoft.com/office/drawing/2014/main" id="{D2DE7E1E-1BAD-8755-531A-A4F8CF645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0450" y="-23813"/>
            <a:ext cx="609600" cy="6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8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CB24FB1B-F0B5-4B26-B52D-41A0D1AB6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1478" y="6057923"/>
            <a:ext cx="394063" cy="234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3CE5352E-9B9F-4EDC-8769-7FA3D3F814C7}" type="slidenum">
              <a:rPr lang="en-US" smtClean="0">
                <a:solidFill>
                  <a:srgbClr val="96556D">
                    <a:lumMod val="60000"/>
                    <a:lumOff val="40000"/>
                  </a:srgb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>
              <a:solidFill>
                <a:srgbClr val="96556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651C5BD-D9F6-45B4-8581-F118378A98DC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118253" y="2277360"/>
            <a:ext cx="4935827" cy="1080405"/>
          </a:xfrm>
        </p:spPr>
        <p:txBody>
          <a:bodyPr>
            <a:noAutofit/>
          </a:bodyPr>
          <a:lstStyle/>
          <a:p>
            <a:r>
              <a:rPr lang="en-US" sz="5000" dirty="0" err="1"/>
              <a:t>Calentamiento</a:t>
            </a:r>
            <a:r>
              <a:rPr lang="en-US" sz="5000" dirty="0"/>
              <a:t> y </a:t>
            </a:r>
            <a:r>
              <a:rPr lang="en-US" sz="5000" dirty="0" err="1"/>
              <a:t>Estiramiento</a:t>
            </a:r>
            <a:endParaRPr lang="en-US" sz="5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F627D4C-3CEA-4ED2-AC72-D8E523BB085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300089" y="2277360"/>
            <a:ext cx="1510469" cy="3533263"/>
          </a:xfrm>
          <a:noFill/>
        </p:spPr>
      </p:pic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47E1310-D8A1-4390-926E-177CC240F43F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118253" y="5004312"/>
            <a:ext cx="5692747" cy="367534"/>
          </a:xfrm>
        </p:spPr>
        <p:txBody>
          <a:bodyPr>
            <a:noAutofit/>
          </a:bodyPr>
          <a:lstStyle/>
          <a:p>
            <a:r>
              <a:rPr lang="en-US" sz="3500" dirty="0" err="1"/>
              <a:t>Ejercicios</a:t>
            </a:r>
            <a:r>
              <a:rPr lang="en-US" sz="3500" dirty="0"/>
              <a:t> de </a:t>
            </a:r>
            <a:r>
              <a:rPr lang="en-US" sz="3500" dirty="0" err="1"/>
              <a:t>calentamiento</a:t>
            </a:r>
            <a:r>
              <a:rPr lang="en-US" sz="3500" dirty="0"/>
              <a:t>	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9C661FB-4F62-49B5-8D04-325F0CB5B3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5692746" cy="367534"/>
          </a:xfrm>
        </p:spPr>
        <p:txBody>
          <a:bodyPr>
            <a:noAutofit/>
          </a:bodyPr>
          <a:lstStyle/>
          <a:p>
            <a:r>
              <a:rPr lang="en-US" sz="2500" dirty="0"/>
              <a:t>Para </a:t>
            </a:r>
            <a:r>
              <a:rPr lang="en-US" sz="2500" dirty="0" err="1"/>
              <a:t>poner</a:t>
            </a:r>
            <a:r>
              <a:rPr lang="en-US" sz="2500" dirty="0"/>
              <a:t> a </a:t>
            </a:r>
            <a:r>
              <a:rPr lang="en-US" sz="2500" dirty="0" err="1"/>
              <a:t>trabajar</a:t>
            </a:r>
            <a:r>
              <a:rPr lang="en-US" sz="2500" dirty="0"/>
              <a:t> sus </a:t>
            </a:r>
            <a:r>
              <a:rPr lang="en-US" sz="2500" dirty="0" err="1"/>
              <a:t>músculos</a:t>
            </a:r>
            <a:endParaRPr lang="en-US" sz="2500" dirty="0"/>
          </a:p>
        </p:txBody>
      </p:sp>
      <p:pic>
        <p:nvPicPr>
          <p:cNvPr id="2" name="Video 6 Español Slide 6">
            <a:hlinkClick r:id="" action="ppaction://media"/>
            <a:extLst>
              <a:ext uri="{FF2B5EF4-FFF2-40B4-BE49-F238E27FC236}">
                <a16:creationId xmlns:a16="http://schemas.microsoft.com/office/drawing/2014/main" id="{E066234B-EAC3-964D-1546-8FE6054F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7900" y="463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1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FCE88-AA81-0368-326C-15E5CF613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44766-84D5-D280-953B-1FA6BB5FF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8414" y="740998"/>
            <a:ext cx="9535686" cy="568800"/>
          </a:xfrm>
        </p:spPr>
        <p:txBody>
          <a:bodyPr>
            <a:normAutofit fontScale="90000"/>
          </a:bodyPr>
          <a:lstStyle/>
          <a:p>
            <a:r>
              <a:rPr lang="es-MX" dirty="0"/>
              <a:t>¡Practiquémos!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A366938-CF67-1C5B-E39C-276A4295A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7265" y="2564315"/>
            <a:ext cx="2271681" cy="334918"/>
          </a:xfrm>
        </p:spPr>
        <p:txBody>
          <a:bodyPr/>
          <a:lstStyle/>
          <a:p>
            <a:r>
              <a:rPr lang="es-MX" dirty="0"/>
              <a:t>Flexionar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A9A836-1286-DEFA-1F3D-445142F7F771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5963912" y="2564315"/>
            <a:ext cx="2271681" cy="334918"/>
          </a:xfrm>
        </p:spPr>
        <p:txBody>
          <a:bodyPr/>
          <a:lstStyle/>
          <a:p>
            <a:r>
              <a:rPr lang="es-MX" dirty="0"/>
              <a:t>Rotar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2780CF5-17DA-4AA8-EDA8-3A2115E35D39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9520559" y="2564315"/>
            <a:ext cx="1907855" cy="720060"/>
          </a:xfrm>
        </p:spPr>
        <p:txBody>
          <a:bodyPr>
            <a:normAutofit/>
          </a:bodyPr>
          <a:lstStyle/>
          <a:p>
            <a:r>
              <a:rPr lang="es-MX" dirty="0"/>
              <a:t>Estirar lateralmente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4C3907-C431-7CB3-A936-815DF2BC9E02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359640" y="4568632"/>
            <a:ext cx="2271681" cy="334918"/>
          </a:xfrm>
        </p:spPr>
        <p:txBody>
          <a:bodyPr/>
          <a:lstStyle/>
          <a:p>
            <a:r>
              <a:rPr lang="es-MX" dirty="0"/>
              <a:t>Extender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8B4EE73-BE82-BCAA-9E80-306AB970041D}"/>
              </a:ext>
            </a:extLst>
          </p:cNvPr>
          <p:cNvSpPr>
            <a:spLocks noGrp="1"/>
          </p:cNvSpPr>
          <p:nvPr>
            <p:ph type="body" idx="32"/>
          </p:nvPr>
        </p:nvSpPr>
        <p:spPr>
          <a:xfrm>
            <a:off x="5954387" y="4597207"/>
            <a:ext cx="2271681" cy="334918"/>
          </a:xfrm>
        </p:spPr>
        <p:txBody>
          <a:bodyPr/>
          <a:lstStyle/>
          <a:p>
            <a:r>
              <a:rPr lang="es-MX" dirty="0"/>
              <a:t>Rotar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BCD2E26-AD27-DF57-5FAA-284FA8F50579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9539610" y="4454332"/>
            <a:ext cx="1888804" cy="720060"/>
          </a:xfrm>
        </p:spPr>
        <p:txBody>
          <a:bodyPr>
            <a:normAutofit/>
          </a:bodyPr>
          <a:lstStyle/>
          <a:p>
            <a:r>
              <a:rPr lang="es-MX" dirty="0"/>
              <a:t>Estirar lateralmente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5794EA-3EDC-5B5A-9A54-17FC1F6E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5190" y="1755852"/>
            <a:ext cx="13144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43BBB0C7-ADEC-9535-FC75-E66A44DCE9F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268414" y="4213192"/>
            <a:ext cx="960120" cy="961200"/>
          </a:xfrm>
        </p:spPr>
        <p:txBody>
          <a:bodyPr/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A35FA0E0-E54F-5A33-F9D5-2D5C9F5C1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813" y="3767138"/>
            <a:ext cx="14192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A92EE24-1E8A-72C9-0A12-1D99A43F865E}"/>
              </a:ext>
            </a:extLst>
          </p:cNvPr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7"/>
          <a:srcRect t="1146" b="1146"/>
          <a:stretch>
            <a:fillRect/>
          </a:stretch>
        </p:blipFill>
        <p:spPr bwMode="auto">
          <a:xfrm>
            <a:off x="4464677" y="1952625"/>
            <a:ext cx="1530054" cy="15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628C98B9-D086-28F8-2F9F-4B852786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41813" y="3910013"/>
            <a:ext cx="14954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95FABB0-298A-8D7D-E8C3-0E56DF311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94638" y="2162175"/>
            <a:ext cx="151447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50565D2-1894-0ED7-A078-F42CB27B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66063" y="4029075"/>
            <a:ext cx="15335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Video 6 Español Slide 7">
            <a:hlinkClick r:id="" action="ppaction://media"/>
            <a:extLst>
              <a:ext uri="{FF2B5EF4-FFF2-40B4-BE49-F238E27FC236}">
                <a16:creationId xmlns:a16="http://schemas.microsoft.com/office/drawing/2014/main" id="{6FEC7011-4431-6BD6-87E0-39EFA3343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96938" y="322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889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DBD2-1A8F-4CBC-B7EB-0D989A441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5000" b="1" dirty="0"/>
              <a:t>¡Practiquémos!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4F8606A-7A77-44C4-9E93-5A87CCD4A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3611" y="5249415"/>
            <a:ext cx="3129935" cy="568799"/>
          </a:xfrm>
        </p:spPr>
        <p:txBody>
          <a:bodyPr>
            <a:noAutofit/>
          </a:bodyPr>
          <a:lstStyle/>
          <a:p>
            <a:r>
              <a:rPr lang="es-MX" sz="5000" dirty="0"/>
              <a:t>Flexionar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2CB0405-1D2C-41E8-A237-76C0CC96442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7388455" y="5122747"/>
            <a:ext cx="3129935" cy="605760"/>
          </a:xfrm>
        </p:spPr>
        <p:txBody>
          <a:bodyPr>
            <a:noAutofit/>
          </a:bodyPr>
          <a:lstStyle/>
          <a:p>
            <a:r>
              <a:rPr lang="es-MX" sz="5000" dirty="0"/>
              <a:t>Extender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3611" y="1628980"/>
            <a:ext cx="2385197" cy="3301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1224" y="1179003"/>
            <a:ext cx="2910175" cy="380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Video 6 Español Slide 8">
            <a:hlinkClick r:id="" action="ppaction://media"/>
            <a:extLst>
              <a:ext uri="{FF2B5EF4-FFF2-40B4-BE49-F238E27FC236}">
                <a16:creationId xmlns:a16="http://schemas.microsoft.com/office/drawing/2014/main" id="{A97B3659-4BD6-026D-1DD8-FF9AE40B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95338" y="40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2900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E663D-66B9-3CB9-1FA6-D88B8CC80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FEC04-89EF-6CBD-2CA4-D17C40992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b="1" dirty="0"/>
              <a:t>¡Practiquémos!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5D45800-A6BD-5FF4-DADA-3859E67B51A1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2964158" y="5017727"/>
            <a:ext cx="2271681" cy="334918"/>
          </a:xfrm>
        </p:spPr>
        <p:txBody>
          <a:bodyPr>
            <a:noAutofit/>
          </a:bodyPr>
          <a:lstStyle/>
          <a:p>
            <a:r>
              <a:rPr lang="es-MX" sz="4800" dirty="0"/>
              <a:t>Rotar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40869F0-FAF0-5299-667F-F3C95788237C}"/>
              </a:ext>
            </a:extLst>
          </p:cNvPr>
          <p:cNvPicPr>
            <a:picLocks noGrp="1" noChangeAspect="1" noChangeArrowheads="1"/>
          </p:cNvPicPr>
          <p:nvPr>
            <p:ph type="pic" sz="quarter" idx="31"/>
          </p:nvPr>
        </p:nvPicPr>
        <p:blipFill>
          <a:blip r:embed="rId5"/>
          <a:srcRect t="1146" b="1146"/>
          <a:stretch>
            <a:fillRect/>
          </a:stretch>
        </p:blipFill>
        <p:spPr bwMode="auto">
          <a:xfrm>
            <a:off x="2379958" y="1798427"/>
            <a:ext cx="2667887" cy="267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949C0E9F-3878-1D73-5BC9-C89518833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62764" y="1782814"/>
            <a:ext cx="2667887" cy="283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9DEA289-B3E7-5421-CF6E-7CA3D750DD14}"/>
              </a:ext>
            </a:extLst>
          </p:cNvPr>
          <p:cNvSpPr txBox="1">
            <a:spLocks/>
          </p:cNvSpPr>
          <p:nvPr/>
        </p:nvSpPr>
        <p:spPr>
          <a:xfrm>
            <a:off x="7258970" y="4982665"/>
            <a:ext cx="2271681" cy="334918"/>
          </a:xfrm>
          <a:prstGeom prst="rect">
            <a:avLst/>
          </a:prstGeom>
        </p:spPr>
        <p:txBody>
          <a:bodyPr vert="horz" lIns="3600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/>
              <a:t>Rotar</a:t>
            </a:r>
            <a:endParaRPr lang="es-MX" sz="4800" dirty="0"/>
          </a:p>
        </p:txBody>
      </p:sp>
      <p:pic>
        <p:nvPicPr>
          <p:cNvPr id="3" name="Video 6 Español Slide 9">
            <a:hlinkClick r:id="" action="ppaction://media"/>
            <a:extLst>
              <a:ext uri="{FF2B5EF4-FFF2-40B4-BE49-F238E27FC236}">
                <a16:creationId xmlns:a16="http://schemas.microsoft.com/office/drawing/2014/main" id="{F9928577-335B-2D06-7118-5B8DDAE78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58850" y="57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1041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5688</TotalTime>
  <Words>2590</Words>
  <Application>Microsoft Office PowerPoint</Application>
  <PresentationFormat>Panorámica</PresentationFormat>
  <Paragraphs>260</Paragraphs>
  <Slides>22</Slides>
  <Notes>22</Notes>
  <HiddenSlides>0</HiddenSlides>
  <MMClips>21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2" baseType="lpstr">
      <vt:lpstr>ＭＳ Ｐゴシック</vt:lpstr>
      <vt:lpstr>Aptos</vt:lpstr>
      <vt:lpstr>Aptos Display</vt:lpstr>
      <vt:lpstr>Arial</vt:lpstr>
      <vt:lpstr>Calibri</vt:lpstr>
      <vt:lpstr>Tahoma</vt:lpstr>
      <vt:lpstr>Times New Roman</vt:lpstr>
      <vt:lpstr>-webkit-standard</vt:lpstr>
      <vt:lpstr>Wingdings</vt:lpstr>
      <vt:lpstr>Office Theme</vt:lpstr>
      <vt:lpstr>Ejercicio  Video 6</vt:lpstr>
      <vt:lpstr> Razones por las que no estamos activos:  ¡No tengo tiempo!   ¡Es muy difícil!    ¡No es divertido!     ¡No se que hacer!</vt:lpstr>
      <vt:lpstr>Presentación de PowerPoint</vt:lpstr>
      <vt:lpstr>Ejercicio/Movimiento Completo</vt:lpstr>
      <vt:lpstr>Calentamiento y estiramiento</vt:lpstr>
      <vt:lpstr>Presentación de PowerPoint</vt:lpstr>
      <vt:lpstr>¡Practiquémos!</vt:lpstr>
      <vt:lpstr>¡Practiquémos!</vt:lpstr>
      <vt:lpstr>¡Practiquémos!</vt:lpstr>
      <vt:lpstr>¡Practiquémos!</vt:lpstr>
      <vt:lpstr>¡Practiquémos!</vt:lpstr>
      <vt:lpstr>Movimiento Aeróbico</vt:lpstr>
      <vt:lpstr>Presentación de PowerPoint</vt:lpstr>
      <vt:lpstr>Presentación de PowerPoint</vt:lpstr>
      <vt:lpstr> ¡Cuidado con “premiarse”!</vt:lpstr>
      <vt:lpstr>Peso y Resistencia</vt:lpstr>
      <vt:lpstr>Presentación de PowerPoint</vt:lpstr>
      <vt:lpstr>¿Cuánto ejercicio debo hacer cada semana?</vt:lpstr>
      <vt:lpstr>¿Necesita ayuda para comenzar a hacer ejercicio?</vt:lpstr>
      <vt:lpstr>Practiquemos!  ¿Cuales son sus metas de ejercicio?</vt:lpstr>
      <vt:lpstr>El ejercicio debe ser divertido….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Betty Nava</dc:creator>
  <cp:lastModifiedBy>Betty Nava</cp:lastModifiedBy>
  <cp:revision>9</cp:revision>
  <dcterms:created xsi:type="dcterms:W3CDTF">2026-02-18T20:14:17Z</dcterms:created>
  <dcterms:modified xsi:type="dcterms:W3CDTF">2026-03-27T15:12:40Z</dcterms:modified>
</cp:coreProperties>
</file>