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7" r:id="rId2"/>
    <p:sldId id="258" r:id="rId3"/>
    <p:sldId id="259" r:id="rId4"/>
    <p:sldId id="260" r:id="rId5"/>
    <p:sldId id="261" r:id="rId6"/>
    <p:sldId id="262" r:id="rId7"/>
    <p:sldId id="263" r:id="rId8"/>
    <p:sldId id="264" r:id="rId9"/>
    <p:sldId id="265" r:id="rId10"/>
    <p:sldId id="266" r:id="rId11"/>
    <p:sldId id="268" r:id="rId12"/>
    <p:sldId id="551" r:id="rId13"/>
    <p:sldId id="26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45"/>
    <p:restoredTop sz="44136" autoAdjust="0"/>
  </p:normalViewPr>
  <p:slideViewPr>
    <p:cSldViewPr snapToGrid="0">
      <p:cViewPr varScale="1">
        <p:scale>
          <a:sx n="38" d="100"/>
          <a:sy n="38" d="100"/>
        </p:scale>
        <p:origin x="1080"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3F85D2-C5D8-C147-B5EE-C51F7C17A096}" type="datetimeFigureOut">
              <a:rPr lang="en-US" smtClean="0"/>
              <a:t>3/27/2026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734FBA-9BE6-9C4E-8C49-5AD59C4219B3}" type="slidenum">
              <a:rPr lang="en-US" smtClean="0"/>
              <a:t>‹#›</a:t>
            </a:fld>
            <a:endParaRPr lang="en-US"/>
          </a:p>
        </p:txBody>
      </p:sp>
    </p:spTree>
    <p:extLst>
      <p:ext uri="{BB962C8B-B14F-4D97-AF65-F5344CB8AC3E}">
        <p14:creationId xmlns:p14="http://schemas.microsoft.com/office/powerpoint/2010/main" val="1450765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Welcome to Video #9.  This time we will be talking about Connecting to the Care You Need.
Today we will look closely at all the ways your Community Health Worker can help connect you to the care and resources you need to manage or prevent diabetes.
We are here to help, not to judge and even if you think some of this doesn't apply to you, please stay and listen, because you never know when this information will help you or someone you care about.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We have talked about the word 'CONNECT’ in every video. This is important because many people with diabetes, or at risk for diabetes, have trouble staying healthy when they are not connected to care.
Today we will look more closely at each of these ways to connect to the care you need.  Some of you may already have a few of these in place and that’s great! Others may need help with several.  That is exactly what your CHW is here for…</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CHW is here to CONNECT you to the care you need — all aspects of it!
Whether you need help with insurance, making a clinic appointment, finding low-cost medications, scheduling a flu shot or eye exam, finding a place to exercise, connecting to your faith community or support groups, getting transportation to appointments, or addressing mental health… your CHW can help.
You don't have to figure any of this out alone. That is exactly what your Community Health Worker is here for.
Which of these areas do you feel you need the most help connecting to? Let's set a goal around that today.</a:t>
            </a:r>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45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514350" y="4400550"/>
            <a:ext cx="4114800" cy="3600450"/>
          </a:xfrm>
          <a:prstGeom prst="rect">
            <a:avLst/>
          </a:prstGeom>
        </p:spPr>
        <p:txBody>
          <a:bodyPr/>
          <a:lstStyle/>
          <a:p>
            <a:r>
              <a:rPr lang="en-US" dirty="0"/>
              <a:t>Remember the most important thing is to make a realistic measurable goal and follow through with it!</a:t>
            </a:r>
          </a:p>
          <a:p>
            <a:endParaRPr lang="en-US" dirty="0"/>
          </a:p>
          <a:p>
            <a:r>
              <a:rPr lang="en-US" dirty="0"/>
              <a:t>If you don’t know where to start make a list of all the areas you need help with and talk to your CHW to see where you can start:  is it learning how your insurance works to be able to schedule an appointment?  Is it getting a specific medication that has been unaffordable?  Is it finding a place to exercise?</a:t>
            </a:r>
          </a:p>
          <a:p>
            <a:endParaRPr lang="en-US" dirty="0"/>
          </a:p>
          <a:p>
            <a:r>
              <a:rPr lang="en-US" dirty="0"/>
              <a:t>Think about where you want to start and do one of those things this week!  Set your own goals and let your CHW walk alongside you to reach them!</a:t>
            </a:r>
          </a:p>
        </p:txBody>
      </p:sp>
    </p:spTree>
    <p:extLst>
      <p:ext uri="{BB962C8B-B14F-4D97-AF65-F5344CB8AC3E}">
        <p14:creationId xmlns:p14="http://schemas.microsoft.com/office/powerpoint/2010/main" val="1335907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45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514350" y="4400550"/>
            <a:ext cx="4114800" cy="3600450"/>
          </a:xfrm>
          <a:prstGeom prst="rect">
            <a:avLst/>
          </a:prstGeom>
        </p:spPr>
        <p:txBody>
          <a:bodyPr/>
          <a:lstStyle/>
          <a:p>
            <a:r>
              <a:rPr lang="en-US" dirty="0"/>
              <a:t>What do you need help connecting to? 
Remember, your CHW is here to support you!  So whatever the obstacle in your way, sharing it with your CHW is the first step.</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a:t>
            </a:r>
          </a:p>
          <a:p>
            <a:r>
              <a:rPr lang="en-US" dirty="0"/>
              <a:t>Until Next time!!</a:t>
            </a:r>
          </a:p>
        </p:txBody>
      </p:sp>
    </p:spTree>
    <p:extLst>
      <p:ext uri="{BB962C8B-B14F-4D97-AF65-F5344CB8AC3E}">
        <p14:creationId xmlns:p14="http://schemas.microsoft.com/office/powerpoint/2010/main" val="24618216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2060"/>
                </a:solidFill>
                <a:latin typeface="Calibri" pitchFamily="34" charset="0"/>
                <a:ea typeface="Calibri" pitchFamily="34" charset="-122"/>
                <a:cs typeface="Calibri" pitchFamily="34" charset="-120"/>
              </a:rPr>
              <a:t>Insurance or Clinic Eligibility</a:t>
            </a:r>
            <a:endParaRPr lang="en-US" sz="1200" dirty="0">
              <a:solidFill>
                <a:srgbClr val="002060"/>
              </a:solidFill>
            </a:endParaRPr>
          </a:p>
          <a:p>
            <a:r>
              <a:rPr lang="en-US" dirty="0"/>
              <a:t>
Health insurance or clinic sliding-scale programs help cover the cost of doctor visits, lab work, and medications.  Many people don't realize they qualify for help or understand how it works
Your CHW can help you:
 - Apply for Medicaid or CHIP (Children's Health Insurance Program)
 - Find a Federally Qualified Health Center (or FQHC) nearby (these clinics see patients regardless of ability to pay)
 - Enroll in a clinic sliding-scale program based on income (these are programs like these help you by allowing you to pay according to your income)
 - AND they can help fill out complicated enrollment forms
KEY POINT: You do NOT need insurance to be seen at many community clinics. Don't let lack of insurance stop you from getting care.
</a:t>
            </a:r>
          </a:p>
          <a:p>
            <a:r>
              <a:rPr lang="en-US" dirty="0"/>
              <a:t>Do you need help finding out if you qualify?  Do you need help understanding how insurance works?  Your CHW CAN HELP!</a:t>
            </a:r>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2060"/>
                </a:solidFill>
                <a:latin typeface="Calibri" pitchFamily="34" charset="0"/>
                <a:ea typeface="Calibri" pitchFamily="34" charset="-122"/>
                <a:cs typeface="Calibri" pitchFamily="34" charset="-120"/>
              </a:rPr>
              <a:t>Making a Clinic Appointment</a:t>
            </a:r>
            <a:endParaRPr lang="en-US" sz="1200" dirty="0">
              <a:solidFill>
                <a:srgbClr val="002060"/>
              </a:solidFill>
            </a:endParaRPr>
          </a:p>
          <a:p>
            <a:r>
              <a:rPr lang="en-US" dirty="0"/>
              <a:t>
Regular clinic visits help monitor your diabetes and catch problems (like eye damage, kidney changes, or nerve issues) before they become serious.
Your CHW can help you:
 - Identify clinics near you, including low-cost and free options
 - Help you prepare what to say when you call
 - Call with you or for you if needed
 - Go with you to the appointment
 - Help you prepare a list of medications and questions beforehand
TIPS FOR YOUR VISIT:
 - Write down any symptoms or concerns before you go
 - Bring all your medications or a list of them
 - Don't be afraid to ask the doctor to explain things in plain language
 - Ask about getting your A1c checked if it hasn't been done recently
Have you had trouble making or getting to a clinic appointment? What got in the way? Talk to your CHW!</a:t>
            </a:r>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2060"/>
                </a:solidFill>
                <a:latin typeface="Calibri" pitchFamily="34" charset="0"/>
                <a:ea typeface="Calibri" pitchFamily="34" charset="-122"/>
                <a:cs typeface="Calibri" pitchFamily="34" charset="-120"/>
              </a:rPr>
              <a:t>Getting Medications &amp; Supplies</a:t>
            </a:r>
            <a:endParaRPr lang="en-US" sz="12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Diabetes medications and supplies (including insulin, oral medications, syringes, test strips, and glucometers) are essential for managing blood sugar. But they can be very expensive without help.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Your CHW can help you:
 - Find pharmacies with $4 generic diabetes medications (like Walmart, HEB, or Kroger)
 - Apply for manufacturer patient assistance programs (many offer medications free or at very low cost)
 - Connect you to community health center pharmacies with sliding-scale pricing
 - Help you get a glucometer (blood sugar monitor) and test strips.  Some clinics and programs provide these free
 - Teach you how to use your glucometer correctly
KEY POINT: </a:t>
            </a:r>
            <a:r>
              <a:rPr lang="en-US" sz="1200" b="1" dirty="0">
                <a:solidFill>
                  <a:srgbClr val="1A3A5C"/>
                </a:solidFill>
                <a:latin typeface="Calibri" pitchFamily="34" charset="0"/>
                <a:ea typeface="Calibri" pitchFamily="34" charset="-122"/>
                <a:cs typeface="Calibri" pitchFamily="34" charset="-120"/>
              </a:rPr>
              <a:t>Medications shouldn't be</a:t>
            </a:r>
            <a:r>
              <a:rPr lang="en-US" sz="1200" dirty="0"/>
              <a:t> </a:t>
            </a:r>
            <a:r>
              <a:rPr lang="en-US" sz="1200" b="1" dirty="0">
                <a:solidFill>
                  <a:srgbClr val="1A3A5C"/>
                </a:solidFill>
                <a:latin typeface="Calibri" pitchFamily="34" charset="0"/>
                <a:ea typeface="Calibri" pitchFamily="34" charset="-122"/>
                <a:cs typeface="Calibri" pitchFamily="34" charset="-120"/>
              </a:rPr>
              <a:t>a luxury.  </a:t>
            </a:r>
            <a:r>
              <a:rPr lang="en-US" dirty="0"/>
              <a:t>Not having medications is one of the most dangerous situations for a person with diabetes. If you are rationing or skipping doses because of cost, please tell your CHW right away… there is help available.
Do you need help getting your medications or supplies? Talk to your CHW!</a:t>
            </a:r>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2060"/>
                </a:solidFill>
                <a:latin typeface="Calibri" pitchFamily="34" charset="0"/>
                <a:ea typeface="Calibri" pitchFamily="34" charset="-122"/>
                <a:cs typeface="Calibri" pitchFamily="34" charset="-120"/>
              </a:rPr>
              <a:t>Prevention Checkups are VERY important!  They can help you prevent or minimize the impact of illnesses in your body!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FLU SHOT:
People with diabetes are at higher risk of serious illness from the flu. The flu can also make blood sugar much harder to control. Flu shots are often free at pharmacies (like Walgreens, CVS, HEB), health fairs, and community clinics. Most people have misinformation or misconceptions about these.  If you have fears about vaccinations, talk to your CHW! 
EYE EXAM (or Dilated Eye Exam):
Diabetes can damage the tiny blood vessels in your eyes and it can cause blindness if untreated.  This is called diabetic retinopathy. The dangerous part of not doing these exams is that vision loss often has NO symptoms until it is too late. A dilated eye exam once a year can catch this early. Your CHW can help get a referral.
DENTAL CARE:
Diabetes and gum disease have a two-way relationship.  High blood sugar makes gum infections worse, and gum infections make blood sugar harder to control. Regular dental cleanings are important. Community health centers and dental schools often offer low-cost or free dental care.
</a:t>
            </a:r>
            <a:br>
              <a:rPr lang="en-US" dirty="0"/>
            </a:br>
            <a:r>
              <a:rPr lang="en-US" dirty="0"/>
              <a:t>When was the last time you had a flu shot? Or an eye exam? Or a dental visit?  Talk to your CHW to guide you through your fears or for more information on these preventive checkups.</a:t>
            </a:r>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2060"/>
                </a:solidFill>
                <a:latin typeface="Calibri" pitchFamily="34" charset="0"/>
                <a:ea typeface="Calibri" pitchFamily="34" charset="-122"/>
                <a:cs typeface="Calibri" pitchFamily="34" charset="-120"/>
              </a:rPr>
              <a:t>Finding a Place to Exercise</a:t>
            </a:r>
            <a:endParaRPr lang="en-US" sz="1200" dirty="0">
              <a:solidFill>
                <a:srgbClr val="002060"/>
              </a:solidFill>
            </a:endParaRPr>
          </a:p>
          <a:p>
            <a:r>
              <a:rPr lang="en-US" dirty="0"/>
              <a:t>
Exercise is one of the most powerful tools for managing diabetes. It helps lower blood sugar, improves how your body uses insulin, helps with weight loss, and reduces stress. Even 20 minutes of walking after a meal can lower blood sugar.
THE GOOD NEWS?  YOU DON'T NEED A GYM!
- There are walking groups in many neighborhoods or parks and they’re free!
- Some church parking lots or fellowship halls often have exercise activities available before or after service
- Community centers often have free or very low cost gyms or activities for residents
- YMCA offers financial assistance or sliding scale memberships to take advantage of their facilities
- And local parks and trails are always free and family-friendly
Your CHW can help you:
- Identify free or low-cost options nearby
- Connect you with a walking buddy or group
- Help apply for YMCA financial assistance
IMPORTANT TIP: Start small! A 20-minute walk is better than nothing. Build up slowly. The goal is consistency, not intensity.
What keeps people from exercising? What might make it easier?  Talk to your CHW!</a:t>
            </a:r>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2060"/>
                </a:solidFill>
                <a:latin typeface="Calibri" pitchFamily="34" charset="0"/>
                <a:ea typeface="Calibri" pitchFamily="34" charset="-122"/>
                <a:cs typeface="Calibri" pitchFamily="34" charset="-120"/>
              </a:rPr>
              <a:t>Support….from Church, Family &amp; Community</a:t>
            </a:r>
            <a:endParaRPr lang="en-US" sz="1200" dirty="0">
              <a:solidFill>
                <a:srgbClr val="002060"/>
              </a:solidFill>
            </a:endParaRPr>
          </a:p>
          <a:p>
            <a:r>
              <a:rPr lang="en-US" dirty="0"/>
              <a:t>
Isolation makes managing diabetes significantly harder. People who have strong social support are more likely to follow through on healthy behaviors like eating better, exercising, taking medications, and keeping appointments.</a:t>
            </a:r>
          </a:p>
          <a:p>
            <a:endParaRPr lang="en-US" dirty="0"/>
          </a:p>
          <a:p>
            <a:r>
              <a:rPr lang="en-US" dirty="0"/>
              <a:t>YOU DON’T HAVE TO DO THIS ALONE!
FAITH COMMUNITIES:
Churches and faith communities can be powerful partners in health. Many church members already know and trust each other. They can offer rides, prayer, encouragement, and accountability. If you are working in a church setting, this is a natural fit.  Consider starting a diabetes support group right there.
FAMILY &amp; FRIENDS:
Family members can cheer you on with better eating habits, exercise, and checking your blood sugar. Invite them to learn alongside you. Your CHW can meet with family members too.
DIABETES SUPPORT GROUPS:
Meeting others who are dealing with the same challenges brings encouragement and real-life tips. Many clinics and community centers offer diabetes support groups… often free.
Your CHW can help you:
- Connect you with local support groups
- Meet with family members to explain diabetes and how to help
- Help your church start a wellness or diabetes prevention program
Who in your life is a support for you in managing your health?  Talk to your CHW!</a:t>
            </a:r>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2060"/>
                </a:solidFill>
                <a:latin typeface="Calibri" pitchFamily="34" charset="0"/>
                <a:ea typeface="Calibri" pitchFamily="34" charset="-122"/>
                <a:cs typeface="Calibri" pitchFamily="34" charset="-120"/>
              </a:rPr>
              <a:t>Transportation — Getting to Your Care</a:t>
            </a:r>
            <a:endParaRPr lang="en-US" sz="1200" dirty="0">
              <a:solidFill>
                <a:srgbClr val="002060"/>
              </a:solidFill>
            </a:endParaRPr>
          </a:p>
          <a:p>
            <a:r>
              <a:rPr lang="en-US" dirty="0"/>
              <a:t>
Missing appointments is one of the most common reasons diabetes gets out of control. And lack of transportation is one of the top reasons people miss care… especially in low-income and rural communities.
</a:t>
            </a:r>
          </a:p>
          <a:p>
            <a:r>
              <a:rPr lang="en-US" sz="1200" b="1" dirty="0">
                <a:solidFill>
                  <a:srgbClr val="1A3A5C"/>
                </a:solidFill>
                <a:latin typeface="Calibri" pitchFamily="34" charset="0"/>
                <a:ea typeface="Calibri" pitchFamily="34" charset="-122"/>
                <a:cs typeface="Calibri" pitchFamily="34" charset="-120"/>
              </a:rPr>
              <a:t>Missing appointments</a:t>
            </a:r>
            <a:r>
              <a:rPr lang="en-US" sz="1200" b="0" dirty="0">
                <a:solidFill>
                  <a:schemeClr val="tx1"/>
                </a:solidFill>
                <a:latin typeface="+mn-lt"/>
                <a:ea typeface="+mn-ea"/>
                <a:cs typeface="+mn-cs"/>
              </a:rPr>
              <a:t> </a:t>
            </a:r>
            <a:r>
              <a:rPr lang="en-US" sz="1200" b="1" dirty="0">
                <a:solidFill>
                  <a:srgbClr val="1A3A5C"/>
                </a:solidFill>
                <a:latin typeface="Calibri" pitchFamily="34" charset="0"/>
                <a:ea typeface="Calibri" pitchFamily="34" charset="-122"/>
                <a:cs typeface="Calibri" pitchFamily="34" charset="-120"/>
              </a:rPr>
              <a:t>is dangerous!</a:t>
            </a:r>
            <a:endParaRPr lang="en-US" sz="1200" dirty="0"/>
          </a:p>
          <a:p>
            <a:endParaRPr lang="en-US" dirty="0"/>
          </a:p>
          <a:p>
            <a:r>
              <a:rPr lang="en-US" dirty="0"/>
              <a:t>Explore these options:
- Medicaid Non-Emergency Medical Transportation (NEMT): If you have Medicaid, you likely qualify for FREE rides to medical appointments. Your CHW can help you set this up.
- Church volunteer drivers: Many faith communities have members willing to drive neighbors to appointments. Ask your pastor or church coordinator.
- Community van programs: Some local nonprofits and health systems run medical transportation vans.
- Rideshare assistance: Some clinics and programs help cover Uber or Lyft costs for medical appointments.
Your CHW can help you:
- Enroll in Medicaid transportation
- Connect you with community driving programs
- Or coordinate rides through your church or community
IMPORTANT MESSAGE: A missed appointment is a missed chance to catch a problem early. If transportation is the barrier, let us help you solve it. Never skip an appointment without calling your CHW first.
Have you missed a doctor's appointment because you couldn't get there?  Talk to your CHW!</a:t>
            </a:r>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Depression is twice as common in people with diabetes as in the general population. This is a medical fact, not a personal weakness. The stress of managing a chronic disease, financial pressures, and social isolation all take a toll on mental health.</a:t>
            </a:r>
          </a:p>
          <a:p>
            <a:endParaRPr lang="en-US" sz="1800" b="1" dirty="0">
              <a:solidFill>
                <a:srgbClr val="222222"/>
              </a:solidFill>
              <a:latin typeface="Calibri" pitchFamily="34" charset="0"/>
              <a:ea typeface="Calibri" pitchFamily="34" charset="-122"/>
              <a:cs typeface="Calibri" pitchFamily="34" charset="-120"/>
            </a:endParaRPr>
          </a:p>
          <a:p>
            <a:r>
              <a:rPr lang="en-US" sz="1200" i="1" dirty="0">
                <a:solidFill>
                  <a:srgbClr val="222222"/>
                </a:solidFill>
                <a:latin typeface="Calibri" pitchFamily="34" charset="0"/>
                <a:ea typeface="Calibri" pitchFamily="34" charset="-122"/>
                <a:cs typeface="Calibri" pitchFamily="34" charset="-120"/>
              </a:rPr>
              <a:t>Feeling overwhelmed can make it hard to eat well, exercise, or take your medications.</a:t>
            </a:r>
            <a:r>
              <a:rPr lang="en-US" dirty="0"/>
              <a:t>
WHY THIS IS DANGEROUS:  When someone is depressed or overwhelmed, they are much less likely to:
- Take their medications consistently
- Eat well
- Exercise
- Keep appointments
This creates a cycle where depression worsens diabetes and diabetes worsens depression.
WHAT ARE THE SIGNS TO WATCH FOR?
- Feeling sad, hopeless, or empty for more than two weeks
- Too tired or unmotivated to care for yourself
- Losing interest in things you used to enjoy
- Feeling like a burden to others
- Changes in sleep or appetite
Your CHW can help you:
- Listen without judgment
- Connect you with low-cost or free counseling services
- Refer you to support groups
- Work with your clinic team to address mental health alongside diabetes
IMPORTANT MESSAGE: Taking care of your mind IS taking care of your diabetes.  You do not have to feel this way.  Help is available and you are not alone.
</a:t>
            </a:r>
          </a:p>
          <a:p>
            <a:r>
              <a:rPr lang="en-US" dirty="0"/>
              <a:t>Have you found it hard to stay motivated with your diabetes care?  Your CHW can help!</a:t>
            </a:r>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dirty="0"/>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404AF-DAA8-48F4-6B0E-B16D01C81C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7E4AE32-2191-FA5A-BAF1-3BDF1EED21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E6BFC41-EB90-8B91-5EEC-B569B058EA86}"/>
              </a:ext>
            </a:extLst>
          </p:cNvPr>
          <p:cNvSpPr>
            <a:spLocks noGrp="1"/>
          </p:cNvSpPr>
          <p:nvPr>
            <p:ph type="dt" sz="half" idx="10"/>
          </p:nvPr>
        </p:nvSpPr>
        <p:spPr/>
        <p:txBody>
          <a:bodyPr/>
          <a:lstStyle/>
          <a:p>
            <a:fld id="{76F7FB4D-C777-AC43-A93A-EE3BB429E6AD}" type="datetimeFigureOut">
              <a:rPr lang="en-US" smtClean="0"/>
              <a:t>3/27/2026</a:t>
            </a:fld>
            <a:endParaRPr lang="en-US"/>
          </a:p>
        </p:txBody>
      </p:sp>
      <p:sp>
        <p:nvSpPr>
          <p:cNvPr id="5" name="Footer Placeholder 4">
            <a:extLst>
              <a:ext uri="{FF2B5EF4-FFF2-40B4-BE49-F238E27FC236}">
                <a16:creationId xmlns:a16="http://schemas.microsoft.com/office/drawing/2014/main" id="{C2460939-9661-0989-6891-D95117FE06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3C0D2F-DADA-C108-4F6C-CBE56BA0195C}"/>
              </a:ext>
            </a:extLst>
          </p:cNvPr>
          <p:cNvSpPr>
            <a:spLocks noGrp="1"/>
          </p:cNvSpPr>
          <p:nvPr>
            <p:ph type="sldNum" sz="quarter" idx="12"/>
          </p:nvPr>
        </p:nvSpPr>
        <p:spPr/>
        <p:txBody>
          <a:bodyPr/>
          <a:lstStyle/>
          <a:p>
            <a:fld id="{079C44BC-639E-364A-A026-CF55D0394E90}" type="slidenum">
              <a:rPr lang="en-US" smtClean="0"/>
              <a:t>‹#›</a:t>
            </a:fld>
            <a:endParaRPr lang="en-US"/>
          </a:p>
        </p:txBody>
      </p:sp>
    </p:spTree>
    <p:extLst>
      <p:ext uri="{BB962C8B-B14F-4D97-AF65-F5344CB8AC3E}">
        <p14:creationId xmlns:p14="http://schemas.microsoft.com/office/powerpoint/2010/main" val="2408284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49963-6842-7EE7-2539-FD8AFB56AC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43F509-8D8A-9112-5269-205E5973DC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43C38D-D6F5-0BE2-C0AB-89D5D2AA3F5A}"/>
              </a:ext>
            </a:extLst>
          </p:cNvPr>
          <p:cNvSpPr>
            <a:spLocks noGrp="1"/>
          </p:cNvSpPr>
          <p:nvPr>
            <p:ph type="dt" sz="half" idx="10"/>
          </p:nvPr>
        </p:nvSpPr>
        <p:spPr/>
        <p:txBody>
          <a:bodyPr/>
          <a:lstStyle/>
          <a:p>
            <a:fld id="{76F7FB4D-C777-AC43-A93A-EE3BB429E6AD}" type="datetimeFigureOut">
              <a:rPr lang="en-US" smtClean="0"/>
              <a:t>3/27/2026</a:t>
            </a:fld>
            <a:endParaRPr lang="en-US"/>
          </a:p>
        </p:txBody>
      </p:sp>
      <p:sp>
        <p:nvSpPr>
          <p:cNvPr id="5" name="Footer Placeholder 4">
            <a:extLst>
              <a:ext uri="{FF2B5EF4-FFF2-40B4-BE49-F238E27FC236}">
                <a16:creationId xmlns:a16="http://schemas.microsoft.com/office/drawing/2014/main" id="{2C461CCF-94AC-586D-B9CD-A946521E8F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551779-ED7A-DBA9-055C-39CB32E16D94}"/>
              </a:ext>
            </a:extLst>
          </p:cNvPr>
          <p:cNvSpPr>
            <a:spLocks noGrp="1"/>
          </p:cNvSpPr>
          <p:nvPr>
            <p:ph type="sldNum" sz="quarter" idx="12"/>
          </p:nvPr>
        </p:nvSpPr>
        <p:spPr/>
        <p:txBody>
          <a:bodyPr/>
          <a:lstStyle/>
          <a:p>
            <a:fld id="{079C44BC-639E-364A-A026-CF55D0394E90}" type="slidenum">
              <a:rPr lang="en-US" smtClean="0"/>
              <a:t>‹#›</a:t>
            </a:fld>
            <a:endParaRPr lang="en-US"/>
          </a:p>
        </p:txBody>
      </p:sp>
    </p:spTree>
    <p:extLst>
      <p:ext uri="{BB962C8B-B14F-4D97-AF65-F5344CB8AC3E}">
        <p14:creationId xmlns:p14="http://schemas.microsoft.com/office/powerpoint/2010/main" val="3233285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73731D-3023-7C5E-EFC6-6A35F111436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9290A0-F986-4BEA-37B9-75A7A61B1E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FB4C6C-C1D6-D086-40CA-C4E56FB69892}"/>
              </a:ext>
            </a:extLst>
          </p:cNvPr>
          <p:cNvSpPr>
            <a:spLocks noGrp="1"/>
          </p:cNvSpPr>
          <p:nvPr>
            <p:ph type="dt" sz="half" idx="10"/>
          </p:nvPr>
        </p:nvSpPr>
        <p:spPr/>
        <p:txBody>
          <a:bodyPr/>
          <a:lstStyle/>
          <a:p>
            <a:fld id="{76F7FB4D-C777-AC43-A93A-EE3BB429E6AD}" type="datetimeFigureOut">
              <a:rPr lang="en-US" smtClean="0"/>
              <a:t>3/27/2026</a:t>
            </a:fld>
            <a:endParaRPr lang="en-US"/>
          </a:p>
        </p:txBody>
      </p:sp>
      <p:sp>
        <p:nvSpPr>
          <p:cNvPr id="5" name="Footer Placeholder 4">
            <a:extLst>
              <a:ext uri="{FF2B5EF4-FFF2-40B4-BE49-F238E27FC236}">
                <a16:creationId xmlns:a16="http://schemas.microsoft.com/office/drawing/2014/main" id="{D82A2A72-68AB-3A5C-BFC3-9BCEAE8B58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2FF5ED-8129-DB6C-ACD3-74B2932CFDF9}"/>
              </a:ext>
            </a:extLst>
          </p:cNvPr>
          <p:cNvSpPr>
            <a:spLocks noGrp="1"/>
          </p:cNvSpPr>
          <p:nvPr>
            <p:ph type="sldNum" sz="quarter" idx="12"/>
          </p:nvPr>
        </p:nvSpPr>
        <p:spPr/>
        <p:txBody>
          <a:bodyPr/>
          <a:lstStyle/>
          <a:p>
            <a:fld id="{079C44BC-639E-364A-A026-CF55D0394E90}" type="slidenum">
              <a:rPr lang="en-US" smtClean="0"/>
              <a:t>‹#›</a:t>
            </a:fld>
            <a:endParaRPr lang="en-US"/>
          </a:p>
        </p:txBody>
      </p:sp>
    </p:spTree>
    <p:extLst>
      <p:ext uri="{BB962C8B-B14F-4D97-AF65-F5344CB8AC3E}">
        <p14:creationId xmlns:p14="http://schemas.microsoft.com/office/powerpoint/2010/main" val="27605522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987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9712-DB05-7932-F66C-19EAEB65BD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75A281-8623-CBE4-1AEA-71F49D909D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63A70D-AFAF-0322-18C2-8665A961397D}"/>
              </a:ext>
            </a:extLst>
          </p:cNvPr>
          <p:cNvSpPr>
            <a:spLocks noGrp="1"/>
          </p:cNvSpPr>
          <p:nvPr>
            <p:ph type="dt" sz="half" idx="10"/>
          </p:nvPr>
        </p:nvSpPr>
        <p:spPr/>
        <p:txBody>
          <a:bodyPr/>
          <a:lstStyle/>
          <a:p>
            <a:fld id="{76F7FB4D-C777-AC43-A93A-EE3BB429E6AD}" type="datetimeFigureOut">
              <a:rPr lang="en-US" smtClean="0"/>
              <a:t>3/27/2026</a:t>
            </a:fld>
            <a:endParaRPr lang="en-US"/>
          </a:p>
        </p:txBody>
      </p:sp>
      <p:sp>
        <p:nvSpPr>
          <p:cNvPr id="5" name="Footer Placeholder 4">
            <a:extLst>
              <a:ext uri="{FF2B5EF4-FFF2-40B4-BE49-F238E27FC236}">
                <a16:creationId xmlns:a16="http://schemas.microsoft.com/office/drawing/2014/main" id="{05B6CE22-6BD5-9316-5D88-5F57D5D81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1A525E-6F0B-3D89-1762-30411BD8BE9D}"/>
              </a:ext>
            </a:extLst>
          </p:cNvPr>
          <p:cNvSpPr>
            <a:spLocks noGrp="1"/>
          </p:cNvSpPr>
          <p:nvPr>
            <p:ph type="sldNum" sz="quarter" idx="12"/>
          </p:nvPr>
        </p:nvSpPr>
        <p:spPr/>
        <p:txBody>
          <a:bodyPr/>
          <a:lstStyle/>
          <a:p>
            <a:fld id="{079C44BC-639E-364A-A026-CF55D0394E90}" type="slidenum">
              <a:rPr lang="en-US" smtClean="0"/>
              <a:t>‹#›</a:t>
            </a:fld>
            <a:endParaRPr lang="en-US"/>
          </a:p>
        </p:txBody>
      </p:sp>
    </p:spTree>
    <p:extLst>
      <p:ext uri="{BB962C8B-B14F-4D97-AF65-F5344CB8AC3E}">
        <p14:creationId xmlns:p14="http://schemas.microsoft.com/office/powerpoint/2010/main" val="1404822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C3345-1216-6380-459A-B79C70ED5E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E5E3FB-A5F3-1E70-42F7-0E54962F267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05F44BE-DC52-19B6-E791-8877F568D62D}"/>
              </a:ext>
            </a:extLst>
          </p:cNvPr>
          <p:cNvSpPr>
            <a:spLocks noGrp="1"/>
          </p:cNvSpPr>
          <p:nvPr>
            <p:ph type="dt" sz="half" idx="10"/>
          </p:nvPr>
        </p:nvSpPr>
        <p:spPr/>
        <p:txBody>
          <a:bodyPr/>
          <a:lstStyle/>
          <a:p>
            <a:fld id="{76F7FB4D-C777-AC43-A93A-EE3BB429E6AD}" type="datetimeFigureOut">
              <a:rPr lang="en-US" smtClean="0"/>
              <a:t>3/27/2026</a:t>
            </a:fld>
            <a:endParaRPr lang="en-US"/>
          </a:p>
        </p:txBody>
      </p:sp>
      <p:sp>
        <p:nvSpPr>
          <p:cNvPr id="5" name="Footer Placeholder 4">
            <a:extLst>
              <a:ext uri="{FF2B5EF4-FFF2-40B4-BE49-F238E27FC236}">
                <a16:creationId xmlns:a16="http://schemas.microsoft.com/office/drawing/2014/main" id="{A024F4D9-A0A9-7F46-EAFD-9E2E5BCDBC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4B8ED8-40DA-4D1D-87B5-0863F6DB4E84}"/>
              </a:ext>
            </a:extLst>
          </p:cNvPr>
          <p:cNvSpPr>
            <a:spLocks noGrp="1"/>
          </p:cNvSpPr>
          <p:nvPr>
            <p:ph type="sldNum" sz="quarter" idx="12"/>
          </p:nvPr>
        </p:nvSpPr>
        <p:spPr/>
        <p:txBody>
          <a:bodyPr/>
          <a:lstStyle/>
          <a:p>
            <a:fld id="{079C44BC-639E-364A-A026-CF55D0394E90}" type="slidenum">
              <a:rPr lang="en-US" smtClean="0"/>
              <a:t>‹#›</a:t>
            </a:fld>
            <a:endParaRPr lang="en-US"/>
          </a:p>
        </p:txBody>
      </p:sp>
    </p:spTree>
    <p:extLst>
      <p:ext uri="{BB962C8B-B14F-4D97-AF65-F5344CB8AC3E}">
        <p14:creationId xmlns:p14="http://schemas.microsoft.com/office/powerpoint/2010/main" val="408625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9A87D-A20A-8C2C-CFB7-FD9483169B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D76052-2FA6-5AA9-29C0-DD1214F2C4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96D028-8D93-C69E-7BC8-3F1899704EE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21230D-BAFD-1AC9-7181-F12CAB8A84EB}"/>
              </a:ext>
            </a:extLst>
          </p:cNvPr>
          <p:cNvSpPr>
            <a:spLocks noGrp="1"/>
          </p:cNvSpPr>
          <p:nvPr>
            <p:ph type="dt" sz="half" idx="10"/>
          </p:nvPr>
        </p:nvSpPr>
        <p:spPr/>
        <p:txBody>
          <a:bodyPr/>
          <a:lstStyle/>
          <a:p>
            <a:fld id="{76F7FB4D-C777-AC43-A93A-EE3BB429E6AD}" type="datetimeFigureOut">
              <a:rPr lang="en-US" smtClean="0"/>
              <a:t>3/27/2026</a:t>
            </a:fld>
            <a:endParaRPr lang="en-US"/>
          </a:p>
        </p:txBody>
      </p:sp>
      <p:sp>
        <p:nvSpPr>
          <p:cNvPr id="6" name="Footer Placeholder 5">
            <a:extLst>
              <a:ext uri="{FF2B5EF4-FFF2-40B4-BE49-F238E27FC236}">
                <a16:creationId xmlns:a16="http://schemas.microsoft.com/office/drawing/2014/main" id="{38C28CD2-FAB3-019C-3295-98D220845C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C50236-E632-CAA1-2FF0-1951BF734BCF}"/>
              </a:ext>
            </a:extLst>
          </p:cNvPr>
          <p:cNvSpPr>
            <a:spLocks noGrp="1"/>
          </p:cNvSpPr>
          <p:nvPr>
            <p:ph type="sldNum" sz="quarter" idx="12"/>
          </p:nvPr>
        </p:nvSpPr>
        <p:spPr/>
        <p:txBody>
          <a:bodyPr/>
          <a:lstStyle/>
          <a:p>
            <a:fld id="{079C44BC-639E-364A-A026-CF55D0394E90}" type="slidenum">
              <a:rPr lang="en-US" smtClean="0"/>
              <a:t>‹#›</a:t>
            </a:fld>
            <a:endParaRPr lang="en-US"/>
          </a:p>
        </p:txBody>
      </p:sp>
    </p:spTree>
    <p:extLst>
      <p:ext uri="{BB962C8B-B14F-4D97-AF65-F5344CB8AC3E}">
        <p14:creationId xmlns:p14="http://schemas.microsoft.com/office/powerpoint/2010/main" val="1921505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DEA2E-E0BE-C7DC-0D0C-6B15E1216F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ABF75D8-DC58-A5B7-06B0-DD9C20E803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79B7F2-5E5D-3EA8-CEAE-8E29127EFC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5F1D32-D543-F19A-F844-90B0FC70F0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982022-E82E-2048-FB4C-A94569C399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252E18-33A4-5DBF-F10D-F87F0C887AE9}"/>
              </a:ext>
            </a:extLst>
          </p:cNvPr>
          <p:cNvSpPr>
            <a:spLocks noGrp="1"/>
          </p:cNvSpPr>
          <p:nvPr>
            <p:ph type="dt" sz="half" idx="10"/>
          </p:nvPr>
        </p:nvSpPr>
        <p:spPr/>
        <p:txBody>
          <a:bodyPr/>
          <a:lstStyle/>
          <a:p>
            <a:fld id="{76F7FB4D-C777-AC43-A93A-EE3BB429E6AD}" type="datetimeFigureOut">
              <a:rPr lang="en-US" smtClean="0"/>
              <a:t>3/27/2026</a:t>
            </a:fld>
            <a:endParaRPr lang="en-US"/>
          </a:p>
        </p:txBody>
      </p:sp>
      <p:sp>
        <p:nvSpPr>
          <p:cNvPr id="8" name="Footer Placeholder 7">
            <a:extLst>
              <a:ext uri="{FF2B5EF4-FFF2-40B4-BE49-F238E27FC236}">
                <a16:creationId xmlns:a16="http://schemas.microsoft.com/office/drawing/2014/main" id="{735D20F1-599A-5675-247A-8BF1435906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0AB81D6-B2AB-C50C-2461-D25BB7484D79}"/>
              </a:ext>
            </a:extLst>
          </p:cNvPr>
          <p:cNvSpPr>
            <a:spLocks noGrp="1"/>
          </p:cNvSpPr>
          <p:nvPr>
            <p:ph type="sldNum" sz="quarter" idx="12"/>
          </p:nvPr>
        </p:nvSpPr>
        <p:spPr/>
        <p:txBody>
          <a:bodyPr/>
          <a:lstStyle/>
          <a:p>
            <a:fld id="{079C44BC-639E-364A-A026-CF55D0394E90}" type="slidenum">
              <a:rPr lang="en-US" smtClean="0"/>
              <a:t>‹#›</a:t>
            </a:fld>
            <a:endParaRPr lang="en-US"/>
          </a:p>
        </p:txBody>
      </p:sp>
    </p:spTree>
    <p:extLst>
      <p:ext uri="{BB962C8B-B14F-4D97-AF65-F5344CB8AC3E}">
        <p14:creationId xmlns:p14="http://schemas.microsoft.com/office/powerpoint/2010/main" val="2448679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F4683-0899-2B7A-EFDA-26A60688C99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7BA5325-D4DA-627B-E9D0-741B58DA70E5}"/>
              </a:ext>
            </a:extLst>
          </p:cNvPr>
          <p:cNvSpPr>
            <a:spLocks noGrp="1"/>
          </p:cNvSpPr>
          <p:nvPr>
            <p:ph type="dt" sz="half" idx="10"/>
          </p:nvPr>
        </p:nvSpPr>
        <p:spPr/>
        <p:txBody>
          <a:bodyPr/>
          <a:lstStyle/>
          <a:p>
            <a:fld id="{76F7FB4D-C777-AC43-A93A-EE3BB429E6AD}" type="datetimeFigureOut">
              <a:rPr lang="en-US" smtClean="0"/>
              <a:t>3/27/2026</a:t>
            </a:fld>
            <a:endParaRPr lang="en-US"/>
          </a:p>
        </p:txBody>
      </p:sp>
      <p:sp>
        <p:nvSpPr>
          <p:cNvPr id="4" name="Footer Placeholder 3">
            <a:extLst>
              <a:ext uri="{FF2B5EF4-FFF2-40B4-BE49-F238E27FC236}">
                <a16:creationId xmlns:a16="http://schemas.microsoft.com/office/drawing/2014/main" id="{5FFA015A-25EA-827B-9EC8-5F49639A11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E1EC3A-502F-57C5-2C27-064FC3E74F66}"/>
              </a:ext>
            </a:extLst>
          </p:cNvPr>
          <p:cNvSpPr>
            <a:spLocks noGrp="1"/>
          </p:cNvSpPr>
          <p:nvPr>
            <p:ph type="sldNum" sz="quarter" idx="12"/>
          </p:nvPr>
        </p:nvSpPr>
        <p:spPr/>
        <p:txBody>
          <a:bodyPr/>
          <a:lstStyle/>
          <a:p>
            <a:fld id="{079C44BC-639E-364A-A026-CF55D0394E90}" type="slidenum">
              <a:rPr lang="en-US" smtClean="0"/>
              <a:t>‹#›</a:t>
            </a:fld>
            <a:endParaRPr lang="en-US"/>
          </a:p>
        </p:txBody>
      </p:sp>
    </p:spTree>
    <p:extLst>
      <p:ext uri="{BB962C8B-B14F-4D97-AF65-F5344CB8AC3E}">
        <p14:creationId xmlns:p14="http://schemas.microsoft.com/office/powerpoint/2010/main" val="458937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4326B3-FF86-F466-B74A-10B3C7255827}"/>
              </a:ext>
            </a:extLst>
          </p:cNvPr>
          <p:cNvSpPr>
            <a:spLocks noGrp="1"/>
          </p:cNvSpPr>
          <p:nvPr>
            <p:ph type="dt" sz="half" idx="10"/>
          </p:nvPr>
        </p:nvSpPr>
        <p:spPr/>
        <p:txBody>
          <a:bodyPr/>
          <a:lstStyle/>
          <a:p>
            <a:fld id="{76F7FB4D-C777-AC43-A93A-EE3BB429E6AD}" type="datetimeFigureOut">
              <a:rPr lang="en-US" smtClean="0"/>
              <a:t>3/27/2026</a:t>
            </a:fld>
            <a:endParaRPr lang="en-US"/>
          </a:p>
        </p:txBody>
      </p:sp>
      <p:sp>
        <p:nvSpPr>
          <p:cNvPr id="3" name="Footer Placeholder 2">
            <a:extLst>
              <a:ext uri="{FF2B5EF4-FFF2-40B4-BE49-F238E27FC236}">
                <a16:creationId xmlns:a16="http://schemas.microsoft.com/office/drawing/2014/main" id="{24912C15-C903-BC33-CF99-48EFD1DD63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7B5DBC1-1550-AD39-8174-65D0EDF939C9}"/>
              </a:ext>
            </a:extLst>
          </p:cNvPr>
          <p:cNvSpPr>
            <a:spLocks noGrp="1"/>
          </p:cNvSpPr>
          <p:nvPr>
            <p:ph type="sldNum" sz="quarter" idx="12"/>
          </p:nvPr>
        </p:nvSpPr>
        <p:spPr/>
        <p:txBody>
          <a:bodyPr/>
          <a:lstStyle/>
          <a:p>
            <a:fld id="{079C44BC-639E-364A-A026-CF55D0394E90}" type="slidenum">
              <a:rPr lang="en-US" smtClean="0"/>
              <a:t>‹#›</a:t>
            </a:fld>
            <a:endParaRPr lang="en-US"/>
          </a:p>
        </p:txBody>
      </p:sp>
    </p:spTree>
    <p:extLst>
      <p:ext uri="{BB962C8B-B14F-4D97-AF65-F5344CB8AC3E}">
        <p14:creationId xmlns:p14="http://schemas.microsoft.com/office/powerpoint/2010/main" val="1261293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E07E9-7FA3-82A1-EC66-3AF49F0991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30BCEB-C6E6-CF92-C971-97BCCF1F0B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1BE236-99F9-3917-C051-4714BB01CF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6CEE3B-945A-E8E4-C24C-7AF226CABF42}"/>
              </a:ext>
            </a:extLst>
          </p:cNvPr>
          <p:cNvSpPr>
            <a:spLocks noGrp="1"/>
          </p:cNvSpPr>
          <p:nvPr>
            <p:ph type="dt" sz="half" idx="10"/>
          </p:nvPr>
        </p:nvSpPr>
        <p:spPr/>
        <p:txBody>
          <a:bodyPr/>
          <a:lstStyle/>
          <a:p>
            <a:fld id="{76F7FB4D-C777-AC43-A93A-EE3BB429E6AD}" type="datetimeFigureOut">
              <a:rPr lang="en-US" smtClean="0"/>
              <a:t>3/27/2026</a:t>
            </a:fld>
            <a:endParaRPr lang="en-US"/>
          </a:p>
        </p:txBody>
      </p:sp>
      <p:sp>
        <p:nvSpPr>
          <p:cNvPr id="6" name="Footer Placeholder 5">
            <a:extLst>
              <a:ext uri="{FF2B5EF4-FFF2-40B4-BE49-F238E27FC236}">
                <a16:creationId xmlns:a16="http://schemas.microsoft.com/office/drawing/2014/main" id="{4AC0F8F8-1802-F699-4713-B4A3BB2D6F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D7CA96-1C1C-8857-085B-77B74AED317E}"/>
              </a:ext>
            </a:extLst>
          </p:cNvPr>
          <p:cNvSpPr>
            <a:spLocks noGrp="1"/>
          </p:cNvSpPr>
          <p:nvPr>
            <p:ph type="sldNum" sz="quarter" idx="12"/>
          </p:nvPr>
        </p:nvSpPr>
        <p:spPr/>
        <p:txBody>
          <a:bodyPr/>
          <a:lstStyle/>
          <a:p>
            <a:fld id="{079C44BC-639E-364A-A026-CF55D0394E90}" type="slidenum">
              <a:rPr lang="en-US" smtClean="0"/>
              <a:t>‹#›</a:t>
            </a:fld>
            <a:endParaRPr lang="en-US"/>
          </a:p>
        </p:txBody>
      </p:sp>
    </p:spTree>
    <p:extLst>
      <p:ext uri="{BB962C8B-B14F-4D97-AF65-F5344CB8AC3E}">
        <p14:creationId xmlns:p14="http://schemas.microsoft.com/office/powerpoint/2010/main" val="1600711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FDCA3-A2C0-B4E1-024B-438B515D1D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195660-A38C-CEC5-9E54-CAE52622DB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BD1BBA9-A307-6C6B-4223-05EF3D691C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A17839-9E3A-1FC8-CC41-6888F5807E62}"/>
              </a:ext>
            </a:extLst>
          </p:cNvPr>
          <p:cNvSpPr>
            <a:spLocks noGrp="1"/>
          </p:cNvSpPr>
          <p:nvPr>
            <p:ph type="dt" sz="half" idx="10"/>
          </p:nvPr>
        </p:nvSpPr>
        <p:spPr/>
        <p:txBody>
          <a:bodyPr/>
          <a:lstStyle/>
          <a:p>
            <a:fld id="{76F7FB4D-C777-AC43-A93A-EE3BB429E6AD}" type="datetimeFigureOut">
              <a:rPr lang="en-US" smtClean="0"/>
              <a:t>3/27/2026</a:t>
            </a:fld>
            <a:endParaRPr lang="en-US"/>
          </a:p>
        </p:txBody>
      </p:sp>
      <p:sp>
        <p:nvSpPr>
          <p:cNvPr id="6" name="Footer Placeholder 5">
            <a:extLst>
              <a:ext uri="{FF2B5EF4-FFF2-40B4-BE49-F238E27FC236}">
                <a16:creationId xmlns:a16="http://schemas.microsoft.com/office/drawing/2014/main" id="{6729DA1C-23E0-4905-2D11-39D00B0E24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3FCC7E-5149-DB89-B26A-9FBAFCC42657}"/>
              </a:ext>
            </a:extLst>
          </p:cNvPr>
          <p:cNvSpPr>
            <a:spLocks noGrp="1"/>
          </p:cNvSpPr>
          <p:nvPr>
            <p:ph type="sldNum" sz="quarter" idx="12"/>
          </p:nvPr>
        </p:nvSpPr>
        <p:spPr/>
        <p:txBody>
          <a:bodyPr/>
          <a:lstStyle/>
          <a:p>
            <a:fld id="{079C44BC-639E-364A-A026-CF55D0394E90}" type="slidenum">
              <a:rPr lang="en-US" smtClean="0"/>
              <a:t>‹#›</a:t>
            </a:fld>
            <a:endParaRPr lang="en-US"/>
          </a:p>
        </p:txBody>
      </p:sp>
    </p:spTree>
    <p:extLst>
      <p:ext uri="{BB962C8B-B14F-4D97-AF65-F5344CB8AC3E}">
        <p14:creationId xmlns:p14="http://schemas.microsoft.com/office/powerpoint/2010/main" val="210777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6C067B-50C8-1750-2E59-0E4112CDE6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61B31F-0905-B2BA-7D6A-F810B934A1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238C99-A85D-03CF-91AC-D55A27EAFD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6F7FB4D-C777-AC43-A93A-EE3BB429E6AD}" type="datetimeFigureOut">
              <a:rPr lang="en-US" smtClean="0"/>
              <a:t>3/27/2026</a:t>
            </a:fld>
            <a:endParaRPr lang="en-US"/>
          </a:p>
        </p:txBody>
      </p:sp>
      <p:sp>
        <p:nvSpPr>
          <p:cNvPr id="5" name="Footer Placeholder 4">
            <a:extLst>
              <a:ext uri="{FF2B5EF4-FFF2-40B4-BE49-F238E27FC236}">
                <a16:creationId xmlns:a16="http://schemas.microsoft.com/office/drawing/2014/main" id="{C1515452-949A-0359-A92D-9ED751E1BC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84395D6-AFBA-41B1-45F1-B0B9A2574D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79C44BC-639E-364A-A026-CF55D0394E90}" type="slidenum">
              <a:rPr lang="en-US" smtClean="0"/>
              <a:t>‹#›</a:t>
            </a:fld>
            <a:endParaRPr lang="en-US"/>
          </a:p>
        </p:txBody>
      </p:sp>
    </p:spTree>
    <p:extLst>
      <p:ext uri="{BB962C8B-B14F-4D97-AF65-F5344CB8AC3E}">
        <p14:creationId xmlns:p14="http://schemas.microsoft.com/office/powerpoint/2010/main" val="40667708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png"/><Relationship Id="rId5" Type="http://schemas.openxmlformats.org/officeDocument/2006/relationships/image" Target="../media/image8.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png"/><Relationship Id="rId5" Type="http://schemas.openxmlformats.org/officeDocument/2006/relationships/image" Target="../media/image9.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png"/><Relationship Id="rId5" Type="http://schemas.openxmlformats.org/officeDocument/2006/relationships/image" Target="../media/image2.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png"/><Relationship Id="rId5" Type="http://schemas.openxmlformats.org/officeDocument/2006/relationships/image" Target="../media/image3.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png"/><Relationship Id="rId5" Type="http://schemas.openxmlformats.org/officeDocument/2006/relationships/image" Target="../media/image4.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png"/><Relationship Id="rId5" Type="http://schemas.openxmlformats.org/officeDocument/2006/relationships/image" Target="../media/image5.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png"/><Relationship Id="rId5" Type="http://schemas.openxmlformats.org/officeDocument/2006/relationships/image" Target="../media/image6.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png"/><Relationship Id="rId5" Type="http://schemas.openxmlformats.org/officeDocument/2006/relationships/image" Target="../media/image7.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 name="Rectangle 66">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3" name="Oval 72">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5" name="Arc 74">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Text 1"/>
          <p:cNvSpPr/>
          <p:nvPr/>
        </p:nvSpPr>
        <p:spPr>
          <a:xfrm>
            <a:off x="4038600" y="1939159"/>
            <a:ext cx="7644627" cy="2751086"/>
          </a:xfrm>
          <a:prstGeom prst="rect">
            <a:avLst/>
          </a:prstGeom>
        </p:spPr>
        <p:txBody>
          <a:bodyPr vert="horz" lIns="91440" tIns="45720" rIns="91440" bIns="45720" rtlCol="0" anchor="b">
            <a:normAutofit/>
          </a:bodyPr>
          <a:lstStyle/>
          <a:p>
            <a:pPr algn="r">
              <a:lnSpc>
                <a:spcPct val="90000"/>
              </a:lnSpc>
              <a:spcBef>
                <a:spcPct val="0"/>
              </a:spcBef>
              <a:spcAft>
                <a:spcPts val="800"/>
              </a:spcAft>
            </a:pPr>
            <a:r>
              <a:rPr lang="en-US" sz="6000" kern="1200">
                <a:solidFill>
                  <a:schemeClr val="tx1"/>
                </a:solidFill>
                <a:latin typeface="+mj-lt"/>
                <a:ea typeface="+mj-ea"/>
                <a:cs typeface="+mj-cs"/>
              </a:rPr>
              <a:t>Video 9</a:t>
            </a:r>
          </a:p>
        </p:txBody>
      </p:sp>
      <p:sp>
        <p:nvSpPr>
          <p:cNvPr id="4" name="Text 2"/>
          <p:cNvSpPr/>
          <p:nvPr/>
        </p:nvSpPr>
        <p:spPr>
          <a:xfrm>
            <a:off x="4038600" y="4782320"/>
            <a:ext cx="7644627" cy="1329443"/>
          </a:xfrm>
          <a:prstGeom prst="rect">
            <a:avLst/>
          </a:prstGeom>
        </p:spPr>
        <p:txBody>
          <a:bodyPr vert="horz" lIns="91440" tIns="45720" rIns="91440" bIns="45720" rtlCol="0">
            <a:normAutofit/>
          </a:bodyPr>
          <a:lstStyle/>
          <a:p>
            <a:pPr algn="r">
              <a:lnSpc>
                <a:spcPct val="90000"/>
              </a:lnSpc>
              <a:spcBef>
                <a:spcPts val="1000"/>
              </a:spcBef>
              <a:spcAft>
                <a:spcPts val="800"/>
              </a:spcAft>
            </a:pPr>
            <a:r>
              <a:rPr lang="en-US" sz="2400" b="1" kern="1200">
                <a:solidFill>
                  <a:schemeClr val="tx1"/>
                </a:solidFill>
                <a:latin typeface="+mn-lt"/>
                <a:ea typeface="+mn-ea"/>
                <a:cs typeface="+mn-cs"/>
              </a:rPr>
              <a:t>Connecting to</a:t>
            </a:r>
            <a:r>
              <a:rPr lang="en-US" sz="2400" kern="1200">
                <a:solidFill>
                  <a:schemeClr val="tx1"/>
                </a:solidFill>
                <a:latin typeface="+mn-lt"/>
                <a:ea typeface="+mn-ea"/>
                <a:cs typeface="+mn-cs"/>
              </a:rPr>
              <a:t> </a:t>
            </a:r>
            <a:r>
              <a:rPr lang="en-US" sz="2400" b="1" kern="1200">
                <a:solidFill>
                  <a:schemeClr val="tx1"/>
                </a:solidFill>
                <a:latin typeface="+mn-lt"/>
                <a:ea typeface="+mn-ea"/>
                <a:cs typeface="+mn-cs"/>
              </a:rPr>
              <a:t>the Care</a:t>
            </a:r>
            <a:r>
              <a:rPr lang="en-US" sz="2400" kern="1200">
                <a:solidFill>
                  <a:schemeClr val="tx1"/>
                </a:solidFill>
                <a:latin typeface="+mn-lt"/>
                <a:ea typeface="+mn-ea"/>
                <a:cs typeface="+mn-cs"/>
              </a:rPr>
              <a:t> </a:t>
            </a:r>
            <a:r>
              <a:rPr lang="en-US" sz="2400" b="1" kern="1200">
                <a:solidFill>
                  <a:schemeClr val="tx1"/>
                </a:solidFill>
                <a:latin typeface="+mn-lt"/>
                <a:ea typeface="+mn-ea"/>
                <a:cs typeface="+mn-cs"/>
              </a:rPr>
              <a:t>You Need</a:t>
            </a:r>
            <a:endParaRPr lang="en-US" sz="2400" kern="1200">
              <a:solidFill>
                <a:schemeClr val="tx1"/>
              </a:solidFill>
              <a:latin typeface="+mn-lt"/>
              <a:ea typeface="+mn-ea"/>
              <a:cs typeface="+mn-cs"/>
            </a:endParaRPr>
          </a:p>
        </p:txBody>
      </p:sp>
      <p:sp>
        <p:nvSpPr>
          <p:cNvPr id="7" name="TextBox 6">
            <a:extLst>
              <a:ext uri="{FF2B5EF4-FFF2-40B4-BE49-F238E27FC236}">
                <a16:creationId xmlns:a16="http://schemas.microsoft.com/office/drawing/2014/main" id="{C146A551-33EB-6A27-854D-D3E06221C2C8}"/>
              </a:ext>
            </a:extLst>
          </p:cNvPr>
          <p:cNvSpPr txBox="1"/>
          <p:nvPr/>
        </p:nvSpPr>
        <p:spPr>
          <a:xfrm>
            <a:off x="3048000" y="2890228"/>
            <a:ext cx="6096000" cy="369332"/>
          </a:xfrm>
          <a:prstGeom prst="rect">
            <a:avLst/>
          </a:prstGeom>
          <a:noFill/>
        </p:spPr>
        <p:txBody>
          <a:bodyPr wrap="square">
            <a:spAutoFit/>
          </a:bodyPr>
          <a:lstStyle/>
          <a:p>
            <a:pPr>
              <a:spcAft>
                <a:spcPts val="600"/>
              </a:spcAft>
            </a:pPr>
            <a:r>
              <a:rPr lang="en-US" b="0" i="0">
                <a:solidFill>
                  <a:srgbClr val="000000"/>
                </a:solidFill>
                <a:effectLst/>
                <a:latin typeface="-webkit-standard"/>
              </a:rPr>
              <a:t>  </a:t>
            </a:r>
            <a:endParaRPr lang="en-US"/>
          </a:p>
        </p:txBody>
      </p:sp>
      <p:pic>
        <p:nvPicPr>
          <p:cNvPr id="2" name="Video 9 English Slide 1">
            <a:hlinkClick r:id="" action="ppaction://media"/>
            <a:extLst>
              <a:ext uri="{FF2B5EF4-FFF2-40B4-BE49-F238E27FC236}">
                <a16:creationId xmlns:a16="http://schemas.microsoft.com/office/drawing/2014/main" id="{1F6CEE75-9D86-D62A-8324-F75B0064FF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9438" y="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9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731520" y="609600"/>
            <a:ext cx="10728960" cy="2316480"/>
          </a:xfrm>
          <a:prstGeom prst="rect">
            <a:avLst/>
          </a:prstGeom>
          <a:noFill/>
          <a:ln/>
        </p:spPr>
        <p:txBody>
          <a:bodyPr wrap="square" rtlCol="0" anchor="ctr"/>
          <a:lstStyle/>
          <a:p>
            <a:pPr algn="ctr"/>
            <a:r>
              <a:rPr lang="en-US" sz="6667" b="1" dirty="0">
                <a:solidFill>
                  <a:srgbClr val="002060"/>
                </a:solidFill>
                <a:latin typeface="Calibri" pitchFamily="34" charset="0"/>
                <a:ea typeface="Calibri" pitchFamily="34" charset="-122"/>
                <a:cs typeface="Calibri" pitchFamily="34" charset="-120"/>
              </a:rPr>
              <a:t>Do You Need Help</a:t>
            </a:r>
            <a:endParaRPr lang="en-US" sz="6667" dirty="0">
              <a:solidFill>
                <a:srgbClr val="002060"/>
              </a:solidFill>
            </a:endParaRPr>
          </a:p>
          <a:p>
            <a:pPr algn="ctr"/>
            <a:r>
              <a:rPr lang="en-US" sz="6667" b="1" dirty="0">
                <a:solidFill>
                  <a:srgbClr val="002060"/>
                </a:solidFill>
                <a:latin typeface="Calibri" pitchFamily="34" charset="0"/>
                <a:ea typeface="Calibri" pitchFamily="34" charset="-122"/>
                <a:cs typeface="Calibri" pitchFamily="34" charset="-120"/>
              </a:rPr>
              <a:t>Connecting?</a:t>
            </a:r>
            <a:endParaRPr lang="en-US" sz="6667" dirty="0">
              <a:solidFill>
                <a:srgbClr val="002060"/>
              </a:solidFill>
            </a:endParaRPr>
          </a:p>
        </p:txBody>
      </p:sp>
      <p:sp>
        <p:nvSpPr>
          <p:cNvPr id="4" name="Text 2"/>
          <p:cNvSpPr/>
          <p:nvPr/>
        </p:nvSpPr>
        <p:spPr>
          <a:xfrm>
            <a:off x="731520" y="2682240"/>
            <a:ext cx="10728960" cy="670560"/>
          </a:xfrm>
          <a:prstGeom prst="rect">
            <a:avLst/>
          </a:prstGeom>
          <a:noFill/>
          <a:ln/>
        </p:spPr>
        <p:txBody>
          <a:bodyPr wrap="square" lIns="0" tIns="0" rIns="0" bIns="0" rtlCol="0" anchor="ctr"/>
          <a:lstStyle/>
          <a:p>
            <a:pPr algn="ctr"/>
            <a:r>
              <a:rPr lang="en-US" sz="2667" b="1" dirty="0">
                <a:solidFill>
                  <a:srgbClr val="002060"/>
                </a:solidFill>
                <a:latin typeface="Calibri" pitchFamily="34" charset="0"/>
                <a:ea typeface="Calibri" pitchFamily="34" charset="-122"/>
                <a:cs typeface="Calibri" pitchFamily="34" charset="-120"/>
              </a:rPr>
              <a:t>Your CHW can CONNECT you</a:t>
            </a:r>
            <a:endParaRPr lang="en-US" sz="2667" b="1" dirty="0">
              <a:solidFill>
                <a:srgbClr val="002060"/>
              </a:solidFill>
            </a:endParaRPr>
          </a:p>
        </p:txBody>
      </p:sp>
      <p:sp>
        <p:nvSpPr>
          <p:cNvPr id="5" name="Shape 3"/>
          <p:cNvSpPr/>
          <p:nvPr/>
        </p:nvSpPr>
        <p:spPr>
          <a:xfrm>
            <a:off x="975360" y="3596640"/>
            <a:ext cx="2377440" cy="999744"/>
          </a:xfrm>
          <a:prstGeom prst="rect">
            <a:avLst/>
          </a:prstGeom>
          <a:solidFill>
            <a:srgbClr val="B3DFDF">
              <a:alpha val="45000"/>
            </a:srgbClr>
          </a:solidFill>
          <a:ln w="12700">
            <a:solidFill>
              <a:srgbClr val="AADDE6"/>
            </a:solidFill>
            <a:prstDash val="solid"/>
          </a:ln>
        </p:spPr>
        <p:txBody>
          <a:bodyPr/>
          <a:lstStyle/>
          <a:p>
            <a:endParaRPr lang="en-US" sz="2667" dirty="0">
              <a:solidFill>
                <a:srgbClr val="002060"/>
              </a:solidFill>
            </a:endParaRPr>
          </a:p>
        </p:txBody>
      </p:sp>
      <p:sp>
        <p:nvSpPr>
          <p:cNvPr id="6" name="Text 4"/>
          <p:cNvSpPr/>
          <p:nvPr/>
        </p:nvSpPr>
        <p:spPr>
          <a:xfrm>
            <a:off x="975360" y="3596640"/>
            <a:ext cx="2377440" cy="999744"/>
          </a:xfrm>
          <a:prstGeom prst="rect">
            <a:avLst/>
          </a:prstGeom>
          <a:noFill/>
          <a:ln/>
        </p:spPr>
        <p:txBody>
          <a:bodyPr wrap="square" lIns="0" tIns="0" rIns="0" bIns="0" rtlCol="0" anchor="ctr"/>
          <a:lstStyle/>
          <a:p>
            <a:pPr algn="ctr"/>
            <a:r>
              <a:rPr lang="en-US" sz="2667" b="1" dirty="0">
                <a:solidFill>
                  <a:srgbClr val="002060"/>
                </a:solidFill>
                <a:latin typeface="Calibri" pitchFamily="34" charset="0"/>
                <a:ea typeface="Calibri" pitchFamily="34" charset="-122"/>
                <a:cs typeface="Calibri" pitchFamily="34" charset="-120"/>
              </a:rPr>
              <a:t>Insurance</a:t>
            </a:r>
            <a:endParaRPr lang="en-US" sz="2667" dirty="0">
              <a:solidFill>
                <a:srgbClr val="002060"/>
              </a:solidFill>
            </a:endParaRPr>
          </a:p>
        </p:txBody>
      </p:sp>
      <p:sp>
        <p:nvSpPr>
          <p:cNvPr id="7" name="Shape 5"/>
          <p:cNvSpPr/>
          <p:nvPr/>
        </p:nvSpPr>
        <p:spPr>
          <a:xfrm>
            <a:off x="3596640" y="3596640"/>
            <a:ext cx="2377440" cy="999744"/>
          </a:xfrm>
          <a:prstGeom prst="rect">
            <a:avLst/>
          </a:prstGeom>
          <a:solidFill>
            <a:srgbClr val="B3DFDF">
              <a:alpha val="45000"/>
            </a:srgbClr>
          </a:solidFill>
          <a:ln w="12700">
            <a:solidFill>
              <a:srgbClr val="AADDE6"/>
            </a:solidFill>
            <a:prstDash val="solid"/>
          </a:ln>
        </p:spPr>
        <p:txBody>
          <a:bodyPr/>
          <a:lstStyle/>
          <a:p>
            <a:endParaRPr lang="en-US" sz="2667" dirty="0">
              <a:solidFill>
                <a:srgbClr val="002060"/>
              </a:solidFill>
            </a:endParaRPr>
          </a:p>
        </p:txBody>
      </p:sp>
      <p:sp>
        <p:nvSpPr>
          <p:cNvPr id="8" name="Text 6"/>
          <p:cNvSpPr/>
          <p:nvPr/>
        </p:nvSpPr>
        <p:spPr>
          <a:xfrm>
            <a:off x="3596640" y="3596640"/>
            <a:ext cx="2377440" cy="999744"/>
          </a:xfrm>
          <a:prstGeom prst="rect">
            <a:avLst/>
          </a:prstGeom>
          <a:noFill/>
          <a:ln/>
        </p:spPr>
        <p:txBody>
          <a:bodyPr wrap="square" lIns="0" tIns="0" rIns="0" bIns="0" rtlCol="0" anchor="ctr"/>
          <a:lstStyle/>
          <a:p>
            <a:pPr algn="ctr"/>
            <a:r>
              <a:rPr lang="en-US" sz="2667" b="1" dirty="0">
                <a:solidFill>
                  <a:srgbClr val="002060"/>
                </a:solidFill>
                <a:latin typeface="Calibri" pitchFamily="34" charset="0"/>
                <a:ea typeface="Calibri" pitchFamily="34" charset="-122"/>
                <a:cs typeface="Calibri" pitchFamily="34" charset="-120"/>
              </a:rPr>
              <a:t>Clinic Appt</a:t>
            </a:r>
            <a:endParaRPr lang="en-US" sz="2667" dirty="0">
              <a:solidFill>
                <a:srgbClr val="002060"/>
              </a:solidFill>
            </a:endParaRPr>
          </a:p>
        </p:txBody>
      </p:sp>
      <p:sp>
        <p:nvSpPr>
          <p:cNvPr id="9" name="Shape 7"/>
          <p:cNvSpPr/>
          <p:nvPr/>
        </p:nvSpPr>
        <p:spPr>
          <a:xfrm>
            <a:off x="6217920" y="3596640"/>
            <a:ext cx="2377440" cy="999744"/>
          </a:xfrm>
          <a:prstGeom prst="rect">
            <a:avLst/>
          </a:prstGeom>
          <a:solidFill>
            <a:srgbClr val="B3DFDF">
              <a:alpha val="45000"/>
            </a:srgbClr>
          </a:solidFill>
          <a:ln w="12700">
            <a:solidFill>
              <a:srgbClr val="AADDE6"/>
            </a:solidFill>
            <a:prstDash val="solid"/>
          </a:ln>
        </p:spPr>
        <p:txBody>
          <a:bodyPr/>
          <a:lstStyle/>
          <a:p>
            <a:endParaRPr lang="en-US" sz="2667" dirty="0">
              <a:solidFill>
                <a:srgbClr val="002060"/>
              </a:solidFill>
            </a:endParaRPr>
          </a:p>
        </p:txBody>
      </p:sp>
      <p:sp>
        <p:nvSpPr>
          <p:cNvPr id="10" name="Text 8"/>
          <p:cNvSpPr/>
          <p:nvPr/>
        </p:nvSpPr>
        <p:spPr>
          <a:xfrm>
            <a:off x="6217920" y="3596640"/>
            <a:ext cx="2377440" cy="999744"/>
          </a:xfrm>
          <a:prstGeom prst="rect">
            <a:avLst/>
          </a:prstGeom>
          <a:noFill/>
          <a:ln/>
        </p:spPr>
        <p:txBody>
          <a:bodyPr wrap="square" lIns="0" tIns="0" rIns="0" bIns="0" rtlCol="0" anchor="ctr"/>
          <a:lstStyle/>
          <a:p>
            <a:pPr algn="ctr"/>
            <a:r>
              <a:rPr lang="en-US" sz="2667" b="1" dirty="0">
                <a:solidFill>
                  <a:srgbClr val="002060"/>
                </a:solidFill>
                <a:latin typeface="Calibri" pitchFamily="34" charset="0"/>
                <a:ea typeface="Calibri" pitchFamily="34" charset="-122"/>
                <a:cs typeface="Calibri" pitchFamily="34" charset="-120"/>
              </a:rPr>
              <a:t>Medications</a:t>
            </a:r>
            <a:endParaRPr lang="en-US" sz="2667" dirty="0">
              <a:solidFill>
                <a:srgbClr val="002060"/>
              </a:solidFill>
            </a:endParaRPr>
          </a:p>
        </p:txBody>
      </p:sp>
      <p:sp>
        <p:nvSpPr>
          <p:cNvPr id="11" name="Shape 9"/>
          <p:cNvSpPr/>
          <p:nvPr/>
        </p:nvSpPr>
        <p:spPr>
          <a:xfrm>
            <a:off x="8839200" y="3596640"/>
            <a:ext cx="2377440" cy="999744"/>
          </a:xfrm>
          <a:prstGeom prst="rect">
            <a:avLst/>
          </a:prstGeom>
          <a:solidFill>
            <a:srgbClr val="B3DFDF">
              <a:alpha val="45000"/>
            </a:srgbClr>
          </a:solidFill>
          <a:ln w="12700">
            <a:solidFill>
              <a:srgbClr val="AADDE6"/>
            </a:solidFill>
            <a:prstDash val="solid"/>
          </a:ln>
        </p:spPr>
        <p:txBody>
          <a:bodyPr/>
          <a:lstStyle/>
          <a:p>
            <a:endParaRPr lang="en-US" sz="2400" dirty="0">
              <a:solidFill>
                <a:srgbClr val="002060"/>
              </a:solidFill>
            </a:endParaRPr>
          </a:p>
        </p:txBody>
      </p:sp>
      <p:sp>
        <p:nvSpPr>
          <p:cNvPr id="12" name="Text 10"/>
          <p:cNvSpPr/>
          <p:nvPr/>
        </p:nvSpPr>
        <p:spPr>
          <a:xfrm>
            <a:off x="8839200" y="3596640"/>
            <a:ext cx="2377440" cy="999744"/>
          </a:xfrm>
          <a:prstGeom prst="rect">
            <a:avLst/>
          </a:prstGeom>
          <a:noFill/>
          <a:ln/>
        </p:spPr>
        <p:txBody>
          <a:bodyPr wrap="square" lIns="0" tIns="0" rIns="0" bIns="0" rtlCol="0" anchor="ctr"/>
          <a:lstStyle/>
          <a:p>
            <a:pPr algn="ctr"/>
            <a:r>
              <a:rPr lang="en-US" sz="2667" b="1" dirty="0">
                <a:solidFill>
                  <a:srgbClr val="002060"/>
                </a:solidFill>
                <a:latin typeface="Calibri" pitchFamily="34" charset="0"/>
                <a:ea typeface="Calibri" pitchFamily="34" charset="-122"/>
                <a:cs typeface="Calibri" pitchFamily="34" charset="-120"/>
              </a:rPr>
              <a:t>Eye &amp; Flu &amp; Dental</a:t>
            </a:r>
            <a:endParaRPr lang="en-US" sz="2667" dirty="0">
              <a:solidFill>
                <a:srgbClr val="002060"/>
              </a:solidFill>
            </a:endParaRPr>
          </a:p>
        </p:txBody>
      </p:sp>
      <p:sp>
        <p:nvSpPr>
          <p:cNvPr id="13" name="Shape 11"/>
          <p:cNvSpPr/>
          <p:nvPr/>
        </p:nvSpPr>
        <p:spPr>
          <a:xfrm>
            <a:off x="975360" y="4876800"/>
            <a:ext cx="2377440" cy="999744"/>
          </a:xfrm>
          <a:prstGeom prst="rect">
            <a:avLst/>
          </a:prstGeom>
          <a:solidFill>
            <a:srgbClr val="B3DFDF">
              <a:alpha val="45000"/>
            </a:srgbClr>
          </a:solidFill>
          <a:ln w="12700">
            <a:solidFill>
              <a:srgbClr val="AADDE6"/>
            </a:solidFill>
            <a:prstDash val="solid"/>
          </a:ln>
        </p:spPr>
        <p:txBody>
          <a:bodyPr/>
          <a:lstStyle/>
          <a:p>
            <a:endParaRPr lang="en-US" sz="2667" dirty="0">
              <a:solidFill>
                <a:srgbClr val="002060"/>
              </a:solidFill>
            </a:endParaRPr>
          </a:p>
        </p:txBody>
      </p:sp>
      <p:sp>
        <p:nvSpPr>
          <p:cNvPr id="14" name="Text 12"/>
          <p:cNvSpPr/>
          <p:nvPr/>
        </p:nvSpPr>
        <p:spPr>
          <a:xfrm>
            <a:off x="975360" y="4876800"/>
            <a:ext cx="2377440" cy="999744"/>
          </a:xfrm>
          <a:prstGeom prst="rect">
            <a:avLst/>
          </a:prstGeom>
          <a:noFill/>
          <a:ln/>
        </p:spPr>
        <p:txBody>
          <a:bodyPr wrap="square" lIns="0" tIns="0" rIns="0" bIns="0" rtlCol="0" anchor="ctr"/>
          <a:lstStyle/>
          <a:p>
            <a:pPr algn="ctr"/>
            <a:r>
              <a:rPr lang="en-US" sz="2667" b="1" dirty="0">
                <a:solidFill>
                  <a:srgbClr val="002060"/>
                </a:solidFill>
                <a:latin typeface="Calibri" pitchFamily="34" charset="0"/>
                <a:ea typeface="Calibri" pitchFamily="34" charset="-122"/>
                <a:cs typeface="Calibri" pitchFamily="34" charset="-120"/>
              </a:rPr>
              <a:t>Exercise</a:t>
            </a:r>
            <a:endParaRPr lang="en-US" sz="2667" dirty="0">
              <a:solidFill>
                <a:srgbClr val="002060"/>
              </a:solidFill>
            </a:endParaRPr>
          </a:p>
        </p:txBody>
      </p:sp>
      <p:sp>
        <p:nvSpPr>
          <p:cNvPr id="15" name="Shape 13"/>
          <p:cNvSpPr/>
          <p:nvPr/>
        </p:nvSpPr>
        <p:spPr>
          <a:xfrm>
            <a:off x="3596640" y="4876800"/>
            <a:ext cx="2377440" cy="999744"/>
          </a:xfrm>
          <a:prstGeom prst="rect">
            <a:avLst/>
          </a:prstGeom>
          <a:solidFill>
            <a:srgbClr val="B3DFDF">
              <a:alpha val="45000"/>
            </a:srgbClr>
          </a:solidFill>
          <a:ln w="12700">
            <a:solidFill>
              <a:srgbClr val="AADDE6"/>
            </a:solidFill>
            <a:prstDash val="solid"/>
          </a:ln>
        </p:spPr>
        <p:txBody>
          <a:bodyPr/>
          <a:lstStyle/>
          <a:p>
            <a:endParaRPr lang="en-US" sz="2667" dirty="0">
              <a:solidFill>
                <a:srgbClr val="002060"/>
              </a:solidFill>
            </a:endParaRPr>
          </a:p>
        </p:txBody>
      </p:sp>
      <p:sp>
        <p:nvSpPr>
          <p:cNvPr id="16" name="Text 14"/>
          <p:cNvSpPr/>
          <p:nvPr/>
        </p:nvSpPr>
        <p:spPr>
          <a:xfrm>
            <a:off x="3596640" y="4876800"/>
            <a:ext cx="2377440" cy="999744"/>
          </a:xfrm>
          <a:prstGeom prst="rect">
            <a:avLst/>
          </a:prstGeom>
          <a:noFill/>
          <a:ln/>
        </p:spPr>
        <p:txBody>
          <a:bodyPr wrap="square" lIns="0" tIns="0" rIns="0" bIns="0" rtlCol="0" anchor="ctr"/>
          <a:lstStyle/>
          <a:p>
            <a:pPr algn="ctr"/>
            <a:r>
              <a:rPr lang="en-US" sz="2667" b="1" dirty="0">
                <a:solidFill>
                  <a:srgbClr val="002060"/>
                </a:solidFill>
                <a:latin typeface="Calibri" pitchFamily="34" charset="0"/>
                <a:ea typeface="Calibri" pitchFamily="34" charset="-122"/>
                <a:cs typeface="Calibri" pitchFamily="34" charset="-120"/>
              </a:rPr>
              <a:t>Support</a:t>
            </a:r>
            <a:endParaRPr lang="en-US" sz="2667" dirty="0">
              <a:solidFill>
                <a:srgbClr val="002060"/>
              </a:solidFill>
            </a:endParaRPr>
          </a:p>
        </p:txBody>
      </p:sp>
      <p:sp>
        <p:nvSpPr>
          <p:cNvPr id="17" name="Shape 15"/>
          <p:cNvSpPr/>
          <p:nvPr/>
        </p:nvSpPr>
        <p:spPr>
          <a:xfrm>
            <a:off x="6217920" y="4876800"/>
            <a:ext cx="2377440" cy="999744"/>
          </a:xfrm>
          <a:prstGeom prst="rect">
            <a:avLst/>
          </a:prstGeom>
          <a:solidFill>
            <a:srgbClr val="B3DFDF">
              <a:alpha val="45000"/>
            </a:srgbClr>
          </a:solidFill>
          <a:ln w="12700">
            <a:solidFill>
              <a:srgbClr val="AADDE6"/>
            </a:solidFill>
            <a:prstDash val="solid"/>
          </a:ln>
        </p:spPr>
        <p:txBody>
          <a:bodyPr/>
          <a:lstStyle/>
          <a:p>
            <a:endParaRPr lang="en-US" sz="2667" dirty="0">
              <a:solidFill>
                <a:srgbClr val="002060"/>
              </a:solidFill>
            </a:endParaRPr>
          </a:p>
        </p:txBody>
      </p:sp>
      <p:sp>
        <p:nvSpPr>
          <p:cNvPr id="18" name="Text 16"/>
          <p:cNvSpPr/>
          <p:nvPr/>
        </p:nvSpPr>
        <p:spPr>
          <a:xfrm>
            <a:off x="6217920" y="4876800"/>
            <a:ext cx="2377440" cy="999744"/>
          </a:xfrm>
          <a:prstGeom prst="rect">
            <a:avLst/>
          </a:prstGeom>
          <a:noFill/>
          <a:ln/>
        </p:spPr>
        <p:txBody>
          <a:bodyPr wrap="square" lIns="0" tIns="0" rIns="0" bIns="0" rtlCol="0" anchor="ctr"/>
          <a:lstStyle/>
          <a:p>
            <a:pPr algn="ctr"/>
            <a:r>
              <a:rPr lang="en-US" sz="2667" b="1" dirty="0">
                <a:solidFill>
                  <a:srgbClr val="002060"/>
                </a:solidFill>
                <a:latin typeface="Calibri" pitchFamily="34" charset="0"/>
                <a:ea typeface="Calibri" pitchFamily="34" charset="-122"/>
                <a:cs typeface="Calibri" pitchFamily="34" charset="-120"/>
              </a:rPr>
              <a:t>Transportation</a:t>
            </a:r>
            <a:endParaRPr lang="en-US" sz="2667" dirty="0">
              <a:solidFill>
                <a:srgbClr val="002060"/>
              </a:solidFill>
            </a:endParaRPr>
          </a:p>
        </p:txBody>
      </p:sp>
      <p:sp>
        <p:nvSpPr>
          <p:cNvPr id="19" name="Shape 17"/>
          <p:cNvSpPr/>
          <p:nvPr/>
        </p:nvSpPr>
        <p:spPr>
          <a:xfrm>
            <a:off x="8839200" y="4876800"/>
            <a:ext cx="2377440" cy="999744"/>
          </a:xfrm>
          <a:prstGeom prst="rect">
            <a:avLst/>
          </a:prstGeom>
          <a:solidFill>
            <a:srgbClr val="B3DFDF">
              <a:alpha val="45000"/>
            </a:srgbClr>
          </a:solidFill>
          <a:ln w="12700">
            <a:solidFill>
              <a:srgbClr val="AADDE6"/>
            </a:solidFill>
            <a:prstDash val="solid"/>
          </a:ln>
        </p:spPr>
        <p:txBody>
          <a:bodyPr/>
          <a:lstStyle/>
          <a:p>
            <a:endParaRPr lang="en-US" sz="2667" dirty="0">
              <a:solidFill>
                <a:srgbClr val="002060"/>
              </a:solidFill>
            </a:endParaRPr>
          </a:p>
        </p:txBody>
      </p:sp>
      <p:sp>
        <p:nvSpPr>
          <p:cNvPr id="20" name="Text 18"/>
          <p:cNvSpPr/>
          <p:nvPr/>
        </p:nvSpPr>
        <p:spPr>
          <a:xfrm>
            <a:off x="8839200" y="4876800"/>
            <a:ext cx="2377440" cy="999744"/>
          </a:xfrm>
          <a:prstGeom prst="rect">
            <a:avLst/>
          </a:prstGeom>
          <a:noFill/>
          <a:ln/>
        </p:spPr>
        <p:txBody>
          <a:bodyPr wrap="square" lIns="0" tIns="0" rIns="0" bIns="0" rtlCol="0" anchor="ctr"/>
          <a:lstStyle/>
          <a:p>
            <a:pPr algn="ctr"/>
            <a:r>
              <a:rPr lang="en-US" sz="2667" b="1" dirty="0">
                <a:solidFill>
                  <a:srgbClr val="002060"/>
                </a:solidFill>
                <a:latin typeface="Calibri" pitchFamily="34" charset="0"/>
                <a:ea typeface="Calibri" pitchFamily="34" charset="-122"/>
                <a:cs typeface="Calibri" pitchFamily="34" charset="-120"/>
              </a:rPr>
              <a:t>Mental Health</a:t>
            </a:r>
            <a:endParaRPr lang="en-US" sz="2667" dirty="0">
              <a:solidFill>
                <a:srgbClr val="002060"/>
              </a:solidFill>
            </a:endParaRPr>
          </a:p>
        </p:txBody>
      </p:sp>
      <p:pic>
        <p:nvPicPr>
          <p:cNvPr id="2" name="Video 9 English Slide 10">
            <a:hlinkClick r:id="" action="ppaction://media"/>
            <a:extLst>
              <a:ext uri="{FF2B5EF4-FFF2-40B4-BE49-F238E27FC236}">
                <a16:creationId xmlns:a16="http://schemas.microsoft.com/office/drawing/2014/main" id="{4C960E1D-0EB9-AAA6-851A-AD10A9BB51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2775" y="27622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Soccer ball kicked in net">
            <a:extLst>
              <a:ext uri="{FF2B5EF4-FFF2-40B4-BE49-F238E27FC236}">
                <a16:creationId xmlns:a16="http://schemas.microsoft.com/office/drawing/2014/main" id="{EA05BE77-4382-1135-0E5C-458D9A48D0B9}"/>
              </a:ext>
            </a:extLst>
          </p:cNvPr>
          <p:cNvPicPr>
            <a:picLocks noChangeAspect="1"/>
          </p:cNvPicPr>
          <p:nvPr/>
        </p:nvPicPr>
        <p:blipFill>
          <a:blip r:embed="rId5"/>
          <a:srcRect t="2254" b="13492"/>
          <a:stretch>
            <a:fillRect/>
          </a:stretch>
        </p:blipFill>
        <p:spPr>
          <a:xfrm>
            <a:off x="20" y="1282"/>
            <a:ext cx="12191980" cy="6856718"/>
          </a:xfrm>
          <a:prstGeom prst="rect">
            <a:avLst/>
          </a:prstGeom>
        </p:spPr>
      </p:pic>
      <p:pic>
        <p:nvPicPr>
          <p:cNvPr id="2" name="Video 9 English Slide 11">
            <a:hlinkClick r:id="" action="ppaction://media"/>
            <a:extLst>
              <a:ext uri="{FF2B5EF4-FFF2-40B4-BE49-F238E27FC236}">
                <a16:creationId xmlns:a16="http://schemas.microsoft.com/office/drawing/2014/main" id="{44D21608-CE19-B8DD-7B17-6647E074A2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5975" y="250825"/>
            <a:ext cx="609600" cy="609600"/>
          </a:xfrm>
          <a:prstGeom prst="rect">
            <a:avLst/>
          </a:prstGeom>
        </p:spPr>
      </p:pic>
    </p:spTree>
    <p:extLst>
      <p:ext uri="{BB962C8B-B14F-4D97-AF65-F5344CB8AC3E}">
        <p14:creationId xmlns:p14="http://schemas.microsoft.com/office/powerpoint/2010/main" val="22863490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19" descr="Golden Gate Bridge in fog">
            <a:extLst>
              <a:ext uri="{FF2B5EF4-FFF2-40B4-BE49-F238E27FC236}">
                <a16:creationId xmlns:a16="http://schemas.microsoft.com/office/drawing/2014/main" id="{A7FC5CF6-3641-C606-8D5B-F8BC788528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0183"/>
            <a:ext cx="7599680" cy="4274820"/>
          </a:xfrm>
          <a:prstGeom prst="rect">
            <a:avLst/>
          </a:prstGeom>
        </p:spPr>
      </p:pic>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Rectangle 3">
            <a:extLst>
              <a:ext uri="{FF2B5EF4-FFF2-40B4-BE49-F238E27FC236}">
                <a16:creationId xmlns:a16="http://schemas.microsoft.com/office/drawing/2014/main" id="{2CA23389-32FC-CF80-D92B-385703855BF7}"/>
              </a:ext>
            </a:extLst>
          </p:cNvPr>
          <p:cNvSpPr/>
          <p:nvPr/>
        </p:nvSpPr>
        <p:spPr>
          <a:xfrm>
            <a:off x="5279366" y="3200400"/>
            <a:ext cx="6659592" cy="357739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itle 3">
            <a:extLst>
              <a:ext uri="{FF2B5EF4-FFF2-40B4-BE49-F238E27FC236}">
                <a16:creationId xmlns:a16="http://schemas.microsoft.com/office/drawing/2014/main" id="{BFF91107-85E6-18B7-4972-4934C78958F5}"/>
              </a:ext>
            </a:extLst>
          </p:cNvPr>
          <p:cNvSpPr txBox="1">
            <a:spLocks/>
          </p:cNvSpPr>
          <p:nvPr/>
        </p:nvSpPr>
        <p:spPr bwMode="gray">
          <a:xfrm>
            <a:off x="5614836" y="3405212"/>
            <a:ext cx="5749483" cy="220664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SzPct val="100000"/>
            </a:pPr>
            <a:r>
              <a:rPr lang="en-US" sz="2400" dirty="0">
                <a:latin typeface="Calibri" pitchFamily="34" charset="0"/>
                <a:ea typeface="Calibri" pitchFamily="34" charset="-122"/>
                <a:cs typeface="Calibri" pitchFamily="34" charset="-120"/>
              </a:rPr>
              <a:t>- Insurance or clinic eligibility</a:t>
            </a:r>
            <a:br>
              <a:rPr lang="en-US" sz="2400" dirty="0">
                <a:latin typeface="Calibri" pitchFamily="34" charset="0"/>
                <a:ea typeface="Calibri" pitchFamily="34" charset="-122"/>
                <a:cs typeface="Calibri" pitchFamily="34" charset="-120"/>
              </a:rPr>
            </a:br>
            <a:r>
              <a:rPr lang="en-US" sz="2400" dirty="0">
                <a:latin typeface="Calibri" pitchFamily="34" charset="0"/>
                <a:ea typeface="Calibri" pitchFamily="34" charset="-122"/>
                <a:cs typeface="Calibri" pitchFamily="34" charset="-120"/>
              </a:rPr>
              <a:t>- Making a clinic appointment</a:t>
            </a:r>
            <a:br>
              <a:rPr lang="en-US" sz="2400" dirty="0"/>
            </a:br>
            <a:r>
              <a:rPr lang="en-US" sz="2400" dirty="0"/>
              <a:t>- </a:t>
            </a:r>
            <a:r>
              <a:rPr lang="en-US" sz="2400" dirty="0">
                <a:latin typeface="Calibri" pitchFamily="34" charset="0"/>
                <a:ea typeface="Calibri" pitchFamily="34" charset="-122"/>
                <a:cs typeface="Calibri" pitchFamily="34" charset="-120"/>
              </a:rPr>
              <a:t>Getting medications &amp; supplies</a:t>
            </a:r>
            <a:br>
              <a:rPr lang="en-US" sz="2400" dirty="0"/>
            </a:br>
            <a:r>
              <a:rPr lang="en-US" sz="2400" dirty="0"/>
              <a:t>- </a:t>
            </a:r>
            <a:r>
              <a:rPr lang="en-US" sz="2400" dirty="0">
                <a:latin typeface="Calibri" pitchFamily="34" charset="0"/>
                <a:ea typeface="Calibri" pitchFamily="34" charset="-122"/>
                <a:cs typeface="Calibri" pitchFamily="34" charset="-120"/>
              </a:rPr>
              <a:t>Prevention checkups (flu, eye, dental)</a:t>
            </a:r>
            <a:br>
              <a:rPr lang="en-US" sz="2400" dirty="0"/>
            </a:br>
            <a:r>
              <a:rPr lang="en-US" sz="2400" dirty="0"/>
              <a:t>- </a:t>
            </a:r>
            <a:r>
              <a:rPr lang="en-US" sz="2400" dirty="0">
                <a:latin typeface="Calibri" pitchFamily="34" charset="0"/>
                <a:ea typeface="Calibri" pitchFamily="34" charset="-122"/>
                <a:cs typeface="Calibri" pitchFamily="34" charset="-120"/>
              </a:rPr>
              <a:t>Finding a place to exercise</a:t>
            </a:r>
            <a:br>
              <a:rPr lang="en-US" sz="2400" dirty="0"/>
            </a:br>
            <a:r>
              <a:rPr lang="en-US" sz="2400" dirty="0"/>
              <a:t>- </a:t>
            </a:r>
            <a:r>
              <a:rPr lang="en-US" sz="2400" dirty="0">
                <a:latin typeface="Calibri" pitchFamily="34" charset="0"/>
                <a:ea typeface="Calibri" pitchFamily="34" charset="-122"/>
                <a:cs typeface="Calibri" pitchFamily="34" charset="-120"/>
              </a:rPr>
              <a:t>Support - church, family &amp; community</a:t>
            </a:r>
            <a:br>
              <a:rPr lang="en-US" sz="2400" dirty="0"/>
            </a:br>
            <a:r>
              <a:rPr lang="en-US" sz="2400" dirty="0"/>
              <a:t>- </a:t>
            </a:r>
            <a:r>
              <a:rPr lang="en-US" sz="2400" dirty="0">
                <a:latin typeface="Calibri" pitchFamily="34" charset="0"/>
                <a:ea typeface="Calibri" pitchFamily="34" charset="-122"/>
                <a:cs typeface="Calibri" pitchFamily="34" charset="-120"/>
              </a:rPr>
              <a:t>Transportation &amp; mental health</a:t>
            </a:r>
            <a:endParaRPr lang="en-US" sz="2400" dirty="0"/>
          </a:p>
        </p:txBody>
      </p:sp>
      <p:cxnSp>
        <p:nvCxnSpPr>
          <p:cNvPr id="10" name="Straight Connector 9">
            <a:extLst>
              <a:ext uri="{FF2B5EF4-FFF2-40B4-BE49-F238E27FC236}">
                <a16:creationId xmlns:a16="http://schemas.microsoft.com/office/drawing/2014/main" id="{C5BC81EB-920F-3A9B-2C4D-469A1E3073E4}"/>
              </a:ext>
              <a:ext uri="{C183D7F6-B498-43B3-948B-1728B52AA6E4}">
                <adec:decorative xmlns:adec="http://schemas.microsoft.com/office/drawing/2017/decorative" val="1"/>
              </a:ext>
            </a:extLst>
          </p:cNvPr>
          <p:cNvCxnSpPr>
            <a:cxnSpLocks/>
          </p:cNvCxnSpPr>
          <p:nvPr/>
        </p:nvCxnSpPr>
        <p:spPr bwMode="gray">
          <a:xfrm>
            <a:off x="5658103" y="5869012"/>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81C09F43-1DE5-92AB-9C80-66093E8E7B41}"/>
              </a:ext>
            </a:extLst>
          </p:cNvPr>
          <p:cNvSpPr txBox="1">
            <a:spLocks/>
          </p:cNvSpPr>
          <p:nvPr/>
        </p:nvSpPr>
        <p:spPr bwMode="gray">
          <a:xfrm>
            <a:off x="6096001" y="6002709"/>
            <a:ext cx="4787154" cy="111994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200" b="1"/>
              <a:t>Your CHW can help you how to CONNECT to resources!!</a:t>
            </a:r>
          </a:p>
          <a:p>
            <a:pPr algn="ctr"/>
            <a:br>
              <a:rPr lang="en-US" sz="2200"/>
            </a:br>
            <a:endParaRPr lang="en-US" sz="2200" dirty="0"/>
          </a:p>
        </p:txBody>
      </p:sp>
      <p:sp>
        <p:nvSpPr>
          <p:cNvPr id="7" name="Rectangle 6">
            <a:extLst>
              <a:ext uri="{FF2B5EF4-FFF2-40B4-BE49-F238E27FC236}">
                <a16:creationId xmlns:a16="http://schemas.microsoft.com/office/drawing/2014/main" id="{BB341150-C311-156F-7A8E-3AF444F8D267}"/>
              </a:ext>
              <a:ext uri="{C183D7F6-B498-43B3-948B-1728B52AA6E4}">
                <adec:decorative xmlns:adec="http://schemas.microsoft.com/office/drawing/2017/decorative" val="1"/>
              </a:ext>
            </a:extLst>
          </p:cNvPr>
          <p:cNvSpPr/>
          <p:nvPr/>
        </p:nvSpPr>
        <p:spPr>
          <a:xfrm>
            <a:off x="-108488" y="6777793"/>
            <a:ext cx="12452888" cy="242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Video 9 English Slide 12">
            <a:hlinkClick r:id="" action="ppaction://media"/>
            <a:extLst>
              <a:ext uri="{FF2B5EF4-FFF2-40B4-BE49-F238E27FC236}">
                <a16:creationId xmlns:a16="http://schemas.microsoft.com/office/drawing/2014/main" id="{CA75D312-A202-83B3-B284-8AFB913494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9406" y="0"/>
            <a:ext cx="609600" cy="609600"/>
          </a:xfrm>
          <a:prstGeom prst="rect">
            <a:avLst/>
          </a:prstGeom>
        </p:spPr>
      </p:pic>
    </p:spTree>
    <p:extLst>
      <p:ext uri="{BB962C8B-B14F-4D97-AF65-F5344CB8AC3E}">
        <p14:creationId xmlns:p14="http://schemas.microsoft.com/office/powerpoint/2010/main" val="25592345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8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426720" y="0"/>
            <a:ext cx="11338560" cy="1036320"/>
          </a:xfrm>
          <a:prstGeom prst="rect">
            <a:avLst/>
          </a:prstGeom>
          <a:noFill/>
          <a:ln/>
        </p:spPr>
        <p:txBody>
          <a:bodyPr wrap="square" lIns="0" tIns="0" rIns="0" bIns="0" rtlCol="0" anchor="ctr"/>
          <a:lstStyle/>
          <a:p>
            <a:r>
              <a:rPr lang="en-US" sz="3467" b="1" dirty="0">
                <a:solidFill>
                  <a:srgbClr val="FFFFFF"/>
                </a:solidFill>
                <a:latin typeface="Calibri" pitchFamily="34" charset="0"/>
                <a:ea typeface="Calibri" pitchFamily="34" charset="-122"/>
                <a:cs typeface="Calibri" pitchFamily="34" charset="-120"/>
              </a:rPr>
              <a:t>References</a:t>
            </a:r>
            <a:endParaRPr lang="en-US" sz="3467" dirty="0"/>
          </a:p>
        </p:txBody>
      </p:sp>
      <p:sp>
        <p:nvSpPr>
          <p:cNvPr id="4" name="Text 2"/>
          <p:cNvSpPr/>
          <p:nvPr/>
        </p:nvSpPr>
        <p:spPr>
          <a:xfrm>
            <a:off x="426720" y="1064259"/>
            <a:ext cx="11509955" cy="5303520"/>
          </a:xfrm>
          <a:prstGeom prst="rect">
            <a:avLst/>
          </a:prstGeom>
          <a:noFill/>
          <a:ln/>
        </p:spPr>
        <p:txBody>
          <a:bodyPr wrap="square" rtlCol="0" anchor="ctr"/>
          <a:lstStyle/>
          <a:p>
            <a:pPr marL="457189" indent="-457189">
              <a:spcAft>
                <a:spcPts val="67"/>
              </a:spcAft>
              <a:buSzPct val="100000"/>
              <a:buFont typeface="Arial" panose="020B0604020202020204" pitchFamily="34" charset="0"/>
              <a:buChar char="•"/>
            </a:pPr>
            <a:r>
              <a:rPr lang="en-US" sz="2133" dirty="0">
                <a:solidFill>
                  <a:srgbClr val="222222"/>
                </a:solidFill>
                <a:ea typeface="Calibri" pitchFamily="34" charset="-122"/>
                <a:cs typeface="Calibri" pitchFamily="34" charset="-120"/>
              </a:rPr>
              <a:t>Centers for Medicare &amp; Medicaid Services. (2023). Medicaid benefits. https://www.medicaid.gov/medicaid/benefits/index.html</a:t>
            </a:r>
            <a:endParaRPr lang="en-US" sz="2133" dirty="0"/>
          </a:p>
          <a:p>
            <a:pPr marL="457189" indent="-457189">
              <a:spcAft>
                <a:spcPts val="67"/>
              </a:spcAft>
              <a:buSzPct val="100000"/>
              <a:buFont typeface="Arial" panose="020B0604020202020204" pitchFamily="34" charset="0"/>
              <a:buChar char="•"/>
            </a:pPr>
            <a:r>
              <a:rPr lang="en-US" sz="2133" dirty="0">
                <a:solidFill>
                  <a:srgbClr val="222222"/>
                </a:solidFill>
                <a:ea typeface="Calibri" pitchFamily="34" charset="-122"/>
                <a:cs typeface="Calibri" pitchFamily="34" charset="-120"/>
              </a:rPr>
              <a:t>Health Resources &amp; Services Administration. (2023). Find a health center. https://findahealthcenter.hrsa.gov</a:t>
            </a:r>
            <a:endParaRPr lang="en-US" sz="2133" dirty="0"/>
          </a:p>
          <a:p>
            <a:pPr marL="457189" indent="-457189">
              <a:spcAft>
                <a:spcPts val="67"/>
              </a:spcAft>
              <a:buSzPct val="100000"/>
              <a:buFont typeface="Arial" panose="020B0604020202020204" pitchFamily="34" charset="0"/>
              <a:buChar char="•"/>
            </a:pPr>
            <a:r>
              <a:rPr lang="en-US" sz="2133" dirty="0">
                <a:solidFill>
                  <a:srgbClr val="222222"/>
                </a:solidFill>
                <a:ea typeface="Calibri" pitchFamily="34" charset="-122"/>
                <a:cs typeface="Calibri" pitchFamily="34" charset="-120"/>
              </a:rPr>
              <a:t>American Diabetes Association. (2023). Standards of medical care in diabetes. Diabetes Care, 46(Suppl. 1), S1–S291.</a:t>
            </a:r>
            <a:endParaRPr lang="en-US" sz="2133" dirty="0"/>
          </a:p>
          <a:p>
            <a:pPr marL="457189" indent="-457189">
              <a:spcAft>
                <a:spcPts val="67"/>
              </a:spcAft>
              <a:buSzPct val="100000"/>
              <a:buFont typeface="Arial" panose="020B0604020202020204" pitchFamily="34" charset="0"/>
              <a:buChar char="•"/>
            </a:pPr>
            <a:r>
              <a:rPr lang="en-US" sz="2133" dirty="0">
                <a:solidFill>
                  <a:srgbClr val="222222"/>
                </a:solidFill>
                <a:ea typeface="Calibri" pitchFamily="34" charset="-122"/>
                <a:cs typeface="Calibri" pitchFamily="34" charset="-120"/>
              </a:rPr>
              <a:t>National Institute of Diabetes and Digestive and Kidney Diseases. (2023). Diabetes and mental health. https://www.niddk.nih.gov</a:t>
            </a:r>
            <a:endParaRPr lang="en-US" sz="2133" dirty="0"/>
          </a:p>
          <a:p>
            <a:pPr marL="457189" indent="-457189">
              <a:spcAft>
                <a:spcPts val="67"/>
              </a:spcAft>
              <a:buSzPct val="100000"/>
              <a:buFont typeface="Arial" panose="020B0604020202020204" pitchFamily="34" charset="0"/>
              <a:buChar char="•"/>
            </a:pPr>
            <a:r>
              <a:rPr lang="en-US" sz="2133" dirty="0">
                <a:solidFill>
                  <a:srgbClr val="222222"/>
                </a:solidFill>
                <a:ea typeface="Calibri" pitchFamily="34" charset="-122"/>
                <a:cs typeface="Calibri" pitchFamily="34" charset="-120"/>
              </a:rPr>
              <a:t>Texas Health and Human Services. (2023). Medicaid non-emergency medical transportation. https://www.hhs.texas.gov</a:t>
            </a:r>
            <a:endParaRPr lang="en-US" sz="2133" dirty="0"/>
          </a:p>
          <a:p>
            <a:pPr marL="457189" indent="-457189">
              <a:spcAft>
                <a:spcPts val="67"/>
              </a:spcAft>
              <a:buSzPct val="100000"/>
              <a:buFont typeface="Arial" panose="020B0604020202020204" pitchFamily="34" charset="0"/>
              <a:buChar char="•"/>
            </a:pPr>
            <a:r>
              <a:rPr lang="en-US" sz="2133" dirty="0">
                <a:solidFill>
                  <a:srgbClr val="222222"/>
                </a:solidFill>
                <a:ea typeface="Calibri" pitchFamily="34" charset="-122"/>
                <a:cs typeface="Calibri" pitchFamily="34" charset="-120"/>
              </a:rPr>
              <a:t>American Diabetes Association. (2022). Dental care for people with diabetes. Diabetes Spectrum, 35(1), 18–25.</a:t>
            </a:r>
            <a:endParaRPr lang="en-US" sz="2133" dirty="0"/>
          </a:p>
          <a:p>
            <a:pPr marL="457189" indent="-457189">
              <a:spcAft>
                <a:spcPts val="67"/>
              </a:spcAft>
              <a:buSzPct val="100000"/>
              <a:buFont typeface="Arial" panose="020B0604020202020204" pitchFamily="34" charset="0"/>
              <a:buChar char="•"/>
            </a:pPr>
            <a:r>
              <a:rPr lang="en-US" sz="2133" dirty="0">
                <a:solidFill>
                  <a:srgbClr val="222222"/>
                </a:solidFill>
                <a:ea typeface="Calibri" pitchFamily="34" charset="-122"/>
                <a:cs typeface="Calibri" pitchFamily="34" charset="-120"/>
              </a:rPr>
              <a:t>Gonzalez, J. S., Fisher, L., &amp; Polonsky, W. H. (2011). Depression in diabetes: Have we been missing something important? Diabetes Care, 34(1), 236–239.</a:t>
            </a:r>
            <a:endParaRPr lang="en-US" sz="2133" dirty="0"/>
          </a:p>
          <a:p>
            <a:pPr marL="457189" indent="-457189">
              <a:spcAft>
                <a:spcPts val="67"/>
              </a:spcAft>
              <a:buSzPct val="100000"/>
              <a:buFont typeface="Arial" panose="020B0604020202020204" pitchFamily="34" charset="0"/>
              <a:buChar char="•"/>
            </a:pPr>
            <a:r>
              <a:rPr lang="en-US" sz="2133" dirty="0">
                <a:solidFill>
                  <a:srgbClr val="222222"/>
                </a:solidFill>
                <a:ea typeface="Calibri" pitchFamily="34" charset="-122"/>
                <a:cs typeface="Calibri" pitchFamily="34" charset="-120"/>
              </a:rPr>
              <a:t>YMCA of the USA. (2023). Financial assistance. https://www.ymca.org/financial-assistance</a:t>
            </a:r>
            <a:endParaRPr lang="en-US" sz="2133" dirty="0"/>
          </a:p>
          <a:p>
            <a:pPr marL="457189" indent="-457189">
              <a:spcAft>
                <a:spcPts val="67"/>
              </a:spcAft>
              <a:buSzPct val="100000"/>
              <a:buFont typeface="Arial" panose="020B0604020202020204" pitchFamily="34" charset="0"/>
              <a:buChar char="•"/>
            </a:pPr>
            <a:r>
              <a:rPr lang="en-US" sz="2133" dirty="0">
                <a:solidFill>
                  <a:srgbClr val="222222"/>
                </a:solidFill>
                <a:ea typeface="Calibri" pitchFamily="34" charset="-122"/>
                <a:cs typeface="Calibri" pitchFamily="34" charset="-120"/>
              </a:rPr>
              <a:t>National Alliance on Mental Illness. (2023). Mental health resources. https://www.nami.org</a:t>
            </a:r>
            <a:endParaRPr lang="en-US" sz="2133" dirty="0"/>
          </a:p>
        </p:txBody>
      </p:sp>
      <p:sp>
        <p:nvSpPr>
          <p:cNvPr id="5" name="TextBox 4">
            <a:extLst>
              <a:ext uri="{FF2B5EF4-FFF2-40B4-BE49-F238E27FC236}">
                <a16:creationId xmlns:a16="http://schemas.microsoft.com/office/drawing/2014/main" id="{544B2AFF-7C08-1434-0A43-7B3EE59D65BD}"/>
              </a:ext>
            </a:extLst>
          </p:cNvPr>
          <p:cNvSpPr txBox="1"/>
          <p:nvPr/>
        </p:nvSpPr>
        <p:spPr>
          <a:xfrm>
            <a:off x="3180521" y="204132"/>
            <a:ext cx="5088835" cy="564322"/>
          </a:xfrm>
          <a:prstGeom prst="rect">
            <a:avLst/>
          </a:prstGeom>
          <a:noFill/>
        </p:spPr>
        <p:txBody>
          <a:bodyPr wrap="square" rtlCol="0">
            <a:spAutoFit/>
          </a:bodyPr>
          <a:lstStyle/>
          <a:p>
            <a:pPr algn="ctr"/>
            <a:r>
              <a:rPr lang="es-MX" sz="3067" b="1" dirty="0" err="1">
                <a:latin typeface="Tahoma" panose="020B0604030504040204" pitchFamily="34" charset="0"/>
                <a:ea typeface="Tahoma" panose="020B0604030504040204" pitchFamily="34" charset="0"/>
                <a:cs typeface="Tahoma" panose="020B0604030504040204" pitchFamily="34" charset="0"/>
              </a:rPr>
              <a:t>References</a:t>
            </a:r>
            <a:endParaRPr lang="en-US" sz="3067" b="1" dirty="0"/>
          </a:p>
        </p:txBody>
      </p:sp>
      <p:pic>
        <p:nvPicPr>
          <p:cNvPr id="2" name="Video 9 English Slide 13">
            <a:hlinkClick r:id="" action="ppaction://media"/>
            <a:extLst>
              <a:ext uri="{FF2B5EF4-FFF2-40B4-BE49-F238E27FC236}">
                <a16:creationId xmlns:a16="http://schemas.microsoft.com/office/drawing/2014/main" id="{188CC4F0-8CD8-0963-6ACB-A9BB7DD4DE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2975" y="17462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426720" y="0"/>
            <a:ext cx="11338560" cy="1036320"/>
          </a:xfrm>
          <a:prstGeom prst="rect">
            <a:avLst/>
          </a:prstGeom>
          <a:noFill/>
          <a:ln/>
        </p:spPr>
        <p:txBody>
          <a:bodyPr wrap="square" lIns="0" tIns="0" rIns="0" bIns="0" rtlCol="0" anchor="ctr"/>
          <a:lstStyle/>
          <a:p>
            <a:r>
              <a:rPr lang="en-US" sz="3467" b="1" dirty="0">
                <a:solidFill>
                  <a:srgbClr val="002060"/>
                </a:solidFill>
                <a:latin typeface="Calibri" pitchFamily="34" charset="0"/>
                <a:ea typeface="Calibri" pitchFamily="34" charset="-122"/>
                <a:cs typeface="Calibri" pitchFamily="34" charset="-120"/>
              </a:rPr>
              <a:t>Insurance or Clinic Eligibility</a:t>
            </a:r>
            <a:endParaRPr lang="en-US" sz="3467" dirty="0">
              <a:solidFill>
                <a:srgbClr val="002060"/>
              </a:solidFill>
            </a:endParaRPr>
          </a:p>
        </p:txBody>
      </p:sp>
      <p:sp>
        <p:nvSpPr>
          <p:cNvPr id="5" name="Text 2"/>
          <p:cNvSpPr/>
          <p:nvPr/>
        </p:nvSpPr>
        <p:spPr>
          <a:xfrm>
            <a:off x="548640" y="1036320"/>
            <a:ext cx="5547360" cy="731520"/>
          </a:xfrm>
          <a:prstGeom prst="rect">
            <a:avLst/>
          </a:prstGeom>
          <a:noFill/>
          <a:ln/>
        </p:spPr>
        <p:txBody>
          <a:bodyPr wrap="square" rtlCol="0" anchor="ctr"/>
          <a:lstStyle/>
          <a:p>
            <a:r>
              <a:rPr lang="en-US" sz="3200" b="1">
                <a:solidFill>
                  <a:srgbClr val="1A3A5C"/>
                </a:solidFill>
                <a:latin typeface="Calibri" pitchFamily="34" charset="0"/>
                <a:ea typeface="Calibri" pitchFamily="34" charset="-122"/>
                <a:cs typeface="Calibri" pitchFamily="34" charset="-120"/>
              </a:rPr>
              <a:t>Do you have insurance?</a:t>
            </a:r>
            <a:endParaRPr lang="en-US" sz="3200" dirty="0"/>
          </a:p>
        </p:txBody>
      </p:sp>
      <p:sp>
        <p:nvSpPr>
          <p:cNvPr id="6" name="Text 3"/>
          <p:cNvSpPr/>
          <p:nvPr/>
        </p:nvSpPr>
        <p:spPr>
          <a:xfrm>
            <a:off x="762825" y="1950720"/>
            <a:ext cx="4311684" cy="670560"/>
          </a:xfrm>
          <a:prstGeom prst="rect">
            <a:avLst/>
          </a:prstGeom>
          <a:noFill/>
          <a:ln/>
        </p:spPr>
        <p:txBody>
          <a:bodyPr wrap="square" rtlCol="0" anchor="ctr"/>
          <a:lstStyle/>
          <a:p>
            <a:r>
              <a:rPr lang="en-US" sz="2667" dirty="0">
                <a:solidFill>
                  <a:srgbClr val="555555"/>
                </a:solidFill>
                <a:latin typeface="Calibri" pitchFamily="34" charset="0"/>
                <a:ea typeface="Calibri" pitchFamily="34" charset="-122"/>
                <a:cs typeface="Calibri" pitchFamily="34" charset="-120"/>
              </a:rPr>
              <a:t>If not — you may still qualify </a:t>
            </a:r>
            <a:endParaRPr lang="en-US" sz="2667" dirty="0"/>
          </a:p>
        </p:txBody>
      </p:sp>
      <p:sp>
        <p:nvSpPr>
          <p:cNvPr id="7" name="Text 4"/>
          <p:cNvSpPr/>
          <p:nvPr/>
        </p:nvSpPr>
        <p:spPr>
          <a:xfrm>
            <a:off x="304800" y="2956560"/>
            <a:ext cx="6634755" cy="1828800"/>
          </a:xfrm>
          <a:prstGeom prst="rect">
            <a:avLst/>
          </a:prstGeom>
          <a:noFill/>
          <a:ln/>
        </p:spPr>
        <p:txBody>
          <a:bodyPr wrap="square" rtlCol="0" anchor="ctr"/>
          <a:lstStyle/>
          <a:p>
            <a:pPr marL="457189" indent="-457189">
              <a:buSzPct val="100000"/>
              <a:buChar char="•"/>
            </a:pPr>
            <a:r>
              <a:rPr lang="en-US" sz="2667" b="1" dirty="0">
                <a:solidFill>
                  <a:srgbClr val="222222"/>
                </a:solidFill>
                <a:latin typeface="Calibri" pitchFamily="34" charset="0"/>
                <a:ea typeface="Calibri" pitchFamily="34" charset="-122"/>
                <a:cs typeface="Calibri" pitchFamily="34" charset="-120"/>
              </a:rPr>
              <a:t>Medicaid &amp; CHIP</a:t>
            </a:r>
            <a:endParaRPr lang="en-US" sz="2667" dirty="0"/>
          </a:p>
          <a:p>
            <a:pPr marL="457189" indent="-457189">
              <a:buSzPct val="100000"/>
              <a:buChar char="•"/>
            </a:pPr>
            <a:r>
              <a:rPr lang="en-US" sz="2667" b="1" dirty="0">
                <a:solidFill>
                  <a:srgbClr val="222222"/>
                </a:solidFill>
                <a:latin typeface="Calibri" pitchFamily="34" charset="0"/>
                <a:ea typeface="Calibri" pitchFamily="34" charset="-122"/>
                <a:cs typeface="Calibri" pitchFamily="34" charset="-120"/>
              </a:rPr>
              <a:t>Community Health Centers (FQHC)</a:t>
            </a:r>
            <a:endParaRPr lang="en-US" sz="2667" dirty="0"/>
          </a:p>
          <a:p>
            <a:pPr marL="457189" indent="-457189">
              <a:buSzPct val="100000"/>
              <a:buChar char="•"/>
            </a:pPr>
            <a:r>
              <a:rPr lang="en-US" sz="2667" b="1" dirty="0">
                <a:solidFill>
                  <a:srgbClr val="222222"/>
                </a:solidFill>
                <a:latin typeface="Calibri" pitchFamily="34" charset="0"/>
                <a:ea typeface="Calibri" pitchFamily="34" charset="-122"/>
                <a:cs typeface="Calibri" pitchFamily="34" charset="-120"/>
              </a:rPr>
              <a:t>Sliding-scale clinics</a:t>
            </a:r>
            <a:endParaRPr lang="en-US" sz="2667" dirty="0"/>
          </a:p>
        </p:txBody>
      </p:sp>
      <p:sp>
        <p:nvSpPr>
          <p:cNvPr id="9" name="Text 6"/>
          <p:cNvSpPr/>
          <p:nvPr/>
        </p:nvSpPr>
        <p:spPr>
          <a:xfrm>
            <a:off x="304800" y="5821680"/>
            <a:ext cx="11460480" cy="640080"/>
          </a:xfrm>
          <a:prstGeom prst="rect">
            <a:avLst/>
          </a:prstGeom>
          <a:noFill/>
          <a:ln/>
        </p:spPr>
        <p:txBody>
          <a:bodyPr wrap="square" lIns="0" tIns="0" rIns="0" bIns="0" rtlCol="0" anchor="ctr"/>
          <a:lstStyle/>
          <a:p>
            <a:pPr algn="ctr"/>
            <a:r>
              <a:rPr lang="en-US" sz="2133" b="1" dirty="0">
                <a:solidFill>
                  <a:srgbClr val="002060"/>
                </a:solidFill>
                <a:latin typeface="Calibri" pitchFamily="34" charset="0"/>
                <a:ea typeface="Calibri" pitchFamily="34" charset="-122"/>
                <a:cs typeface="Calibri" pitchFamily="34" charset="-120"/>
              </a:rPr>
              <a:t>Your CHW can CONNECT you and help you apply — even if the forms seem complicated.</a:t>
            </a:r>
            <a:endParaRPr lang="en-US" sz="2133" dirty="0">
              <a:solidFill>
                <a:srgbClr val="002060"/>
              </a:solidFill>
            </a:endParaRPr>
          </a:p>
        </p:txBody>
      </p:sp>
      <p:pic>
        <p:nvPicPr>
          <p:cNvPr id="4" name="Picture 3" descr="close up of calculator and stethoscope placed on invoice">
            <a:extLst>
              <a:ext uri="{FF2B5EF4-FFF2-40B4-BE49-F238E27FC236}">
                <a16:creationId xmlns:a16="http://schemas.microsoft.com/office/drawing/2014/main" id="{5019C791-26B0-FE23-23B5-F6D5743424EF}"/>
              </a:ext>
            </a:extLst>
          </p:cNvPr>
          <p:cNvPicPr>
            <a:picLocks noChangeAspect="1"/>
          </p:cNvPicPr>
          <p:nvPr/>
        </p:nvPicPr>
        <p:blipFill>
          <a:blip r:embed="rId5"/>
          <a:stretch>
            <a:fillRect/>
          </a:stretch>
        </p:blipFill>
        <p:spPr>
          <a:xfrm>
            <a:off x="6266501" y="304800"/>
            <a:ext cx="5755377" cy="3698789"/>
          </a:xfrm>
          <a:prstGeom prst="rect">
            <a:avLst/>
          </a:prstGeom>
        </p:spPr>
      </p:pic>
      <p:pic>
        <p:nvPicPr>
          <p:cNvPr id="2" name="Video 9 English Slide 2">
            <a:hlinkClick r:id="" action="ppaction://media"/>
            <a:extLst>
              <a:ext uri="{FF2B5EF4-FFF2-40B4-BE49-F238E27FC236}">
                <a16:creationId xmlns:a16="http://schemas.microsoft.com/office/drawing/2014/main" id="{EAF38551-8514-119C-61FA-C21041D3089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2175" y="45402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1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426720" y="0"/>
            <a:ext cx="11338560" cy="1036320"/>
          </a:xfrm>
          <a:prstGeom prst="rect">
            <a:avLst/>
          </a:prstGeom>
          <a:noFill/>
          <a:ln/>
        </p:spPr>
        <p:txBody>
          <a:bodyPr wrap="square" lIns="0" tIns="0" rIns="0" bIns="0" rtlCol="0" anchor="ctr"/>
          <a:lstStyle/>
          <a:p>
            <a:r>
              <a:rPr lang="en-US" sz="3467" b="1" dirty="0">
                <a:solidFill>
                  <a:srgbClr val="002060"/>
                </a:solidFill>
                <a:latin typeface="Calibri" pitchFamily="34" charset="0"/>
                <a:ea typeface="Calibri" pitchFamily="34" charset="-122"/>
                <a:cs typeface="Calibri" pitchFamily="34" charset="-120"/>
              </a:rPr>
              <a:t>Making a Clinic Appointment</a:t>
            </a:r>
            <a:endParaRPr lang="en-US" sz="3467" dirty="0">
              <a:solidFill>
                <a:srgbClr val="002060"/>
              </a:solidFill>
            </a:endParaRPr>
          </a:p>
        </p:txBody>
      </p:sp>
      <p:sp>
        <p:nvSpPr>
          <p:cNvPr id="5" name="Text 2"/>
          <p:cNvSpPr/>
          <p:nvPr/>
        </p:nvSpPr>
        <p:spPr>
          <a:xfrm>
            <a:off x="216569" y="1135380"/>
            <a:ext cx="6217920" cy="1341120"/>
          </a:xfrm>
          <a:prstGeom prst="rect">
            <a:avLst/>
          </a:prstGeom>
          <a:noFill/>
          <a:ln/>
        </p:spPr>
        <p:txBody>
          <a:bodyPr wrap="square" lIns="0" tIns="0" rIns="0" bIns="0" rtlCol="0" anchor="ctr"/>
          <a:lstStyle/>
          <a:p>
            <a:r>
              <a:rPr lang="en-US" sz="4000" b="1" dirty="0">
                <a:solidFill>
                  <a:srgbClr val="002060"/>
                </a:solidFill>
                <a:latin typeface="Calibri" pitchFamily="34" charset="0"/>
                <a:ea typeface="Calibri" pitchFamily="34" charset="-122"/>
                <a:cs typeface="Calibri" pitchFamily="34" charset="-120"/>
              </a:rPr>
              <a:t>Don't wait until</a:t>
            </a:r>
            <a:r>
              <a:rPr lang="en-US" sz="4000" dirty="0">
                <a:solidFill>
                  <a:srgbClr val="002060"/>
                </a:solidFill>
              </a:rPr>
              <a:t> </a:t>
            </a:r>
            <a:r>
              <a:rPr lang="en-US" sz="4000" b="1" dirty="0">
                <a:solidFill>
                  <a:srgbClr val="002060"/>
                </a:solidFill>
                <a:latin typeface="Calibri" pitchFamily="34" charset="0"/>
                <a:ea typeface="Calibri" pitchFamily="34" charset="-122"/>
                <a:cs typeface="Calibri" pitchFamily="34" charset="-120"/>
              </a:rPr>
              <a:t>you feel sick!</a:t>
            </a:r>
            <a:endParaRPr lang="en-US" sz="4000" dirty="0">
              <a:solidFill>
                <a:srgbClr val="002060"/>
              </a:solidFill>
            </a:endParaRPr>
          </a:p>
        </p:txBody>
      </p:sp>
      <p:sp>
        <p:nvSpPr>
          <p:cNvPr id="6" name="Text 3"/>
          <p:cNvSpPr/>
          <p:nvPr/>
        </p:nvSpPr>
        <p:spPr>
          <a:xfrm>
            <a:off x="487680" y="2865120"/>
            <a:ext cx="6217920" cy="670560"/>
          </a:xfrm>
          <a:prstGeom prst="rect">
            <a:avLst/>
          </a:prstGeom>
          <a:noFill/>
          <a:ln/>
        </p:spPr>
        <p:txBody>
          <a:bodyPr wrap="square" rtlCol="0" anchor="ctr"/>
          <a:lstStyle/>
          <a:p>
            <a:r>
              <a:rPr lang="en-US" sz="2667" dirty="0">
                <a:solidFill>
                  <a:srgbClr val="555555"/>
                </a:solidFill>
                <a:latin typeface="Calibri" pitchFamily="34" charset="0"/>
                <a:ea typeface="Calibri" pitchFamily="34" charset="-122"/>
                <a:cs typeface="Calibri" pitchFamily="34" charset="-120"/>
              </a:rPr>
              <a:t>Regular visits help catch problems early.</a:t>
            </a:r>
            <a:endParaRPr lang="en-US" sz="2667" dirty="0"/>
          </a:p>
        </p:txBody>
      </p:sp>
      <p:sp>
        <p:nvSpPr>
          <p:cNvPr id="7" name="Text 4"/>
          <p:cNvSpPr/>
          <p:nvPr/>
        </p:nvSpPr>
        <p:spPr>
          <a:xfrm>
            <a:off x="487680" y="3429000"/>
            <a:ext cx="6217920" cy="2240280"/>
          </a:xfrm>
          <a:prstGeom prst="rect">
            <a:avLst/>
          </a:prstGeom>
          <a:noFill/>
          <a:ln/>
        </p:spPr>
        <p:txBody>
          <a:bodyPr wrap="square" rtlCol="0" anchor="ctr"/>
          <a:lstStyle/>
          <a:p>
            <a:r>
              <a:rPr lang="en-US" sz="2667" dirty="0">
                <a:solidFill>
                  <a:srgbClr val="222222"/>
                </a:solidFill>
                <a:latin typeface="Calibri" pitchFamily="34" charset="0"/>
                <a:ea typeface="Calibri" pitchFamily="34" charset="-122"/>
                <a:cs typeface="Calibri" pitchFamily="34" charset="-120"/>
              </a:rPr>
              <a:t>1.  Find a clinic</a:t>
            </a:r>
            <a:endParaRPr lang="en-US" sz="2667" dirty="0"/>
          </a:p>
          <a:p>
            <a:r>
              <a:rPr lang="en-US" sz="2667" dirty="0">
                <a:solidFill>
                  <a:srgbClr val="222222"/>
                </a:solidFill>
                <a:latin typeface="Calibri" pitchFamily="34" charset="0"/>
                <a:ea typeface="Calibri" pitchFamily="34" charset="-122"/>
                <a:cs typeface="Calibri" pitchFamily="34" charset="-120"/>
              </a:rPr>
              <a:t>2.  Make the call</a:t>
            </a:r>
            <a:endParaRPr lang="en-US" sz="2667" dirty="0"/>
          </a:p>
          <a:p>
            <a:r>
              <a:rPr lang="en-US" sz="2667" dirty="0">
                <a:solidFill>
                  <a:srgbClr val="222222"/>
                </a:solidFill>
                <a:latin typeface="Calibri" pitchFamily="34" charset="0"/>
                <a:ea typeface="Calibri" pitchFamily="34" charset="-122"/>
                <a:cs typeface="Calibri" pitchFamily="34" charset="-120"/>
              </a:rPr>
              <a:t>3.  Bring your medication list</a:t>
            </a:r>
            <a:endParaRPr lang="en-US" sz="2667" dirty="0"/>
          </a:p>
          <a:p>
            <a:r>
              <a:rPr lang="en-US" sz="2667" dirty="0">
                <a:solidFill>
                  <a:srgbClr val="222222"/>
                </a:solidFill>
                <a:latin typeface="Calibri" pitchFamily="34" charset="0"/>
                <a:ea typeface="Calibri" pitchFamily="34" charset="-122"/>
                <a:cs typeface="Calibri" pitchFamily="34" charset="-120"/>
              </a:rPr>
              <a:t>4.  Bring your questions</a:t>
            </a:r>
            <a:endParaRPr lang="en-US" sz="2667" dirty="0"/>
          </a:p>
        </p:txBody>
      </p:sp>
      <p:sp>
        <p:nvSpPr>
          <p:cNvPr id="9" name="Text 6"/>
          <p:cNvSpPr/>
          <p:nvPr/>
        </p:nvSpPr>
        <p:spPr>
          <a:xfrm>
            <a:off x="365760" y="6217920"/>
            <a:ext cx="11460480" cy="640080"/>
          </a:xfrm>
          <a:prstGeom prst="rect">
            <a:avLst/>
          </a:prstGeom>
          <a:noFill/>
          <a:ln/>
        </p:spPr>
        <p:txBody>
          <a:bodyPr wrap="square" lIns="0" tIns="0" rIns="0" bIns="0" rtlCol="0" anchor="ctr"/>
          <a:lstStyle/>
          <a:p>
            <a:pPr algn="ctr"/>
            <a:r>
              <a:rPr lang="en-US" sz="2133" b="1" dirty="0">
                <a:solidFill>
                  <a:srgbClr val="002060"/>
                </a:solidFill>
                <a:latin typeface="Calibri" pitchFamily="34" charset="0"/>
                <a:ea typeface="Calibri" pitchFamily="34" charset="-122"/>
                <a:cs typeface="Calibri" pitchFamily="34" charset="-120"/>
              </a:rPr>
              <a:t>Your CHW can CONNECT you to find a clinic and help you make an appointment</a:t>
            </a:r>
            <a:endParaRPr lang="en-US" sz="2133" dirty="0">
              <a:solidFill>
                <a:srgbClr val="002060"/>
              </a:solidFill>
            </a:endParaRPr>
          </a:p>
        </p:txBody>
      </p:sp>
      <p:pic>
        <p:nvPicPr>
          <p:cNvPr id="4" name="Picture 3" descr="Person holding red heat pack">
            <a:extLst>
              <a:ext uri="{FF2B5EF4-FFF2-40B4-BE49-F238E27FC236}">
                <a16:creationId xmlns:a16="http://schemas.microsoft.com/office/drawing/2014/main" id="{14049401-26F9-DE36-F5EA-A0EF07968E33}"/>
              </a:ext>
            </a:extLst>
          </p:cNvPr>
          <p:cNvPicPr>
            <a:picLocks noChangeAspect="1"/>
          </p:cNvPicPr>
          <p:nvPr/>
        </p:nvPicPr>
        <p:blipFill>
          <a:blip r:embed="rId5"/>
          <a:stretch>
            <a:fillRect/>
          </a:stretch>
        </p:blipFill>
        <p:spPr>
          <a:xfrm>
            <a:off x="6224339" y="263818"/>
            <a:ext cx="5765967" cy="3937687"/>
          </a:xfrm>
          <a:prstGeom prst="rect">
            <a:avLst/>
          </a:prstGeom>
        </p:spPr>
      </p:pic>
      <p:pic>
        <p:nvPicPr>
          <p:cNvPr id="2" name="Video 9 English Slide 3">
            <a:hlinkClick r:id="" action="ppaction://media"/>
            <a:extLst>
              <a:ext uri="{FF2B5EF4-FFF2-40B4-BE49-F238E27FC236}">
                <a16:creationId xmlns:a16="http://schemas.microsoft.com/office/drawing/2014/main" id="{2AA3DB3E-1249-AA58-4C09-3026B46B1B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2175" y="26381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2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426720" y="0"/>
            <a:ext cx="11338560" cy="1036320"/>
          </a:xfrm>
          <a:prstGeom prst="rect">
            <a:avLst/>
          </a:prstGeom>
          <a:noFill/>
          <a:ln/>
        </p:spPr>
        <p:txBody>
          <a:bodyPr wrap="square" lIns="0" tIns="0" rIns="0" bIns="0" rtlCol="0" anchor="ctr"/>
          <a:lstStyle/>
          <a:p>
            <a:r>
              <a:rPr lang="en-US" sz="3467" b="1" dirty="0">
                <a:solidFill>
                  <a:srgbClr val="002060"/>
                </a:solidFill>
                <a:latin typeface="Calibri" pitchFamily="34" charset="0"/>
                <a:ea typeface="Calibri" pitchFamily="34" charset="-122"/>
                <a:cs typeface="Calibri" pitchFamily="34" charset="-120"/>
              </a:rPr>
              <a:t>Getting Medications &amp; Supplies</a:t>
            </a:r>
            <a:endParaRPr lang="en-US" sz="3467" dirty="0">
              <a:solidFill>
                <a:srgbClr val="002060"/>
              </a:solidFill>
            </a:endParaRPr>
          </a:p>
        </p:txBody>
      </p:sp>
      <p:sp>
        <p:nvSpPr>
          <p:cNvPr id="5" name="Text 2"/>
          <p:cNvSpPr/>
          <p:nvPr/>
        </p:nvSpPr>
        <p:spPr>
          <a:xfrm>
            <a:off x="6217920" y="1036320"/>
            <a:ext cx="7100504" cy="1280160"/>
          </a:xfrm>
          <a:prstGeom prst="rect">
            <a:avLst/>
          </a:prstGeom>
          <a:noFill/>
          <a:ln/>
        </p:spPr>
        <p:txBody>
          <a:bodyPr wrap="square" rtlCol="0" anchor="ctr"/>
          <a:lstStyle/>
          <a:p>
            <a:r>
              <a:rPr lang="en-US" sz="3200" b="1" dirty="0">
                <a:solidFill>
                  <a:srgbClr val="1A3A5C"/>
                </a:solidFill>
                <a:latin typeface="Calibri" pitchFamily="34" charset="0"/>
                <a:ea typeface="Calibri" pitchFamily="34" charset="-122"/>
                <a:cs typeface="Calibri" pitchFamily="34" charset="-120"/>
              </a:rPr>
              <a:t>Medications shouldn't be</a:t>
            </a:r>
            <a:r>
              <a:rPr lang="en-US" sz="3200" dirty="0"/>
              <a:t> </a:t>
            </a:r>
            <a:r>
              <a:rPr lang="en-US" sz="3200" b="1" dirty="0">
                <a:solidFill>
                  <a:srgbClr val="1A3A5C"/>
                </a:solidFill>
                <a:latin typeface="Calibri" pitchFamily="34" charset="0"/>
                <a:ea typeface="Calibri" pitchFamily="34" charset="-122"/>
                <a:cs typeface="Calibri" pitchFamily="34" charset="-120"/>
              </a:rPr>
              <a:t>a luxury.</a:t>
            </a:r>
            <a:endParaRPr lang="en-US" sz="3200" dirty="0"/>
          </a:p>
        </p:txBody>
      </p:sp>
      <p:sp>
        <p:nvSpPr>
          <p:cNvPr id="6" name="Text 3"/>
          <p:cNvSpPr/>
          <p:nvPr/>
        </p:nvSpPr>
        <p:spPr>
          <a:xfrm>
            <a:off x="6217920" y="2926080"/>
            <a:ext cx="5547360" cy="2926080"/>
          </a:xfrm>
          <a:prstGeom prst="rect">
            <a:avLst/>
          </a:prstGeom>
          <a:noFill/>
          <a:ln/>
        </p:spPr>
        <p:txBody>
          <a:bodyPr wrap="square" rtlCol="0" anchor="ctr"/>
          <a:lstStyle/>
          <a:p>
            <a:pPr marL="457189" indent="-457189">
              <a:buSzPct val="100000"/>
              <a:buChar char="•"/>
            </a:pPr>
            <a:r>
              <a:rPr lang="en-US" sz="2667" dirty="0">
                <a:solidFill>
                  <a:srgbClr val="222222"/>
                </a:solidFill>
                <a:latin typeface="Calibri" pitchFamily="34" charset="0"/>
                <a:ea typeface="Calibri" pitchFamily="34" charset="-122"/>
                <a:cs typeface="Calibri" pitchFamily="34" charset="-120"/>
              </a:rPr>
              <a:t>$4 medications</a:t>
            </a:r>
            <a:endParaRPr lang="en-US" sz="2667" dirty="0"/>
          </a:p>
          <a:p>
            <a:pPr marL="457189" indent="-457189">
              <a:buSzPct val="100000"/>
              <a:buChar char="•"/>
            </a:pPr>
            <a:r>
              <a:rPr lang="en-US" sz="2667" dirty="0">
                <a:solidFill>
                  <a:srgbClr val="222222"/>
                </a:solidFill>
                <a:latin typeface="Calibri" pitchFamily="34" charset="0"/>
                <a:ea typeface="Calibri" pitchFamily="34" charset="-122"/>
                <a:cs typeface="Calibri" pitchFamily="34" charset="-120"/>
              </a:rPr>
              <a:t>Patient assistance programs (PAP)</a:t>
            </a:r>
            <a:endParaRPr lang="en-US" sz="2667" dirty="0"/>
          </a:p>
          <a:p>
            <a:pPr marL="457189" indent="-457189">
              <a:buSzPct val="100000"/>
              <a:buChar char="•"/>
            </a:pPr>
            <a:r>
              <a:rPr lang="en-US" sz="2667" dirty="0">
                <a:solidFill>
                  <a:srgbClr val="222222"/>
                </a:solidFill>
                <a:latin typeface="Calibri" pitchFamily="34" charset="0"/>
                <a:ea typeface="Calibri" pitchFamily="34" charset="-122"/>
                <a:cs typeface="Calibri" pitchFamily="34" charset="-120"/>
              </a:rPr>
              <a:t>Community health center pharmacies</a:t>
            </a:r>
            <a:endParaRPr lang="en-US" sz="2667" dirty="0"/>
          </a:p>
          <a:p>
            <a:pPr marL="457189" indent="-457189">
              <a:buSzPct val="100000"/>
              <a:buChar char="•"/>
            </a:pPr>
            <a:r>
              <a:rPr lang="en-US" sz="2667" dirty="0">
                <a:solidFill>
                  <a:srgbClr val="222222"/>
                </a:solidFill>
                <a:latin typeface="Calibri" pitchFamily="34" charset="0"/>
                <a:ea typeface="Calibri" pitchFamily="34" charset="-122"/>
                <a:cs typeface="Calibri" pitchFamily="34" charset="-120"/>
              </a:rPr>
              <a:t>Free glucometers &amp; test strips</a:t>
            </a:r>
            <a:endParaRPr lang="en-US" sz="2667" dirty="0"/>
          </a:p>
        </p:txBody>
      </p:sp>
      <p:sp>
        <p:nvSpPr>
          <p:cNvPr id="8" name="Text 5"/>
          <p:cNvSpPr/>
          <p:nvPr/>
        </p:nvSpPr>
        <p:spPr>
          <a:xfrm>
            <a:off x="365760" y="6217920"/>
            <a:ext cx="11460480" cy="640080"/>
          </a:xfrm>
          <a:prstGeom prst="rect">
            <a:avLst/>
          </a:prstGeom>
          <a:noFill/>
          <a:ln/>
        </p:spPr>
        <p:txBody>
          <a:bodyPr wrap="square" lIns="0" tIns="0" rIns="0" bIns="0" rtlCol="0" anchor="ctr"/>
          <a:lstStyle/>
          <a:p>
            <a:pPr algn="ctr"/>
            <a:r>
              <a:rPr lang="en-US" sz="2133" b="1" dirty="0">
                <a:solidFill>
                  <a:srgbClr val="002060"/>
                </a:solidFill>
                <a:latin typeface="Calibri" pitchFamily="34" charset="0"/>
                <a:ea typeface="Calibri" pitchFamily="34" charset="-122"/>
                <a:cs typeface="Calibri" pitchFamily="34" charset="-120"/>
              </a:rPr>
              <a:t>Your CHW can CONNECT you find low-cost medications and supplies near you.</a:t>
            </a:r>
            <a:endParaRPr lang="en-US" sz="2133" dirty="0">
              <a:solidFill>
                <a:srgbClr val="002060"/>
              </a:solidFill>
            </a:endParaRPr>
          </a:p>
        </p:txBody>
      </p:sp>
      <p:pic>
        <p:nvPicPr>
          <p:cNvPr id="4" name="Picture 3" descr="Amber bottle of gel capsules">
            <a:extLst>
              <a:ext uri="{FF2B5EF4-FFF2-40B4-BE49-F238E27FC236}">
                <a16:creationId xmlns:a16="http://schemas.microsoft.com/office/drawing/2014/main" id="{24C5AB74-AD89-E95B-FF77-0E295CDDC592}"/>
              </a:ext>
            </a:extLst>
          </p:cNvPr>
          <p:cNvPicPr>
            <a:picLocks noChangeAspect="1"/>
          </p:cNvPicPr>
          <p:nvPr/>
        </p:nvPicPr>
        <p:blipFill>
          <a:blip r:embed="rId5"/>
          <a:stretch>
            <a:fillRect/>
          </a:stretch>
        </p:blipFill>
        <p:spPr>
          <a:xfrm>
            <a:off x="426721" y="1730461"/>
            <a:ext cx="5646729" cy="3764487"/>
          </a:xfrm>
          <a:prstGeom prst="rect">
            <a:avLst/>
          </a:prstGeom>
        </p:spPr>
      </p:pic>
      <p:pic>
        <p:nvPicPr>
          <p:cNvPr id="2" name="Video 9 English Slide 4">
            <a:hlinkClick r:id="" action="ppaction://media"/>
            <a:extLst>
              <a:ext uri="{FF2B5EF4-FFF2-40B4-BE49-F238E27FC236}">
                <a16:creationId xmlns:a16="http://schemas.microsoft.com/office/drawing/2014/main" id="{4317F8B2-103D-E980-331C-DD78D3C19D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2175" y="21336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6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426720" y="0"/>
            <a:ext cx="11338560" cy="1036320"/>
          </a:xfrm>
          <a:prstGeom prst="rect">
            <a:avLst/>
          </a:prstGeom>
          <a:noFill/>
          <a:ln/>
        </p:spPr>
        <p:txBody>
          <a:bodyPr wrap="square" lIns="0" tIns="0" rIns="0" bIns="0" rtlCol="0" anchor="ctr"/>
          <a:lstStyle/>
          <a:p>
            <a:r>
              <a:rPr lang="en-US" sz="3467" b="1" dirty="0">
                <a:solidFill>
                  <a:srgbClr val="002060"/>
                </a:solidFill>
                <a:latin typeface="Calibri" pitchFamily="34" charset="0"/>
                <a:ea typeface="Calibri" pitchFamily="34" charset="-122"/>
                <a:cs typeface="Calibri" pitchFamily="34" charset="-120"/>
              </a:rPr>
              <a:t>Prevention Checkups</a:t>
            </a:r>
            <a:endParaRPr lang="en-US" sz="3467" dirty="0">
              <a:solidFill>
                <a:srgbClr val="002060"/>
              </a:solidFill>
            </a:endParaRPr>
          </a:p>
        </p:txBody>
      </p:sp>
      <p:sp>
        <p:nvSpPr>
          <p:cNvPr id="4" name="Shape 2"/>
          <p:cNvSpPr/>
          <p:nvPr/>
        </p:nvSpPr>
        <p:spPr>
          <a:xfrm>
            <a:off x="548640" y="1280160"/>
            <a:ext cx="3535680" cy="4693920"/>
          </a:xfrm>
          <a:prstGeom prst="rect">
            <a:avLst/>
          </a:prstGeom>
          <a:solidFill>
            <a:srgbClr val="EAF6F9"/>
          </a:solidFill>
          <a:ln w="19050">
            <a:solidFill>
              <a:srgbClr val="028090"/>
            </a:solidFill>
            <a:prstDash val="solid"/>
          </a:ln>
        </p:spPr>
        <p:txBody>
          <a:bodyPr/>
          <a:lstStyle/>
          <a:p>
            <a:endParaRPr lang="en-US" sz="2400" dirty="0"/>
          </a:p>
        </p:txBody>
      </p:sp>
      <p:sp>
        <p:nvSpPr>
          <p:cNvPr id="5" name="Text 3"/>
          <p:cNvSpPr/>
          <p:nvPr/>
        </p:nvSpPr>
        <p:spPr>
          <a:xfrm>
            <a:off x="548640" y="1402080"/>
            <a:ext cx="3535680" cy="1219200"/>
          </a:xfrm>
          <a:prstGeom prst="rect">
            <a:avLst/>
          </a:prstGeom>
          <a:noFill/>
          <a:ln/>
        </p:spPr>
        <p:txBody>
          <a:bodyPr wrap="square" rtlCol="0" anchor="ctr"/>
          <a:lstStyle/>
          <a:p>
            <a:pPr algn="ctr"/>
            <a:r>
              <a:rPr lang="en-US" sz="5600" dirty="0">
                <a:solidFill>
                  <a:srgbClr val="000000"/>
                </a:solidFill>
              </a:rPr>
              <a:t>💉</a:t>
            </a:r>
            <a:endParaRPr lang="en-US" sz="5600" dirty="0"/>
          </a:p>
        </p:txBody>
      </p:sp>
      <p:sp>
        <p:nvSpPr>
          <p:cNvPr id="6" name="Text 4"/>
          <p:cNvSpPr/>
          <p:nvPr/>
        </p:nvSpPr>
        <p:spPr>
          <a:xfrm>
            <a:off x="670560" y="2682240"/>
            <a:ext cx="3291840" cy="609600"/>
          </a:xfrm>
          <a:prstGeom prst="rect">
            <a:avLst/>
          </a:prstGeom>
          <a:noFill/>
          <a:ln/>
        </p:spPr>
        <p:txBody>
          <a:bodyPr wrap="square" lIns="0" tIns="0" rIns="0" bIns="0" rtlCol="0" anchor="ctr"/>
          <a:lstStyle/>
          <a:p>
            <a:pPr algn="ctr"/>
            <a:r>
              <a:rPr lang="en-US" sz="3200" b="1" dirty="0">
                <a:solidFill>
                  <a:srgbClr val="028090"/>
                </a:solidFill>
                <a:latin typeface="Calibri" pitchFamily="34" charset="0"/>
                <a:ea typeface="Calibri" pitchFamily="34" charset="-122"/>
                <a:cs typeface="Calibri" pitchFamily="34" charset="-120"/>
              </a:rPr>
              <a:t>Flu Shot</a:t>
            </a:r>
            <a:endParaRPr lang="en-US" sz="3200" dirty="0"/>
          </a:p>
        </p:txBody>
      </p:sp>
      <p:sp>
        <p:nvSpPr>
          <p:cNvPr id="7" name="Text 5"/>
          <p:cNvSpPr/>
          <p:nvPr/>
        </p:nvSpPr>
        <p:spPr>
          <a:xfrm>
            <a:off x="670560" y="3352800"/>
            <a:ext cx="3291840" cy="2255520"/>
          </a:xfrm>
          <a:prstGeom prst="rect">
            <a:avLst/>
          </a:prstGeom>
          <a:noFill/>
          <a:ln/>
        </p:spPr>
        <p:txBody>
          <a:bodyPr wrap="square" rtlCol="0" anchor="ctr"/>
          <a:lstStyle/>
          <a:p>
            <a:pPr algn="ctr"/>
            <a:r>
              <a:rPr lang="en-US" sz="2133" dirty="0">
                <a:solidFill>
                  <a:srgbClr val="222222"/>
                </a:solidFill>
                <a:latin typeface="Calibri" pitchFamily="34" charset="0"/>
                <a:ea typeface="Calibri" pitchFamily="34" charset="-122"/>
                <a:cs typeface="Calibri" pitchFamily="34" charset="-120"/>
              </a:rPr>
              <a:t>Often FREE</a:t>
            </a:r>
            <a:endParaRPr lang="en-US" sz="2133" dirty="0"/>
          </a:p>
          <a:p>
            <a:pPr algn="ctr"/>
            <a:r>
              <a:rPr lang="en-US" sz="2133" dirty="0">
                <a:solidFill>
                  <a:srgbClr val="222222"/>
                </a:solidFill>
                <a:latin typeface="Calibri" pitchFamily="34" charset="0"/>
                <a:ea typeface="Calibri" pitchFamily="34" charset="-122"/>
                <a:cs typeface="Calibri" pitchFamily="34" charset="-120"/>
              </a:rPr>
              <a:t>at pharmacies &amp; clinics</a:t>
            </a:r>
            <a:endParaRPr lang="en-US" sz="2133" dirty="0"/>
          </a:p>
        </p:txBody>
      </p:sp>
      <p:sp>
        <p:nvSpPr>
          <p:cNvPr id="8" name="Shape 6"/>
          <p:cNvSpPr/>
          <p:nvPr/>
        </p:nvSpPr>
        <p:spPr>
          <a:xfrm>
            <a:off x="4352544" y="1280160"/>
            <a:ext cx="3535680" cy="4693920"/>
          </a:xfrm>
          <a:prstGeom prst="rect">
            <a:avLst/>
          </a:prstGeom>
          <a:solidFill>
            <a:srgbClr val="FEF3EC"/>
          </a:solidFill>
          <a:ln w="19050">
            <a:solidFill>
              <a:srgbClr val="E8793A"/>
            </a:solidFill>
            <a:prstDash val="solid"/>
          </a:ln>
        </p:spPr>
        <p:txBody>
          <a:bodyPr/>
          <a:lstStyle/>
          <a:p>
            <a:endParaRPr lang="en-US" sz="2400" dirty="0"/>
          </a:p>
        </p:txBody>
      </p:sp>
      <p:sp>
        <p:nvSpPr>
          <p:cNvPr id="9" name="Text 7"/>
          <p:cNvSpPr/>
          <p:nvPr/>
        </p:nvSpPr>
        <p:spPr>
          <a:xfrm>
            <a:off x="4352544" y="1402080"/>
            <a:ext cx="3535680" cy="1219200"/>
          </a:xfrm>
          <a:prstGeom prst="rect">
            <a:avLst/>
          </a:prstGeom>
          <a:noFill/>
          <a:ln/>
        </p:spPr>
        <p:txBody>
          <a:bodyPr wrap="square" rtlCol="0" anchor="ctr"/>
          <a:lstStyle/>
          <a:p>
            <a:pPr algn="ctr"/>
            <a:r>
              <a:rPr lang="en-US" sz="5600" dirty="0">
                <a:solidFill>
                  <a:srgbClr val="000000"/>
                </a:solidFill>
              </a:rPr>
              <a:t>👁️</a:t>
            </a:r>
            <a:endParaRPr lang="en-US" sz="5600" dirty="0"/>
          </a:p>
        </p:txBody>
      </p:sp>
      <p:sp>
        <p:nvSpPr>
          <p:cNvPr id="10" name="Text 8"/>
          <p:cNvSpPr/>
          <p:nvPr/>
        </p:nvSpPr>
        <p:spPr>
          <a:xfrm>
            <a:off x="4474464" y="2682240"/>
            <a:ext cx="3291840" cy="609600"/>
          </a:xfrm>
          <a:prstGeom prst="rect">
            <a:avLst/>
          </a:prstGeom>
          <a:noFill/>
          <a:ln/>
        </p:spPr>
        <p:txBody>
          <a:bodyPr wrap="square" lIns="0" tIns="0" rIns="0" bIns="0" rtlCol="0" anchor="ctr"/>
          <a:lstStyle/>
          <a:p>
            <a:pPr algn="ctr"/>
            <a:r>
              <a:rPr lang="en-US" sz="3200" b="1" dirty="0">
                <a:solidFill>
                  <a:srgbClr val="E8793A"/>
                </a:solidFill>
                <a:latin typeface="Calibri" pitchFamily="34" charset="0"/>
                <a:ea typeface="Calibri" pitchFamily="34" charset="-122"/>
                <a:cs typeface="Calibri" pitchFamily="34" charset="-120"/>
              </a:rPr>
              <a:t>Eye Exam</a:t>
            </a:r>
            <a:endParaRPr lang="en-US" sz="3200" dirty="0"/>
          </a:p>
        </p:txBody>
      </p:sp>
      <p:sp>
        <p:nvSpPr>
          <p:cNvPr id="11" name="Text 9"/>
          <p:cNvSpPr/>
          <p:nvPr/>
        </p:nvSpPr>
        <p:spPr>
          <a:xfrm>
            <a:off x="4474464" y="3352800"/>
            <a:ext cx="3291840" cy="2255520"/>
          </a:xfrm>
          <a:prstGeom prst="rect">
            <a:avLst/>
          </a:prstGeom>
          <a:noFill/>
          <a:ln/>
        </p:spPr>
        <p:txBody>
          <a:bodyPr wrap="square" rtlCol="0" anchor="ctr"/>
          <a:lstStyle/>
          <a:p>
            <a:pPr algn="ctr"/>
            <a:r>
              <a:rPr lang="en-US" sz="2133" dirty="0">
                <a:solidFill>
                  <a:srgbClr val="222222"/>
                </a:solidFill>
                <a:latin typeface="Calibri" pitchFamily="34" charset="0"/>
                <a:ea typeface="Calibri" pitchFamily="34" charset="-122"/>
                <a:cs typeface="Calibri" pitchFamily="34" charset="-120"/>
              </a:rPr>
              <a:t>Every year —</a:t>
            </a:r>
            <a:endParaRPr lang="en-US" sz="2133" dirty="0"/>
          </a:p>
          <a:p>
            <a:pPr algn="ctr"/>
            <a:r>
              <a:rPr lang="en-US" sz="2133" dirty="0">
                <a:solidFill>
                  <a:srgbClr val="222222"/>
                </a:solidFill>
                <a:latin typeface="Calibri" pitchFamily="34" charset="0"/>
                <a:ea typeface="Calibri" pitchFamily="34" charset="-122"/>
                <a:cs typeface="Calibri" pitchFamily="34" charset="-120"/>
              </a:rPr>
              <a:t>even before problems</a:t>
            </a:r>
            <a:endParaRPr lang="en-US" sz="2133" dirty="0"/>
          </a:p>
        </p:txBody>
      </p:sp>
      <p:sp>
        <p:nvSpPr>
          <p:cNvPr id="12" name="Shape 10"/>
          <p:cNvSpPr/>
          <p:nvPr/>
        </p:nvSpPr>
        <p:spPr>
          <a:xfrm>
            <a:off x="8156448" y="1280160"/>
            <a:ext cx="3535680" cy="4693920"/>
          </a:xfrm>
          <a:prstGeom prst="rect">
            <a:avLst/>
          </a:prstGeom>
          <a:solidFill>
            <a:srgbClr val="EAF6F9"/>
          </a:solidFill>
          <a:ln w="19050">
            <a:solidFill>
              <a:srgbClr val="028090"/>
            </a:solidFill>
            <a:prstDash val="solid"/>
          </a:ln>
        </p:spPr>
        <p:txBody>
          <a:bodyPr/>
          <a:lstStyle/>
          <a:p>
            <a:endParaRPr lang="en-US" sz="2400" dirty="0"/>
          </a:p>
        </p:txBody>
      </p:sp>
      <p:sp>
        <p:nvSpPr>
          <p:cNvPr id="13" name="Text 11"/>
          <p:cNvSpPr/>
          <p:nvPr/>
        </p:nvSpPr>
        <p:spPr>
          <a:xfrm>
            <a:off x="8156448" y="1402080"/>
            <a:ext cx="3535680" cy="1219200"/>
          </a:xfrm>
          <a:prstGeom prst="rect">
            <a:avLst/>
          </a:prstGeom>
          <a:noFill/>
          <a:ln/>
        </p:spPr>
        <p:txBody>
          <a:bodyPr wrap="square" rtlCol="0" anchor="ctr"/>
          <a:lstStyle/>
          <a:p>
            <a:pPr algn="ctr"/>
            <a:r>
              <a:rPr lang="en-US" sz="5600" dirty="0">
                <a:solidFill>
                  <a:srgbClr val="000000"/>
                </a:solidFill>
              </a:rPr>
              <a:t>🦷</a:t>
            </a:r>
            <a:endParaRPr lang="en-US" sz="5600" dirty="0"/>
          </a:p>
        </p:txBody>
      </p:sp>
      <p:sp>
        <p:nvSpPr>
          <p:cNvPr id="14" name="Text 12"/>
          <p:cNvSpPr/>
          <p:nvPr/>
        </p:nvSpPr>
        <p:spPr>
          <a:xfrm>
            <a:off x="8278368" y="2682240"/>
            <a:ext cx="3291840" cy="609600"/>
          </a:xfrm>
          <a:prstGeom prst="rect">
            <a:avLst/>
          </a:prstGeom>
          <a:noFill/>
          <a:ln/>
        </p:spPr>
        <p:txBody>
          <a:bodyPr wrap="square" lIns="0" tIns="0" rIns="0" bIns="0" rtlCol="0" anchor="ctr"/>
          <a:lstStyle/>
          <a:p>
            <a:pPr algn="ctr"/>
            <a:r>
              <a:rPr lang="en-US" sz="3200" b="1" dirty="0">
                <a:solidFill>
                  <a:srgbClr val="028090"/>
                </a:solidFill>
                <a:latin typeface="Calibri" pitchFamily="34" charset="0"/>
                <a:ea typeface="Calibri" pitchFamily="34" charset="-122"/>
                <a:cs typeface="Calibri" pitchFamily="34" charset="-120"/>
              </a:rPr>
              <a:t>Dental Care</a:t>
            </a:r>
            <a:endParaRPr lang="en-US" sz="3200" dirty="0"/>
          </a:p>
        </p:txBody>
      </p:sp>
      <p:sp>
        <p:nvSpPr>
          <p:cNvPr id="15" name="Text 13"/>
          <p:cNvSpPr/>
          <p:nvPr/>
        </p:nvSpPr>
        <p:spPr>
          <a:xfrm>
            <a:off x="8278368" y="3352800"/>
            <a:ext cx="3291840" cy="2255520"/>
          </a:xfrm>
          <a:prstGeom prst="rect">
            <a:avLst/>
          </a:prstGeom>
          <a:noFill/>
          <a:ln/>
        </p:spPr>
        <p:txBody>
          <a:bodyPr wrap="square" rtlCol="0" anchor="ctr"/>
          <a:lstStyle/>
          <a:p>
            <a:pPr algn="ctr"/>
            <a:r>
              <a:rPr lang="en-US" sz="2133" dirty="0">
                <a:solidFill>
                  <a:srgbClr val="222222"/>
                </a:solidFill>
                <a:latin typeface="Calibri" pitchFamily="34" charset="0"/>
                <a:ea typeface="Calibri" pitchFamily="34" charset="-122"/>
                <a:cs typeface="Calibri" pitchFamily="34" charset="-120"/>
              </a:rPr>
              <a:t>Gum disease</a:t>
            </a:r>
            <a:endParaRPr lang="en-US" sz="2133" dirty="0"/>
          </a:p>
          <a:p>
            <a:pPr algn="ctr"/>
            <a:r>
              <a:rPr lang="en-US" sz="2133" dirty="0">
                <a:solidFill>
                  <a:srgbClr val="222222"/>
                </a:solidFill>
                <a:latin typeface="Calibri" pitchFamily="34" charset="0"/>
                <a:ea typeface="Calibri" pitchFamily="34" charset="-122"/>
                <a:cs typeface="Calibri" pitchFamily="34" charset="-120"/>
              </a:rPr>
              <a:t>worsens blood sugar</a:t>
            </a:r>
            <a:endParaRPr lang="en-US" sz="2133" dirty="0"/>
          </a:p>
        </p:txBody>
      </p:sp>
      <p:sp>
        <p:nvSpPr>
          <p:cNvPr id="17" name="Text 15"/>
          <p:cNvSpPr/>
          <p:nvPr/>
        </p:nvSpPr>
        <p:spPr>
          <a:xfrm>
            <a:off x="365760" y="6217920"/>
            <a:ext cx="11460480" cy="640080"/>
          </a:xfrm>
          <a:prstGeom prst="rect">
            <a:avLst/>
          </a:prstGeom>
          <a:noFill/>
          <a:ln/>
        </p:spPr>
        <p:txBody>
          <a:bodyPr wrap="square" lIns="0" tIns="0" rIns="0" bIns="0" rtlCol="0" anchor="ctr"/>
          <a:lstStyle/>
          <a:p>
            <a:pPr algn="ctr"/>
            <a:r>
              <a:rPr lang="en-US" sz="2133" b="1" dirty="0">
                <a:solidFill>
                  <a:srgbClr val="002060"/>
                </a:solidFill>
                <a:latin typeface="Calibri" pitchFamily="34" charset="0"/>
                <a:ea typeface="Calibri" pitchFamily="34" charset="-122"/>
                <a:cs typeface="Calibri" pitchFamily="34" charset="-120"/>
              </a:rPr>
              <a:t>Your CHW can CONNECT you to schedule referrals for all three.</a:t>
            </a:r>
            <a:endParaRPr lang="en-US" sz="2133" dirty="0">
              <a:solidFill>
                <a:srgbClr val="002060"/>
              </a:solidFill>
            </a:endParaRPr>
          </a:p>
        </p:txBody>
      </p:sp>
      <p:pic>
        <p:nvPicPr>
          <p:cNvPr id="2" name="Video 9 English Slide 5">
            <a:hlinkClick r:id="" action="ppaction://media"/>
            <a:extLst>
              <a:ext uri="{FF2B5EF4-FFF2-40B4-BE49-F238E27FC236}">
                <a16:creationId xmlns:a16="http://schemas.microsoft.com/office/drawing/2014/main" id="{DB58CEE0-AB7D-1796-95BC-FCCC91DB8E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4775" y="22542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5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426720" y="0"/>
            <a:ext cx="11338560" cy="1036320"/>
          </a:xfrm>
          <a:prstGeom prst="rect">
            <a:avLst/>
          </a:prstGeom>
          <a:noFill/>
          <a:ln/>
        </p:spPr>
        <p:txBody>
          <a:bodyPr wrap="square" lIns="0" tIns="0" rIns="0" bIns="0" rtlCol="0" anchor="ctr"/>
          <a:lstStyle/>
          <a:p>
            <a:r>
              <a:rPr lang="en-US" sz="3467" b="1" dirty="0">
                <a:solidFill>
                  <a:srgbClr val="002060"/>
                </a:solidFill>
                <a:latin typeface="Calibri" pitchFamily="34" charset="0"/>
                <a:ea typeface="Calibri" pitchFamily="34" charset="-122"/>
                <a:cs typeface="Calibri" pitchFamily="34" charset="-120"/>
              </a:rPr>
              <a:t>Finding a Place to Exercise</a:t>
            </a:r>
            <a:endParaRPr lang="en-US" sz="3467" dirty="0">
              <a:solidFill>
                <a:srgbClr val="002060"/>
              </a:solidFill>
            </a:endParaRPr>
          </a:p>
        </p:txBody>
      </p:sp>
      <p:sp>
        <p:nvSpPr>
          <p:cNvPr id="5" name="Text 2"/>
          <p:cNvSpPr/>
          <p:nvPr/>
        </p:nvSpPr>
        <p:spPr>
          <a:xfrm>
            <a:off x="6217920" y="1463040"/>
            <a:ext cx="5547360" cy="1341120"/>
          </a:xfrm>
          <a:prstGeom prst="rect">
            <a:avLst/>
          </a:prstGeom>
          <a:noFill/>
          <a:ln/>
        </p:spPr>
        <p:txBody>
          <a:bodyPr wrap="square" lIns="0" tIns="0" rIns="0" bIns="0" rtlCol="0" anchor="ctr"/>
          <a:lstStyle/>
          <a:p>
            <a:r>
              <a:rPr lang="en-US" sz="3733" b="1" dirty="0">
                <a:solidFill>
                  <a:srgbClr val="028090"/>
                </a:solidFill>
                <a:latin typeface="Calibri" pitchFamily="34" charset="0"/>
                <a:ea typeface="Calibri" pitchFamily="34" charset="-122"/>
                <a:cs typeface="Calibri" pitchFamily="34" charset="-120"/>
              </a:rPr>
              <a:t>You don't</a:t>
            </a:r>
            <a:endParaRPr lang="en-US" sz="3733" dirty="0"/>
          </a:p>
          <a:p>
            <a:r>
              <a:rPr lang="en-US" sz="3733" b="1" dirty="0">
                <a:solidFill>
                  <a:srgbClr val="028090"/>
                </a:solidFill>
                <a:latin typeface="Calibri" pitchFamily="34" charset="0"/>
                <a:ea typeface="Calibri" pitchFamily="34" charset="-122"/>
                <a:cs typeface="Calibri" pitchFamily="34" charset="-120"/>
              </a:rPr>
              <a:t>need a gym.</a:t>
            </a:r>
            <a:endParaRPr lang="en-US" sz="3733" dirty="0"/>
          </a:p>
        </p:txBody>
      </p:sp>
      <p:sp>
        <p:nvSpPr>
          <p:cNvPr id="6" name="Text 3"/>
          <p:cNvSpPr/>
          <p:nvPr/>
        </p:nvSpPr>
        <p:spPr>
          <a:xfrm>
            <a:off x="6217920" y="2987040"/>
            <a:ext cx="5547360" cy="3048000"/>
          </a:xfrm>
          <a:prstGeom prst="rect">
            <a:avLst/>
          </a:prstGeom>
          <a:noFill/>
          <a:ln/>
        </p:spPr>
        <p:txBody>
          <a:bodyPr wrap="square" rtlCol="0" anchor="ctr"/>
          <a:lstStyle/>
          <a:p>
            <a:pPr marL="457189" indent="-457189">
              <a:buSzPct val="100000"/>
              <a:buChar char="•"/>
            </a:pPr>
            <a:r>
              <a:rPr lang="en-US" sz="2667" dirty="0">
                <a:solidFill>
                  <a:srgbClr val="222222"/>
                </a:solidFill>
                <a:latin typeface="Calibri" pitchFamily="34" charset="0"/>
                <a:ea typeface="Calibri" pitchFamily="34" charset="-122"/>
                <a:cs typeface="Calibri" pitchFamily="34" charset="-120"/>
              </a:rPr>
              <a:t>Walking groups</a:t>
            </a:r>
            <a:endParaRPr lang="en-US" sz="2667" dirty="0"/>
          </a:p>
          <a:p>
            <a:pPr marL="457189" indent="-457189">
              <a:buSzPct val="100000"/>
              <a:buChar char="•"/>
            </a:pPr>
            <a:r>
              <a:rPr lang="en-US" sz="2667" dirty="0">
                <a:solidFill>
                  <a:srgbClr val="222222"/>
                </a:solidFill>
                <a:latin typeface="Calibri" pitchFamily="34" charset="0"/>
                <a:ea typeface="Calibri" pitchFamily="34" charset="-122"/>
                <a:cs typeface="Calibri" pitchFamily="34" charset="-120"/>
              </a:rPr>
              <a:t>Church parking lots</a:t>
            </a:r>
            <a:endParaRPr lang="en-US" sz="2667" dirty="0"/>
          </a:p>
          <a:p>
            <a:pPr marL="457189" indent="-457189">
              <a:buSzPct val="100000"/>
              <a:buChar char="•"/>
            </a:pPr>
            <a:r>
              <a:rPr lang="en-US" sz="2667" dirty="0">
                <a:solidFill>
                  <a:srgbClr val="222222"/>
                </a:solidFill>
                <a:latin typeface="Calibri" pitchFamily="34" charset="0"/>
                <a:ea typeface="Calibri" pitchFamily="34" charset="-122"/>
                <a:cs typeface="Calibri" pitchFamily="34" charset="-120"/>
              </a:rPr>
              <a:t>Community centers</a:t>
            </a:r>
            <a:endParaRPr lang="en-US" sz="2667" dirty="0"/>
          </a:p>
          <a:p>
            <a:pPr marL="457189" indent="-457189">
              <a:buSzPct val="100000"/>
              <a:buChar char="•"/>
            </a:pPr>
            <a:r>
              <a:rPr lang="en-US" sz="2667" dirty="0">
                <a:solidFill>
                  <a:srgbClr val="222222"/>
                </a:solidFill>
                <a:latin typeface="Calibri" pitchFamily="34" charset="0"/>
                <a:ea typeface="Calibri" pitchFamily="34" charset="-122"/>
                <a:cs typeface="Calibri" pitchFamily="34" charset="-120"/>
              </a:rPr>
              <a:t>YMCA (sliding scale)</a:t>
            </a:r>
            <a:endParaRPr lang="en-US" sz="2667" dirty="0"/>
          </a:p>
          <a:p>
            <a:pPr marL="457189" indent="-457189">
              <a:buSzPct val="100000"/>
              <a:buChar char="•"/>
            </a:pPr>
            <a:r>
              <a:rPr lang="en-US" sz="2667" dirty="0">
                <a:solidFill>
                  <a:srgbClr val="222222"/>
                </a:solidFill>
                <a:latin typeface="Calibri" pitchFamily="34" charset="0"/>
                <a:ea typeface="Calibri" pitchFamily="34" charset="-122"/>
                <a:cs typeface="Calibri" pitchFamily="34" charset="-120"/>
              </a:rPr>
              <a:t>Local parks &amp; trails</a:t>
            </a:r>
            <a:endParaRPr lang="en-US" sz="2667" dirty="0"/>
          </a:p>
        </p:txBody>
      </p:sp>
      <p:sp>
        <p:nvSpPr>
          <p:cNvPr id="8" name="Text 5"/>
          <p:cNvSpPr/>
          <p:nvPr/>
        </p:nvSpPr>
        <p:spPr>
          <a:xfrm>
            <a:off x="365760" y="6217920"/>
            <a:ext cx="11460480" cy="640080"/>
          </a:xfrm>
          <a:prstGeom prst="rect">
            <a:avLst/>
          </a:prstGeom>
          <a:noFill/>
          <a:ln/>
        </p:spPr>
        <p:txBody>
          <a:bodyPr wrap="square" lIns="0" tIns="0" rIns="0" bIns="0" rtlCol="0" anchor="ctr"/>
          <a:lstStyle/>
          <a:p>
            <a:pPr algn="ctr"/>
            <a:r>
              <a:rPr lang="en-US" sz="2133" b="1" dirty="0">
                <a:solidFill>
                  <a:srgbClr val="002060"/>
                </a:solidFill>
                <a:latin typeface="Calibri" pitchFamily="34" charset="0"/>
                <a:ea typeface="Calibri" pitchFamily="34" charset="-122"/>
                <a:cs typeface="Calibri" pitchFamily="34" charset="-120"/>
              </a:rPr>
              <a:t>Your CHW can CONNECT you to free or low-cost options near you.</a:t>
            </a:r>
            <a:endParaRPr lang="en-US" sz="2133" dirty="0">
              <a:solidFill>
                <a:srgbClr val="002060"/>
              </a:solidFill>
            </a:endParaRPr>
          </a:p>
        </p:txBody>
      </p:sp>
      <p:pic>
        <p:nvPicPr>
          <p:cNvPr id="9" name="Picture 8" descr="Parents with children">
            <a:extLst>
              <a:ext uri="{FF2B5EF4-FFF2-40B4-BE49-F238E27FC236}">
                <a16:creationId xmlns:a16="http://schemas.microsoft.com/office/drawing/2014/main" id="{4FFB6F23-6019-29E8-75DB-706CD5CFB3B4}"/>
              </a:ext>
            </a:extLst>
          </p:cNvPr>
          <p:cNvPicPr>
            <a:picLocks noChangeAspect="1"/>
          </p:cNvPicPr>
          <p:nvPr/>
        </p:nvPicPr>
        <p:blipFill>
          <a:blip r:embed="rId5"/>
          <a:stretch>
            <a:fillRect/>
          </a:stretch>
        </p:blipFill>
        <p:spPr>
          <a:xfrm>
            <a:off x="426720" y="1615440"/>
            <a:ext cx="5440680" cy="3627120"/>
          </a:xfrm>
          <a:prstGeom prst="rect">
            <a:avLst/>
          </a:prstGeom>
        </p:spPr>
      </p:pic>
      <p:pic>
        <p:nvPicPr>
          <p:cNvPr id="2" name="Video 9 English Slide 6">
            <a:hlinkClick r:id="" action="ppaction://media"/>
            <a:extLst>
              <a:ext uri="{FF2B5EF4-FFF2-40B4-BE49-F238E27FC236}">
                <a16:creationId xmlns:a16="http://schemas.microsoft.com/office/drawing/2014/main" id="{244D7325-BF8A-8A82-A6BC-7ACA4D24432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0575" y="14922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6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426720" y="0"/>
            <a:ext cx="11338560" cy="1036320"/>
          </a:xfrm>
          <a:prstGeom prst="rect">
            <a:avLst/>
          </a:prstGeom>
          <a:noFill/>
          <a:ln/>
        </p:spPr>
        <p:txBody>
          <a:bodyPr wrap="square" lIns="0" tIns="0" rIns="0" bIns="0" rtlCol="0" anchor="ctr"/>
          <a:lstStyle/>
          <a:p>
            <a:r>
              <a:rPr lang="en-US" sz="3467" b="1" dirty="0">
                <a:solidFill>
                  <a:srgbClr val="002060"/>
                </a:solidFill>
                <a:latin typeface="Calibri" pitchFamily="34" charset="0"/>
                <a:ea typeface="Calibri" pitchFamily="34" charset="-122"/>
                <a:cs typeface="Calibri" pitchFamily="34" charset="-120"/>
              </a:rPr>
              <a:t>Support — Church, Family &amp; Community</a:t>
            </a:r>
            <a:endParaRPr lang="en-US" sz="3467" dirty="0">
              <a:solidFill>
                <a:srgbClr val="002060"/>
              </a:solidFill>
            </a:endParaRPr>
          </a:p>
        </p:txBody>
      </p:sp>
      <p:sp>
        <p:nvSpPr>
          <p:cNvPr id="5" name="Text 2"/>
          <p:cNvSpPr/>
          <p:nvPr/>
        </p:nvSpPr>
        <p:spPr>
          <a:xfrm>
            <a:off x="487680" y="1463040"/>
            <a:ext cx="6217920" cy="1341120"/>
          </a:xfrm>
          <a:prstGeom prst="rect">
            <a:avLst/>
          </a:prstGeom>
          <a:noFill/>
          <a:ln/>
        </p:spPr>
        <p:txBody>
          <a:bodyPr wrap="square" lIns="0" tIns="0" rIns="0" bIns="0" rtlCol="0" anchor="ctr"/>
          <a:lstStyle/>
          <a:p>
            <a:r>
              <a:rPr lang="en-US" sz="3733" b="1" dirty="0">
                <a:solidFill>
                  <a:srgbClr val="028090"/>
                </a:solidFill>
                <a:latin typeface="Calibri" pitchFamily="34" charset="0"/>
                <a:ea typeface="Calibri" pitchFamily="34" charset="-122"/>
                <a:cs typeface="Calibri" pitchFamily="34" charset="-120"/>
              </a:rPr>
              <a:t>You don't have to</a:t>
            </a:r>
            <a:r>
              <a:rPr lang="en-US" sz="3733" dirty="0"/>
              <a:t> </a:t>
            </a:r>
            <a:r>
              <a:rPr lang="en-US" sz="3733" b="1" dirty="0">
                <a:solidFill>
                  <a:srgbClr val="028090"/>
                </a:solidFill>
                <a:latin typeface="Calibri" pitchFamily="34" charset="0"/>
                <a:ea typeface="Calibri" pitchFamily="34" charset="-122"/>
                <a:cs typeface="Calibri" pitchFamily="34" charset="-120"/>
              </a:rPr>
              <a:t>do this alone.</a:t>
            </a:r>
            <a:endParaRPr lang="en-US" sz="3733" dirty="0"/>
          </a:p>
        </p:txBody>
      </p:sp>
      <p:sp>
        <p:nvSpPr>
          <p:cNvPr id="6" name="Text 3"/>
          <p:cNvSpPr/>
          <p:nvPr/>
        </p:nvSpPr>
        <p:spPr>
          <a:xfrm>
            <a:off x="2212963" y="2854193"/>
            <a:ext cx="6217920" cy="914400"/>
          </a:xfrm>
          <a:prstGeom prst="rect">
            <a:avLst/>
          </a:prstGeom>
          <a:noFill/>
          <a:ln/>
        </p:spPr>
        <p:txBody>
          <a:bodyPr wrap="square" rtlCol="0" anchor="ctr"/>
          <a:lstStyle/>
          <a:p>
            <a:r>
              <a:rPr lang="en-US" sz="2667" b="1" dirty="0">
                <a:solidFill>
                  <a:srgbClr val="1A3A5C"/>
                </a:solidFill>
                <a:latin typeface="Calibri" pitchFamily="34" charset="0"/>
                <a:ea typeface="Calibri" pitchFamily="34" charset="-122"/>
                <a:cs typeface="Calibri" pitchFamily="34" charset="-120"/>
              </a:rPr>
              <a:t>Faith communities</a:t>
            </a:r>
            <a:endParaRPr lang="en-US" sz="2667" dirty="0"/>
          </a:p>
        </p:txBody>
      </p:sp>
      <p:sp>
        <p:nvSpPr>
          <p:cNvPr id="7" name="Text 4"/>
          <p:cNvSpPr/>
          <p:nvPr/>
        </p:nvSpPr>
        <p:spPr>
          <a:xfrm>
            <a:off x="2212963" y="4012433"/>
            <a:ext cx="6217920" cy="914400"/>
          </a:xfrm>
          <a:prstGeom prst="rect">
            <a:avLst/>
          </a:prstGeom>
          <a:noFill/>
          <a:ln/>
        </p:spPr>
        <p:txBody>
          <a:bodyPr wrap="square" rtlCol="0" anchor="ctr"/>
          <a:lstStyle/>
          <a:p>
            <a:r>
              <a:rPr lang="en-US" sz="2667" b="1" dirty="0">
                <a:solidFill>
                  <a:srgbClr val="1A3A5C"/>
                </a:solidFill>
                <a:latin typeface="Calibri" pitchFamily="34" charset="0"/>
                <a:ea typeface="Calibri" pitchFamily="34" charset="-122"/>
                <a:cs typeface="Calibri" pitchFamily="34" charset="-120"/>
              </a:rPr>
              <a:t>Family &amp; friends</a:t>
            </a:r>
            <a:endParaRPr lang="en-US" sz="2667" dirty="0"/>
          </a:p>
        </p:txBody>
      </p:sp>
      <p:sp>
        <p:nvSpPr>
          <p:cNvPr id="8" name="Text 5"/>
          <p:cNvSpPr/>
          <p:nvPr/>
        </p:nvSpPr>
        <p:spPr>
          <a:xfrm>
            <a:off x="2212963" y="5170673"/>
            <a:ext cx="6217920" cy="914400"/>
          </a:xfrm>
          <a:prstGeom prst="rect">
            <a:avLst/>
          </a:prstGeom>
          <a:noFill/>
          <a:ln/>
        </p:spPr>
        <p:txBody>
          <a:bodyPr wrap="square" rtlCol="0" anchor="ctr"/>
          <a:lstStyle/>
          <a:p>
            <a:r>
              <a:rPr lang="en-US" sz="2667" b="1" dirty="0">
                <a:solidFill>
                  <a:srgbClr val="1A3A5C"/>
                </a:solidFill>
                <a:latin typeface="Calibri" pitchFamily="34" charset="0"/>
                <a:ea typeface="Calibri" pitchFamily="34" charset="-122"/>
                <a:cs typeface="Calibri" pitchFamily="34" charset="-120"/>
              </a:rPr>
              <a:t>Diabetes support groups</a:t>
            </a:r>
            <a:endParaRPr lang="en-US" sz="2667" dirty="0"/>
          </a:p>
        </p:txBody>
      </p:sp>
      <p:sp>
        <p:nvSpPr>
          <p:cNvPr id="10" name="Text 7"/>
          <p:cNvSpPr/>
          <p:nvPr/>
        </p:nvSpPr>
        <p:spPr>
          <a:xfrm>
            <a:off x="365760" y="6217920"/>
            <a:ext cx="11460480" cy="640080"/>
          </a:xfrm>
          <a:prstGeom prst="rect">
            <a:avLst/>
          </a:prstGeom>
          <a:noFill/>
          <a:ln/>
        </p:spPr>
        <p:txBody>
          <a:bodyPr wrap="square" lIns="0" tIns="0" rIns="0" bIns="0" rtlCol="0" anchor="ctr"/>
          <a:lstStyle/>
          <a:p>
            <a:pPr algn="ctr"/>
            <a:r>
              <a:rPr lang="en-US" sz="2133" b="1" dirty="0">
                <a:solidFill>
                  <a:srgbClr val="002060"/>
                </a:solidFill>
                <a:latin typeface="Calibri" pitchFamily="34" charset="0"/>
                <a:ea typeface="Calibri" pitchFamily="34" charset="-122"/>
                <a:cs typeface="Calibri" pitchFamily="34" charset="-120"/>
              </a:rPr>
              <a:t>Your CHW can CONNECT you to emotional support.  It is just as important as medicine.</a:t>
            </a:r>
            <a:endParaRPr lang="en-US" sz="2133" dirty="0">
              <a:solidFill>
                <a:srgbClr val="002060"/>
              </a:solidFill>
            </a:endParaRPr>
          </a:p>
        </p:txBody>
      </p:sp>
      <p:pic>
        <p:nvPicPr>
          <p:cNvPr id="13" name="Picture 12" descr="Adult man praying">
            <a:extLst>
              <a:ext uri="{FF2B5EF4-FFF2-40B4-BE49-F238E27FC236}">
                <a16:creationId xmlns:a16="http://schemas.microsoft.com/office/drawing/2014/main" id="{1229B7B5-34B0-22C5-6185-C1702FC620C3}"/>
              </a:ext>
            </a:extLst>
          </p:cNvPr>
          <p:cNvPicPr>
            <a:picLocks noChangeAspect="1"/>
          </p:cNvPicPr>
          <p:nvPr/>
        </p:nvPicPr>
        <p:blipFill>
          <a:blip r:embed="rId5"/>
          <a:stretch>
            <a:fillRect/>
          </a:stretch>
        </p:blipFill>
        <p:spPr>
          <a:xfrm>
            <a:off x="6806840" y="2471354"/>
            <a:ext cx="4762173" cy="3174781"/>
          </a:xfrm>
          <a:prstGeom prst="rect">
            <a:avLst/>
          </a:prstGeom>
        </p:spPr>
      </p:pic>
      <p:pic>
        <p:nvPicPr>
          <p:cNvPr id="2" name="Video 9 English Slide 7">
            <a:hlinkClick r:id="" action="ppaction://media"/>
            <a:extLst>
              <a:ext uri="{FF2B5EF4-FFF2-40B4-BE49-F238E27FC236}">
                <a16:creationId xmlns:a16="http://schemas.microsoft.com/office/drawing/2014/main" id="{4CDCB42B-9802-92C0-02C7-A10F4B4209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9175" y="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7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426720" y="0"/>
            <a:ext cx="11338560" cy="1036320"/>
          </a:xfrm>
          <a:prstGeom prst="rect">
            <a:avLst/>
          </a:prstGeom>
          <a:noFill/>
          <a:ln/>
        </p:spPr>
        <p:txBody>
          <a:bodyPr wrap="square" lIns="0" tIns="0" rIns="0" bIns="0" rtlCol="0" anchor="ctr"/>
          <a:lstStyle/>
          <a:p>
            <a:r>
              <a:rPr lang="en-US" sz="3467" b="1" dirty="0">
                <a:solidFill>
                  <a:srgbClr val="002060"/>
                </a:solidFill>
                <a:latin typeface="Calibri" pitchFamily="34" charset="0"/>
                <a:ea typeface="Calibri" pitchFamily="34" charset="-122"/>
                <a:cs typeface="Calibri" pitchFamily="34" charset="-120"/>
              </a:rPr>
              <a:t>Transportation — Getting to Your Care</a:t>
            </a:r>
            <a:endParaRPr lang="en-US" sz="3467" dirty="0">
              <a:solidFill>
                <a:srgbClr val="002060"/>
              </a:solidFill>
            </a:endParaRPr>
          </a:p>
        </p:txBody>
      </p:sp>
      <p:sp>
        <p:nvSpPr>
          <p:cNvPr id="5" name="Text 2"/>
          <p:cNvSpPr/>
          <p:nvPr/>
        </p:nvSpPr>
        <p:spPr>
          <a:xfrm>
            <a:off x="6217920" y="1463040"/>
            <a:ext cx="5547360" cy="1341120"/>
          </a:xfrm>
          <a:prstGeom prst="rect">
            <a:avLst/>
          </a:prstGeom>
          <a:noFill/>
          <a:ln/>
        </p:spPr>
        <p:txBody>
          <a:bodyPr wrap="square" rtlCol="0" anchor="ctr"/>
          <a:lstStyle/>
          <a:p>
            <a:r>
              <a:rPr lang="en-US" sz="3200" b="1" dirty="0">
                <a:solidFill>
                  <a:srgbClr val="1A3A5C"/>
                </a:solidFill>
                <a:latin typeface="Calibri" pitchFamily="34" charset="0"/>
                <a:ea typeface="Calibri" pitchFamily="34" charset="-122"/>
                <a:cs typeface="Calibri" pitchFamily="34" charset="-120"/>
              </a:rPr>
              <a:t>Missing appointments</a:t>
            </a:r>
            <a:endParaRPr lang="en-US" sz="3200" dirty="0"/>
          </a:p>
          <a:p>
            <a:r>
              <a:rPr lang="en-US" sz="3200" b="1" dirty="0">
                <a:solidFill>
                  <a:srgbClr val="1A3A5C"/>
                </a:solidFill>
                <a:latin typeface="Calibri" pitchFamily="34" charset="0"/>
                <a:ea typeface="Calibri" pitchFamily="34" charset="-122"/>
                <a:cs typeface="Calibri" pitchFamily="34" charset="-120"/>
              </a:rPr>
              <a:t>is dangerous.</a:t>
            </a:r>
            <a:endParaRPr lang="en-US" sz="3200" dirty="0"/>
          </a:p>
        </p:txBody>
      </p:sp>
      <p:sp>
        <p:nvSpPr>
          <p:cNvPr id="6" name="Text 3"/>
          <p:cNvSpPr/>
          <p:nvPr/>
        </p:nvSpPr>
        <p:spPr>
          <a:xfrm>
            <a:off x="6217920" y="2987040"/>
            <a:ext cx="5547360" cy="2804160"/>
          </a:xfrm>
          <a:prstGeom prst="rect">
            <a:avLst/>
          </a:prstGeom>
          <a:noFill/>
          <a:ln/>
        </p:spPr>
        <p:txBody>
          <a:bodyPr wrap="square" rtlCol="0" anchor="ctr"/>
          <a:lstStyle/>
          <a:p>
            <a:pPr marL="457189" indent="-457189">
              <a:buSzPct val="100000"/>
              <a:buChar char="•"/>
            </a:pPr>
            <a:r>
              <a:rPr lang="en-US" sz="2667" dirty="0">
                <a:solidFill>
                  <a:srgbClr val="222222"/>
                </a:solidFill>
                <a:latin typeface="Calibri" pitchFamily="34" charset="0"/>
                <a:ea typeface="Calibri" pitchFamily="34" charset="-122"/>
                <a:cs typeface="Calibri" pitchFamily="34" charset="-120"/>
              </a:rPr>
              <a:t>Medicaid transportation (FREE)</a:t>
            </a:r>
            <a:endParaRPr lang="en-US" sz="2667" dirty="0"/>
          </a:p>
          <a:p>
            <a:pPr marL="457189" indent="-457189">
              <a:buSzPct val="100000"/>
              <a:buChar char="•"/>
            </a:pPr>
            <a:r>
              <a:rPr lang="en-US" sz="2667" dirty="0">
                <a:solidFill>
                  <a:srgbClr val="222222"/>
                </a:solidFill>
                <a:latin typeface="Calibri" pitchFamily="34" charset="0"/>
                <a:ea typeface="Calibri" pitchFamily="34" charset="-122"/>
                <a:cs typeface="Calibri" pitchFamily="34" charset="-120"/>
              </a:rPr>
              <a:t>Church volunteer drivers</a:t>
            </a:r>
            <a:endParaRPr lang="en-US" sz="2667" dirty="0"/>
          </a:p>
          <a:p>
            <a:pPr marL="457189" indent="-457189">
              <a:buSzPct val="100000"/>
              <a:buChar char="•"/>
            </a:pPr>
            <a:r>
              <a:rPr lang="en-US" sz="2667" dirty="0">
                <a:solidFill>
                  <a:srgbClr val="222222"/>
                </a:solidFill>
                <a:latin typeface="Calibri" pitchFamily="34" charset="0"/>
                <a:ea typeface="Calibri" pitchFamily="34" charset="-122"/>
                <a:cs typeface="Calibri" pitchFamily="34" charset="-120"/>
              </a:rPr>
              <a:t>Community van programs</a:t>
            </a:r>
            <a:endParaRPr lang="en-US" sz="2667" dirty="0"/>
          </a:p>
          <a:p>
            <a:pPr marL="457189" indent="-457189">
              <a:buSzPct val="100000"/>
              <a:buChar char="•"/>
            </a:pPr>
            <a:r>
              <a:rPr lang="en-US" sz="2667" dirty="0">
                <a:solidFill>
                  <a:srgbClr val="222222"/>
                </a:solidFill>
                <a:latin typeface="Calibri" pitchFamily="34" charset="0"/>
                <a:ea typeface="Calibri" pitchFamily="34" charset="-122"/>
                <a:cs typeface="Calibri" pitchFamily="34" charset="-120"/>
              </a:rPr>
              <a:t>Rideshare assistance</a:t>
            </a:r>
            <a:endParaRPr lang="en-US" sz="2667" dirty="0"/>
          </a:p>
        </p:txBody>
      </p:sp>
      <p:sp>
        <p:nvSpPr>
          <p:cNvPr id="8" name="Text 5"/>
          <p:cNvSpPr/>
          <p:nvPr/>
        </p:nvSpPr>
        <p:spPr>
          <a:xfrm>
            <a:off x="365760" y="6217920"/>
            <a:ext cx="11460480" cy="640080"/>
          </a:xfrm>
          <a:prstGeom prst="rect">
            <a:avLst/>
          </a:prstGeom>
          <a:noFill/>
          <a:ln/>
        </p:spPr>
        <p:txBody>
          <a:bodyPr wrap="square" lIns="0" tIns="0" rIns="0" bIns="0" rtlCol="0" anchor="ctr"/>
          <a:lstStyle/>
          <a:p>
            <a:pPr lvl="1" algn="ctr"/>
            <a:r>
              <a:rPr lang="en-US" sz="2133" b="1" dirty="0">
                <a:solidFill>
                  <a:srgbClr val="002060"/>
                </a:solidFill>
                <a:latin typeface="Calibri" pitchFamily="34" charset="0"/>
                <a:ea typeface="Calibri" pitchFamily="34" charset="-122"/>
                <a:cs typeface="Calibri" pitchFamily="34" charset="-120"/>
              </a:rPr>
              <a:t>Don't skip your appointment - your CHW can CONNECT you so don’t miss your appointment!</a:t>
            </a:r>
            <a:endParaRPr lang="en-US" sz="2133" dirty="0">
              <a:solidFill>
                <a:srgbClr val="002060"/>
              </a:solidFill>
            </a:endParaRPr>
          </a:p>
        </p:txBody>
      </p:sp>
      <p:pic>
        <p:nvPicPr>
          <p:cNvPr id="4" name="Picture 3" descr="Person sitting alone at bus stop using cellphone">
            <a:extLst>
              <a:ext uri="{FF2B5EF4-FFF2-40B4-BE49-F238E27FC236}">
                <a16:creationId xmlns:a16="http://schemas.microsoft.com/office/drawing/2014/main" id="{CE001C79-3193-5DE8-C876-4564764FFF3D}"/>
              </a:ext>
            </a:extLst>
          </p:cNvPr>
          <p:cNvPicPr>
            <a:picLocks noChangeAspect="1"/>
          </p:cNvPicPr>
          <p:nvPr/>
        </p:nvPicPr>
        <p:blipFill>
          <a:blip r:embed="rId5"/>
          <a:stretch>
            <a:fillRect/>
          </a:stretch>
        </p:blipFill>
        <p:spPr>
          <a:xfrm>
            <a:off x="860031" y="1777040"/>
            <a:ext cx="4955883" cy="3303921"/>
          </a:xfrm>
          <a:prstGeom prst="rect">
            <a:avLst/>
          </a:prstGeom>
        </p:spPr>
      </p:pic>
      <p:pic>
        <p:nvPicPr>
          <p:cNvPr id="2" name="Video 9 English Slide 8">
            <a:hlinkClick r:id="" action="ppaction://media"/>
            <a:extLst>
              <a:ext uri="{FF2B5EF4-FFF2-40B4-BE49-F238E27FC236}">
                <a16:creationId xmlns:a16="http://schemas.microsoft.com/office/drawing/2014/main" id="{AC23E1DA-7465-38B5-4EE5-4A3D5B15E9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0575" y="4762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3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2"/>
          <p:cNvSpPr/>
          <p:nvPr/>
        </p:nvSpPr>
        <p:spPr>
          <a:xfrm>
            <a:off x="3893202" y="1351417"/>
            <a:ext cx="4405596" cy="3540623"/>
          </a:xfrm>
          <a:prstGeom prst="rect">
            <a:avLst/>
          </a:prstGeom>
          <a:solidFill>
            <a:srgbClr val="FEF3EC"/>
          </a:solidFill>
          <a:ln w="25400">
            <a:solidFill>
              <a:srgbClr val="E8793A"/>
            </a:solidFill>
            <a:prstDash val="solid"/>
          </a:ln>
        </p:spPr>
        <p:txBody>
          <a:bodyPr/>
          <a:lstStyle/>
          <a:p>
            <a:endParaRPr lang="en-US" sz="2400" dirty="0"/>
          </a:p>
        </p:txBody>
      </p:sp>
      <p:sp>
        <p:nvSpPr>
          <p:cNvPr id="6" name="Text 3"/>
          <p:cNvSpPr/>
          <p:nvPr/>
        </p:nvSpPr>
        <p:spPr>
          <a:xfrm>
            <a:off x="4583430" y="1630680"/>
            <a:ext cx="2682240" cy="1584960"/>
          </a:xfrm>
          <a:prstGeom prst="rect">
            <a:avLst/>
          </a:prstGeom>
          <a:noFill/>
          <a:ln/>
        </p:spPr>
        <p:txBody>
          <a:bodyPr wrap="square" lIns="0" tIns="0" rIns="0" bIns="0" rtlCol="0" anchor="ctr"/>
          <a:lstStyle/>
          <a:p>
            <a:pPr algn="ctr"/>
            <a:r>
              <a:rPr lang="en-US" sz="8533" b="1" dirty="0">
                <a:solidFill>
                  <a:srgbClr val="E8793A"/>
                </a:solidFill>
                <a:latin typeface="Calibri" pitchFamily="34" charset="0"/>
                <a:ea typeface="Calibri" pitchFamily="34" charset="-122"/>
                <a:cs typeface="Calibri" pitchFamily="34" charset="-120"/>
              </a:rPr>
              <a:t>2x</a:t>
            </a:r>
            <a:endParaRPr lang="en-US" sz="8533" dirty="0"/>
          </a:p>
        </p:txBody>
      </p:sp>
      <p:sp>
        <p:nvSpPr>
          <p:cNvPr id="7" name="Text 4"/>
          <p:cNvSpPr/>
          <p:nvPr/>
        </p:nvSpPr>
        <p:spPr>
          <a:xfrm>
            <a:off x="4108931" y="3215640"/>
            <a:ext cx="3631239" cy="1036320"/>
          </a:xfrm>
          <a:prstGeom prst="rect">
            <a:avLst/>
          </a:prstGeom>
          <a:noFill/>
          <a:ln/>
        </p:spPr>
        <p:txBody>
          <a:bodyPr wrap="square" rtlCol="0" anchor="ctr"/>
          <a:lstStyle/>
          <a:p>
            <a:pPr algn="ctr"/>
            <a:r>
              <a:rPr lang="en-US" sz="3333" dirty="0">
                <a:solidFill>
                  <a:srgbClr val="222222"/>
                </a:solidFill>
                <a:latin typeface="Calibri" pitchFamily="34" charset="0"/>
                <a:ea typeface="Calibri" pitchFamily="34" charset="-122"/>
                <a:cs typeface="Calibri" pitchFamily="34" charset="-120"/>
              </a:rPr>
              <a:t>more likely to</a:t>
            </a:r>
            <a:endParaRPr lang="en-US" sz="3333" dirty="0"/>
          </a:p>
          <a:p>
            <a:pPr algn="ctr"/>
            <a:r>
              <a:rPr lang="en-US" sz="3333" dirty="0">
                <a:solidFill>
                  <a:srgbClr val="222222"/>
                </a:solidFill>
                <a:latin typeface="Calibri" pitchFamily="34" charset="0"/>
                <a:ea typeface="Calibri" pitchFamily="34" charset="-122"/>
                <a:cs typeface="Calibri" pitchFamily="34" charset="-120"/>
              </a:rPr>
              <a:t>have depression</a:t>
            </a:r>
            <a:endParaRPr lang="en-US" sz="3333" dirty="0"/>
          </a:p>
        </p:txBody>
      </p:sp>
      <p:sp>
        <p:nvSpPr>
          <p:cNvPr id="8" name="Text 5"/>
          <p:cNvSpPr/>
          <p:nvPr/>
        </p:nvSpPr>
        <p:spPr>
          <a:xfrm>
            <a:off x="487680" y="0"/>
            <a:ext cx="11216640" cy="1463040"/>
          </a:xfrm>
          <a:prstGeom prst="rect">
            <a:avLst/>
          </a:prstGeom>
          <a:noFill/>
          <a:ln/>
        </p:spPr>
        <p:txBody>
          <a:bodyPr wrap="square" rtlCol="0" anchor="ctr"/>
          <a:lstStyle/>
          <a:p>
            <a:r>
              <a:rPr lang="en-US" sz="4000" b="1" dirty="0">
                <a:solidFill>
                  <a:srgbClr val="222222"/>
                </a:solidFill>
                <a:latin typeface="Calibri" pitchFamily="34" charset="0"/>
                <a:ea typeface="Calibri" pitchFamily="34" charset="-122"/>
                <a:cs typeface="Calibri" pitchFamily="34" charset="-120"/>
              </a:rPr>
              <a:t>DEPRESSION</a:t>
            </a:r>
          </a:p>
          <a:p>
            <a:r>
              <a:rPr lang="en-US" sz="2667" i="1" dirty="0">
                <a:solidFill>
                  <a:srgbClr val="222222"/>
                </a:solidFill>
                <a:latin typeface="Calibri" pitchFamily="34" charset="0"/>
                <a:ea typeface="Calibri" pitchFamily="34" charset="-122"/>
                <a:cs typeface="Calibri" pitchFamily="34" charset="-120"/>
              </a:rPr>
              <a:t>Feeling overwhelmed can make it hard to eat well, exercise, or take your medications.</a:t>
            </a:r>
            <a:endParaRPr lang="en-US" sz="2667" dirty="0"/>
          </a:p>
        </p:txBody>
      </p:sp>
      <p:sp>
        <p:nvSpPr>
          <p:cNvPr id="9" name="Text 6"/>
          <p:cNvSpPr/>
          <p:nvPr/>
        </p:nvSpPr>
        <p:spPr>
          <a:xfrm>
            <a:off x="2802393" y="5059680"/>
            <a:ext cx="6217920" cy="1219200"/>
          </a:xfrm>
          <a:prstGeom prst="rect">
            <a:avLst/>
          </a:prstGeom>
          <a:noFill/>
          <a:ln/>
        </p:spPr>
        <p:txBody>
          <a:bodyPr wrap="square" rtlCol="0" anchor="ctr"/>
          <a:lstStyle/>
          <a:p>
            <a:pPr algn="ctr"/>
            <a:r>
              <a:rPr lang="en-US" sz="2667" b="1" dirty="0">
                <a:solidFill>
                  <a:srgbClr val="002060"/>
                </a:solidFill>
                <a:latin typeface="Calibri" pitchFamily="34" charset="0"/>
                <a:ea typeface="Calibri" pitchFamily="34" charset="-122"/>
                <a:cs typeface="Calibri" pitchFamily="34" charset="-120"/>
              </a:rPr>
              <a:t>Talk to your CHW if you feel sad, hopeless, or overwhelmed.</a:t>
            </a:r>
            <a:endParaRPr lang="en-US" sz="2667" dirty="0">
              <a:solidFill>
                <a:srgbClr val="002060"/>
              </a:solidFill>
            </a:endParaRPr>
          </a:p>
          <a:p>
            <a:pPr algn="ctr"/>
            <a:endParaRPr lang="en-US" sz="2667" dirty="0">
              <a:solidFill>
                <a:srgbClr val="002060"/>
              </a:solidFill>
            </a:endParaRPr>
          </a:p>
        </p:txBody>
      </p:sp>
      <p:sp>
        <p:nvSpPr>
          <p:cNvPr id="11" name="Text 8"/>
          <p:cNvSpPr/>
          <p:nvPr/>
        </p:nvSpPr>
        <p:spPr>
          <a:xfrm>
            <a:off x="365760" y="6217920"/>
            <a:ext cx="11460480" cy="640080"/>
          </a:xfrm>
          <a:prstGeom prst="rect">
            <a:avLst/>
          </a:prstGeom>
          <a:noFill/>
          <a:ln/>
        </p:spPr>
        <p:txBody>
          <a:bodyPr wrap="square" lIns="0" tIns="0" rIns="0" bIns="0" rtlCol="0" anchor="ctr"/>
          <a:lstStyle/>
          <a:p>
            <a:pPr algn="ctr"/>
            <a:r>
              <a:rPr lang="en-US" sz="2133" b="1" dirty="0">
                <a:solidFill>
                  <a:srgbClr val="002060"/>
                </a:solidFill>
              </a:rPr>
              <a:t>Your CHW can CONNECT you to help</a:t>
            </a:r>
          </a:p>
        </p:txBody>
      </p:sp>
      <p:pic>
        <p:nvPicPr>
          <p:cNvPr id="2" name="Video 9 English Slide 9">
            <a:hlinkClick r:id="" action="ppaction://media"/>
            <a:extLst>
              <a:ext uri="{FF2B5EF4-FFF2-40B4-BE49-F238E27FC236}">
                <a16:creationId xmlns:a16="http://schemas.microsoft.com/office/drawing/2014/main" id="{536C67D4-4C44-15E8-48A7-97D837C536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0575" y="-317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3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2264</TotalTime>
  <Words>2978</Words>
  <Application>Microsoft Office PowerPoint</Application>
  <PresentationFormat>Widescreen</PresentationFormat>
  <Paragraphs>142</Paragraphs>
  <Slides>13</Slides>
  <Notes>13</Notes>
  <HiddenSlides>0</HiddenSlides>
  <MMClips>13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Aptos</vt:lpstr>
      <vt:lpstr>Aptos Display</vt:lpstr>
      <vt:lpstr>Arial</vt:lpstr>
      <vt:lpstr>Calibri</vt:lpstr>
      <vt:lpstr>Tahoma</vt:lpstr>
      <vt:lpstr>-webkit-standard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Betty Nava</dc:creator>
  <cp:lastModifiedBy>Betty Nava</cp:lastModifiedBy>
  <cp:revision>7</cp:revision>
  <dcterms:created xsi:type="dcterms:W3CDTF">2026-03-23T19:11:08Z</dcterms:created>
  <dcterms:modified xsi:type="dcterms:W3CDTF">2026-03-27T21:43:34Z</dcterms:modified>
</cp:coreProperties>
</file>