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7" r:id="rId2"/>
    <p:sldId id="258" r:id="rId3"/>
    <p:sldId id="259" r:id="rId4"/>
    <p:sldId id="260" r:id="rId5"/>
    <p:sldId id="261" r:id="rId6"/>
    <p:sldId id="262" r:id="rId7"/>
    <p:sldId id="263" r:id="rId8"/>
    <p:sldId id="264" r:id="rId9"/>
    <p:sldId id="265" r:id="rId10"/>
    <p:sldId id="266" r:id="rId11"/>
    <p:sldId id="268" r:id="rId12"/>
    <p:sldId id="269"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45"/>
    <p:restoredTop sz="27743" autoAdjust="0"/>
  </p:normalViewPr>
  <p:slideViewPr>
    <p:cSldViewPr snapToGrid="0">
      <p:cViewPr varScale="1">
        <p:scale>
          <a:sx n="21" d="100"/>
          <a:sy n="21" d="100"/>
        </p:scale>
        <p:origin x="1176"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3F85D2-C5D8-C147-B5EE-C51F7C17A096}" type="datetimeFigureOut">
              <a:rPr lang="en-US" smtClean="0"/>
              <a:t>3/27/2026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Haga clic para editar los estilos de texto principales</a:t>
            </a:r>
          </a:p>
          <a:p>
            <a:pPr lvl="1"/>
            <a:r>
              <a:rPr lang="en-US"/>
              <a:t>Segundo nivel</a:t>
            </a:r>
          </a:p>
          <a:p>
            <a:pPr lvl="2"/>
            <a:r>
              <a:rPr lang="en-US"/>
              <a:t>Tercer nivel</a:t>
            </a:r>
          </a:p>
          <a:p>
            <a:pPr lvl="3"/>
            <a:r>
              <a:rPr lang="en-US"/>
              <a:t>Cuarto nivel</a:t>
            </a:r>
          </a:p>
          <a:p>
            <a:pPr lvl="4"/>
            <a:r>
              <a:rPr lang="en-US"/>
              <a:t>Quinto nivel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734FBA-9BE6-9C4E-8C49-5AD59C4219B3}" type="slidenum">
              <a:rPr lang="en-US" smtClean="0"/>
              <a:t>‹Nº›</a:t>
            </a:fld>
            <a:endParaRPr lang="en-US"/>
          </a:p>
        </p:txBody>
      </p:sp>
    </p:spTree>
    <p:extLst>
      <p:ext uri="{BB962C8B-B14F-4D97-AF65-F5344CB8AC3E}">
        <p14:creationId xmlns:p14="http://schemas.microsoft.com/office/powerpoint/2010/main" val="1450765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noProof="0" dirty="0"/>
              <a:t>¡Hola! Bienvenido al vídeo 9. Hoy hablaremos sobre cómo acceder a la atención que necesita.
Hoy analizaremos en detalle todas las formas en que su promotor de salud puede ayudarle a tener acceso a la atención y los recursos que necesita para controlar o prevenir la diabetes.
Estamos aquí para ayudar, no para juzgar, y aunque crea que parte de esto no se aplica a su caso, quédese y escuche, porque nunca se sabe cuándo esta información le ayudará a usted o a alguien más.</a:t>
            </a:r>
          </a:p>
          <a:p>
            <a:pPr marL="0" marR="0" lvl="0" indent="0" algn="l" defTabSz="914400" rtl="0" eaLnBrk="1" fontAlgn="auto" latinLnBrk="0" hangingPunct="1">
              <a:lnSpc>
                <a:spcPct val="100000"/>
              </a:lnSpc>
              <a:spcBef>
                <a:spcPts val="0"/>
              </a:spcBef>
              <a:spcAft>
                <a:spcPts val="0"/>
              </a:spcAft>
              <a:buClrTx/>
              <a:buSzTx/>
              <a:buFontTx/>
              <a:buNone/>
              <a:tabLst/>
              <a:defRPr/>
            </a:pPr>
            <a:r>
              <a:rPr lang="es-US" noProof="0" dirty="0"/>
              <a:t>
Hemos hablado de la palabra «CONECTAR» en todos los vídeos. Esto es importante porque muchas personas con diabetes, o con riesgo de padecerla, tienen dificultades para mantenerse sanas cuando no están conectadas con la atención médica.
Hoy analizaremos más detenidamente cada una de estas formas de conectarse con la atención que necesita.  Es posible que algunos de ustedes ya cuenten con algunas de ellas, ¡y eso es estupendo! Otros quizá necesiten ayuda con varias.  Para eso está precisamente su Promotor…</a:t>
            </a:r>
          </a:p>
          <a:p>
            <a:endParaRPr lang="es-US" noProof="0"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 Promotor está aquí para </a:t>
            </a:r>
            <a:r>
              <a:rPr lang="en-US" dirty="0" err="1"/>
              <a:t>ponerle</a:t>
            </a:r>
            <a:r>
              <a:rPr lang="en-US" dirty="0"/>
              <a:t> en contacto con la atención </a:t>
            </a:r>
            <a:r>
              <a:rPr lang="en-US" dirty="0" err="1"/>
              <a:t>que</a:t>
            </a:r>
            <a:r>
              <a:rPr lang="en-US" dirty="0"/>
              <a:t> </a:t>
            </a:r>
            <a:r>
              <a:rPr lang="en-US" dirty="0" err="1"/>
              <a:t>necesita</a:t>
            </a:r>
            <a:r>
              <a:rPr lang="en-US" dirty="0"/>
              <a:t>, ¡en todos los aspectos!
Ya sea </a:t>
            </a:r>
            <a:r>
              <a:rPr lang="en-US" dirty="0" err="1"/>
              <a:t>que</a:t>
            </a:r>
            <a:r>
              <a:rPr lang="en-US" dirty="0"/>
              <a:t> </a:t>
            </a:r>
            <a:r>
              <a:rPr lang="en-US" dirty="0" err="1"/>
              <a:t>necesite</a:t>
            </a:r>
            <a:r>
              <a:rPr lang="en-US" dirty="0"/>
              <a:t> ayuda con el seguro, concertar una cita en la clínica, encontrar medicamentos a bajo </a:t>
            </a:r>
            <a:r>
              <a:rPr lang="en-US" dirty="0" err="1"/>
              <a:t>costo</a:t>
            </a:r>
            <a:r>
              <a:rPr lang="en-US" dirty="0"/>
              <a:t>, programar una vacuna contra la gripe o un examen ocular, encontrar un lugar para hacer ejercicio, </a:t>
            </a:r>
            <a:r>
              <a:rPr lang="en-US" dirty="0" err="1"/>
              <a:t>ponerle</a:t>
            </a:r>
            <a:r>
              <a:rPr lang="en-US" dirty="0"/>
              <a:t> en contacto con </a:t>
            </a:r>
            <a:r>
              <a:rPr lang="en-US" dirty="0" err="1"/>
              <a:t>su</a:t>
            </a:r>
            <a:r>
              <a:rPr lang="en-US" dirty="0"/>
              <a:t> comunidad religiosa o con grupos de apoyo, conseguir transporte para acudir a las citas o abordar cuestiones de salud mental… </a:t>
            </a:r>
            <a:r>
              <a:rPr lang="en-US" dirty="0" err="1"/>
              <a:t>su</a:t>
            </a:r>
            <a:r>
              <a:rPr lang="en-US" dirty="0"/>
              <a:t> Promotor </a:t>
            </a:r>
            <a:r>
              <a:rPr lang="en-US" dirty="0" err="1"/>
              <a:t>puede</a:t>
            </a:r>
            <a:r>
              <a:rPr lang="en-US" dirty="0"/>
              <a:t> </a:t>
            </a:r>
            <a:r>
              <a:rPr lang="en-US" dirty="0" err="1"/>
              <a:t>ayudarle</a:t>
            </a:r>
            <a:r>
              <a:rPr lang="en-US" dirty="0"/>
              <a:t>.
No tiene </a:t>
            </a:r>
            <a:r>
              <a:rPr lang="en-US" dirty="0" err="1"/>
              <a:t>por</a:t>
            </a:r>
            <a:r>
              <a:rPr lang="en-US" dirty="0"/>
              <a:t> </a:t>
            </a:r>
            <a:r>
              <a:rPr lang="en-US" dirty="0" err="1"/>
              <a:t>qué</a:t>
            </a:r>
            <a:r>
              <a:rPr lang="en-US" dirty="0"/>
              <a:t> </a:t>
            </a:r>
            <a:r>
              <a:rPr lang="en-US" dirty="0" err="1"/>
              <a:t>batallar</a:t>
            </a:r>
            <a:r>
              <a:rPr lang="en-US" dirty="0"/>
              <a:t> para resolver nada de esto por su cuenta. Para eso está precisamente </a:t>
            </a:r>
            <a:r>
              <a:rPr lang="en-US" dirty="0" err="1"/>
              <a:t>su</a:t>
            </a:r>
            <a:r>
              <a:rPr lang="en-US" dirty="0"/>
              <a:t> promotor.
¿En cuál de estas áreas cree que necesita más ayuda para conectarse? Establezcamos hoy mismo un objetivo en torno a eso.</a:t>
            </a:r>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514350" y="4400550"/>
            <a:ext cx="4114800" cy="3600450"/>
          </a:xfrm>
          <a:prstGeom prst="rect">
            <a:avLst/>
          </a:prstGeom>
        </p:spPr>
        <p:txBody>
          <a:bodyPr/>
          <a:lstStyle/>
          <a:p>
            <a:r>
              <a:rPr lang="en-US" dirty="0" err="1"/>
              <a:t>recuerde</a:t>
            </a:r>
            <a:r>
              <a:rPr lang="en-US" dirty="0"/>
              <a:t> que lo más importante es </a:t>
            </a:r>
            <a:r>
              <a:rPr lang="en-US" dirty="0" err="1"/>
              <a:t>fijarse</a:t>
            </a:r>
            <a:r>
              <a:rPr lang="en-US" dirty="0"/>
              <a:t> un objetivo realista y cuantificable, ¡y cumplirlo!</a:t>
            </a:r>
          </a:p>
          <a:p>
            <a:endParaRPr lang="en-US" dirty="0"/>
          </a:p>
          <a:p>
            <a:r>
              <a:rPr lang="en-US" dirty="0"/>
              <a:t>Si no sabe por dónde </a:t>
            </a:r>
            <a:r>
              <a:rPr lang="en-US" dirty="0" err="1"/>
              <a:t>empezar</a:t>
            </a:r>
            <a:r>
              <a:rPr lang="en-US" dirty="0"/>
              <a:t>, </a:t>
            </a:r>
            <a:r>
              <a:rPr lang="en-US" dirty="0" err="1"/>
              <a:t>haga</a:t>
            </a:r>
            <a:r>
              <a:rPr lang="en-US" dirty="0"/>
              <a:t> una lista de todas las áreas en las que necesitas ayuda y </a:t>
            </a:r>
            <a:r>
              <a:rPr lang="en-US" dirty="0" err="1"/>
              <a:t>hable</a:t>
            </a:r>
            <a:r>
              <a:rPr lang="en-US" dirty="0"/>
              <a:t> con </a:t>
            </a:r>
            <a:r>
              <a:rPr lang="en-US" dirty="0" err="1"/>
              <a:t>su</a:t>
            </a:r>
            <a:r>
              <a:rPr lang="en-US" dirty="0"/>
              <a:t> Promotor para ver por </a:t>
            </a:r>
            <a:r>
              <a:rPr lang="en-US" dirty="0" err="1"/>
              <a:t>dónde</a:t>
            </a:r>
            <a:r>
              <a:rPr lang="en-US" dirty="0"/>
              <a:t> </a:t>
            </a:r>
            <a:r>
              <a:rPr lang="en-US" dirty="0" err="1"/>
              <a:t>puede</a:t>
            </a:r>
            <a:r>
              <a:rPr lang="en-US" dirty="0"/>
              <a:t> empezar: ¿</a:t>
            </a:r>
            <a:r>
              <a:rPr lang="en-US" dirty="0" err="1"/>
              <a:t>necesita</a:t>
            </a:r>
            <a:r>
              <a:rPr lang="en-US" dirty="0"/>
              <a:t> </a:t>
            </a:r>
            <a:r>
              <a:rPr lang="en-US" dirty="0" err="1"/>
              <a:t>aprender</a:t>
            </a:r>
            <a:r>
              <a:rPr lang="en-US" dirty="0"/>
              <a:t> cómo </a:t>
            </a:r>
            <a:r>
              <a:rPr lang="en-US" dirty="0" err="1"/>
              <a:t>funciona</a:t>
            </a:r>
            <a:r>
              <a:rPr lang="en-US" dirty="0"/>
              <a:t> </a:t>
            </a:r>
            <a:r>
              <a:rPr lang="en-US" dirty="0" err="1"/>
              <a:t>su</a:t>
            </a:r>
            <a:r>
              <a:rPr lang="en-US" dirty="0"/>
              <a:t> </a:t>
            </a:r>
            <a:r>
              <a:rPr lang="en-US" dirty="0" err="1"/>
              <a:t>seguro</a:t>
            </a:r>
            <a:r>
              <a:rPr lang="en-US" dirty="0"/>
              <a:t> para poder concertar una cita? ¿</a:t>
            </a:r>
            <a:r>
              <a:rPr lang="en-US" dirty="0" err="1"/>
              <a:t>necesita</a:t>
            </a:r>
            <a:r>
              <a:rPr lang="en-US" dirty="0"/>
              <a:t> </a:t>
            </a:r>
            <a:r>
              <a:rPr lang="en-US" dirty="0" err="1"/>
              <a:t>conseguir</a:t>
            </a:r>
            <a:r>
              <a:rPr lang="en-US" dirty="0"/>
              <a:t> un medicamento específico que hasta </a:t>
            </a:r>
            <a:r>
              <a:rPr lang="en-US" dirty="0" err="1"/>
              <a:t>ahora</a:t>
            </a:r>
            <a:r>
              <a:rPr lang="en-US" dirty="0"/>
              <a:t> no ha </a:t>
            </a:r>
            <a:r>
              <a:rPr lang="en-US" dirty="0" err="1"/>
              <a:t>podido</a:t>
            </a:r>
            <a:r>
              <a:rPr lang="en-US" dirty="0"/>
              <a:t> </a:t>
            </a:r>
            <a:r>
              <a:rPr lang="en-US" dirty="0" err="1"/>
              <a:t>pagar</a:t>
            </a:r>
            <a:r>
              <a:rPr lang="en-US" dirty="0"/>
              <a:t>? ¿Se trata de encontrar un lugar para hacer ejercicio?</a:t>
            </a:r>
          </a:p>
          <a:p>
            <a:endParaRPr lang="en-US" dirty="0"/>
          </a:p>
          <a:p>
            <a:r>
              <a:rPr lang="en-US" dirty="0" err="1"/>
              <a:t>Piense</a:t>
            </a:r>
            <a:r>
              <a:rPr lang="en-US" dirty="0"/>
              <a:t> por </a:t>
            </a:r>
            <a:r>
              <a:rPr lang="en-US" dirty="0" err="1"/>
              <a:t>dónde</a:t>
            </a:r>
            <a:r>
              <a:rPr lang="en-US" dirty="0"/>
              <a:t> </a:t>
            </a:r>
            <a:r>
              <a:rPr lang="en-US" dirty="0" err="1"/>
              <a:t>quiere</a:t>
            </a:r>
            <a:r>
              <a:rPr lang="en-US" dirty="0"/>
              <a:t> </a:t>
            </a:r>
            <a:r>
              <a:rPr lang="en-US" dirty="0" err="1"/>
              <a:t>empezar</a:t>
            </a:r>
            <a:r>
              <a:rPr lang="en-US" dirty="0"/>
              <a:t> y </a:t>
            </a:r>
            <a:r>
              <a:rPr lang="en-US" dirty="0" err="1"/>
              <a:t>haga</a:t>
            </a:r>
            <a:r>
              <a:rPr lang="en-US" dirty="0"/>
              <a:t> una de esas cosas esta semana. ¡</a:t>
            </a:r>
            <a:r>
              <a:rPr lang="en-US" dirty="0" err="1"/>
              <a:t>Fíje</a:t>
            </a:r>
            <a:r>
              <a:rPr lang="en-US" dirty="0"/>
              <a:t> sus </a:t>
            </a:r>
            <a:r>
              <a:rPr lang="en-US" dirty="0" err="1"/>
              <a:t>propios</a:t>
            </a:r>
            <a:r>
              <a:rPr lang="en-US" dirty="0"/>
              <a:t> objetivos y </a:t>
            </a:r>
            <a:r>
              <a:rPr lang="en-US" dirty="0" err="1"/>
              <a:t>deje</a:t>
            </a:r>
            <a:r>
              <a:rPr lang="en-US" dirty="0"/>
              <a:t> </a:t>
            </a:r>
            <a:r>
              <a:rPr lang="en-US" dirty="0" err="1"/>
              <a:t>que</a:t>
            </a:r>
            <a:r>
              <a:rPr lang="en-US" dirty="0"/>
              <a:t> </a:t>
            </a:r>
            <a:r>
              <a:rPr lang="en-US" dirty="0" err="1"/>
              <a:t>su</a:t>
            </a:r>
            <a:r>
              <a:rPr lang="en-US" dirty="0"/>
              <a:t> Promotor le </a:t>
            </a:r>
            <a:r>
              <a:rPr lang="en-US" dirty="0" err="1"/>
              <a:t>acompañe</a:t>
            </a:r>
            <a:r>
              <a:rPr lang="en-US" dirty="0"/>
              <a:t> para alcanzarlos!</a:t>
            </a:r>
          </a:p>
        </p:txBody>
      </p:sp>
    </p:spTree>
    <p:extLst>
      <p:ext uri="{BB962C8B-B14F-4D97-AF65-F5344CB8AC3E}">
        <p14:creationId xmlns:p14="http://schemas.microsoft.com/office/powerpoint/2010/main" val="1335907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 </a:t>
            </a:r>
            <a:r>
              <a:rPr lang="en-US" dirty="0" err="1"/>
              <a:t>qué</a:t>
            </a:r>
            <a:r>
              <a:rPr lang="en-US" dirty="0"/>
              <a:t> </a:t>
            </a:r>
            <a:r>
              <a:rPr lang="en-US" dirty="0" err="1"/>
              <a:t>necesita</a:t>
            </a:r>
            <a:r>
              <a:rPr lang="en-US" dirty="0"/>
              <a:t> ayuda? 
</a:t>
            </a:r>
            <a:r>
              <a:rPr lang="en-US" dirty="0" err="1"/>
              <a:t>Recuerde</a:t>
            </a:r>
            <a:r>
              <a:rPr lang="en-US" dirty="0"/>
              <a:t> </a:t>
            </a:r>
            <a:r>
              <a:rPr lang="en-US" dirty="0" err="1"/>
              <a:t>que</a:t>
            </a:r>
            <a:r>
              <a:rPr lang="en-US" dirty="0"/>
              <a:t> </a:t>
            </a:r>
            <a:r>
              <a:rPr lang="en-US" dirty="0" err="1"/>
              <a:t>su</a:t>
            </a:r>
            <a:r>
              <a:rPr lang="en-US" dirty="0"/>
              <a:t> Promotor está </a:t>
            </a:r>
            <a:r>
              <a:rPr lang="en-US" dirty="0" err="1"/>
              <a:t>aquí</a:t>
            </a:r>
            <a:r>
              <a:rPr lang="en-US" dirty="0"/>
              <a:t> para CONECTARLE con </a:t>
            </a:r>
            <a:r>
              <a:rPr lang="en-US" dirty="0" err="1"/>
              <a:t>ayuda</a:t>
            </a:r>
            <a:r>
              <a:rPr lang="en-US" dirty="0"/>
              <a:t>.  Así que, sea cual sea el obstáculo </a:t>
            </a:r>
            <a:r>
              <a:rPr lang="en-US" dirty="0" err="1"/>
              <a:t>que</a:t>
            </a:r>
            <a:r>
              <a:rPr lang="en-US" dirty="0"/>
              <a:t> se le </a:t>
            </a:r>
            <a:r>
              <a:rPr lang="en-US" dirty="0" err="1"/>
              <a:t>presente</a:t>
            </a:r>
            <a:r>
              <a:rPr lang="en-US" dirty="0"/>
              <a:t>, compartirlo con </a:t>
            </a:r>
            <a:r>
              <a:rPr lang="en-US" dirty="0" err="1"/>
              <a:t>su</a:t>
            </a:r>
            <a:r>
              <a:rPr lang="en-US" dirty="0"/>
              <a:t> Promotor es el primer paso.</a:t>
            </a:r>
          </a:p>
          <a:p>
            <a:endParaRPr lang="en-US" dirty="0"/>
          </a:p>
          <a:p>
            <a:r>
              <a:rPr lang="en-US" dirty="0"/>
              <a:t>Gracias y hasta la </a:t>
            </a:r>
            <a:r>
              <a:rPr lang="en-US" u="sng" dirty="0" err="1"/>
              <a:t>próxima</a:t>
            </a:r>
            <a:r>
              <a:rPr lang="en-US" dirty="0"/>
              <a:t>!!</a:t>
            </a:r>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2060"/>
                </a:solidFill>
                <a:latin typeface="Calibri" pitchFamily="34" charset="0"/>
                <a:ea typeface="Calibri" pitchFamily="34" charset="-122"/>
                <a:cs typeface="Calibri" pitchFamily="34" charset="-120"/>
              </a:rPr>
              <a:t>Requisitos para acceder a seguros o clínicas</a:t>
            </a:r>
            <a:endParaRPr lang="en-US" sz="1200" dirty="0">
              <a:solidFill>
                <a:srgbClr val="002060"/>
              </a:solidFill>
            </a:endParaRPr>
          </a:p>
          <a:p>
            <a:r>
              <a:rPr lang="en-US" dirty="0"/>
              <a:t>
Los seguros médicos o los programas de tarifas variables de las clínicas ayudan a cubrir </a:t>
            </a:r>
            <a:r>
              <a:rPr lang="en-US" dirty="0" err="1"/>
              <a:t>el</a:t>
            </a:r>
            <a:r>
              <a:rPr lang="en-US" dirty="0"/>
              <a:t> </a:t>
            </a:r>
            <a:r>
              <a:rPr lang="en-US" dirty="0" err="1"/>
              <a:t>costo</a:t>
            </a:r>
            <a:r>
              <a:rPr lang="en-US" dirty="0"/>
              <a:t> de las visitas al médico, los análisis de laboratorio y los medicamentos.  Muchas personas no saben que cumplen los requisitos para recibir ayuda o no entienden cómo funciona
Su Promotor puede ayudarle a:
 - Solicitar Medicaid o CHIP (Programa de Seguro Médico para Niños)
 - Encontrar un centro de salud acreditado a nivel federal (o FQHC) cercano (estas clínicas atienden a pacientes independientemente de su capacidad de pago)
 - Inscribirse en un programa de tarifas variables de una clínica en función de los ingresos (estos programas le ayudan permitiéndole pagar según sus ingresos)
 - Y pueden ayudarle a rellenar los complicados formularios de inscripción
PUNTO CLAVE: NO necesita seguro para ser atendido en muchas clínicas comunitarias. No deje que la falta de seguro le impida recibir atención médica.
</a:t>
            </a:r>
          </a:p>
          <a:p>
            <a:r>
              <a:rPr lang="en-US" dirty="0"/>
              <a:t>¿Necesita ayuda para saber si cumple los requisitos?  ¿Necesita ayuda para entender cómo funciona el seguro?  ¡Su Promotor PUEDE AYUDARLE!</a:t>
            </a:r>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2060"/>
                </a:solidFill>
                <a:latin typeface="Calibri" pitchFamily="34" charset="0"/>
                <a:ea typeface="Calibri" pitchFamily="34" charset="-122"/>
                <a:cs typeface="Calibri" pitchFamily="34" charset="-120"/>
              </a:rPr>
              <a:t>Cómo concertar una cita en la clínica</a:t>
            </a:r>
            <a:endParaRPr lang="en-US" sz="1200" dirty="0">
              <a:solidFill>
                <a:srgbClr val="002060"/>
              </a:solidFill>
            </a:endParaRPr>
          </a:p>
          <a:p>
            <a:r>
              <a:rPr lang="en-US" dirty="0"/>
              <a:t>
Las visitas periódicas a la clínica ayudan a controlar su diabetes y a detectar problemas (como daños oculares, alteraciones renales o problemas nerviosos) antes de que se agraven.
Su Promotor puede ayudarle a:
 - Identificar clínicas cercanas, incluidas opciones de bajo </a:t>
            </a:r>
            <a:r>
              <a:rPr lang="en-US" dirty="0" err="1"/>
              <a:t>costo</a:t>
            </a:r>
            <a:r>
              <a:rPr lang="en-US" dirty="0"/>
              <a:t> y gratuitas
 - Preparar lo que debe decir cuando llame
 - Llamar con usted o en su nombre si es necesario
 - Acompañarle a la cita
 - Preparar de antemano una lista de medicamentos y preguntas
CONSEJOS PARA SU VISITA:
 - Anote cualquier síntoma o inquietud antes de ir
 - Lleve todos sus medicamentos o una lista de ellos
 - No tenga miedo de pedirle al médico que le explique las cosas en un lenguaje sencillo
 - Pregunte si le pueden hacer un análisis de A1c si no se lo han hecho recientemente
¿Ha tenido problemas para concertar o acudir a una cita en la clínica? ¿</a:t>
            </a:r>
            <a:r>
              <a:rPr lang="en-US" dirty="0" err="1"/>
              <a:t>Qué</a:t>
            </a:r>
            <a:r>
              <a:rPr lang="en-US" dirty="0"/>
              <a:t> se lo impidió? ¡Hable con </a:t>
            </a:r>
            <a:r>
              <a:rPr lang="en-US" dirty="0" err="1"/>
              <a:t>su</a:t>
            </a:r>
            <a:r>
              <a:rPr lang="en-US" dirty="0"/>
              <a:t> Promotor!</a:t>
            </a:r>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2060"/>
                </a:solidFill>
                <a:latin typeface="Calibri" pitchFamily="34" charset="0"/>
                <a:ea typeface="Calibri" pitchFamily="34" charset="-122"/>
                <a:cs typeface="Calibri" pitchFamily="34" charset="-120"/>
              </a:rPr>
              <a:t>Cómo conseguir medicamentos y material de </a:t>
            </a:r>
            <a:r>
              <a:rPr lang="en-US" sz="1200" b="1" dirty="0" err="1">
                <a:solidFill>
                  <a:srgbClr val="002060"/>
                </a:solidFill>
                <a:latin typeface="Calibri" pitchFamily="34" charset="0"/>
                <a:ea typeface="Calibri" pitchFamily="34" charset="-122"/>
                <a:cs typeface="Calibri" pitchFamily="34" charset="-120"/>
              </a:rPr>
              <a:t>salud</a:t>
            </a:r>
            <a:endParaRPr lang="en-US"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Los medicamentos y suministros para la diabetes (incluidos la insulina, los medicamentos orales, las jeringas, las tiras reactivas y los medidores de glucosa) son esenciales para controlar el azúcar en sangre. Pero pueden resultar muy caros sin ayuda.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Su Promotor </a:t>
            </a:r>
            <a:r>
              <a:rPr lang="en-US" dirty="0" err="1"/>
              <a:t>puede</a:t>
            </a:r>
            <a:r>
              <a:rPr lang="en-US" dirty="0"/>
              <a:t> </a:t>
            </a:r>
            <a:r>
              <a:rPr lang="en-US" dirty="0" err="1"/>
              <a:t>ayudarle</a:t>
            </a:r>
            <a:r>
              <a:rPr lang="en-US" dirty="0"/>
              <a:t> a:
 - Encontrar farmacias con medicamentos genéricos para la diabetes a 4 dólares (como Walmart, HEB o Kroger).
 - Solicitar programas de asistencia al paciente de los fabricantes (muchos ofrecen medicamentos gratis o a un costo muy bajo).
 - </a:t>
            </a:r>
            <a:r>
              <a:rPr lang="en-US" dirty="0" err="1"/>
              <a:t>Ponerse</a:t>
            </a:r>
            <a:r>
              <a:rPr lang="en-US" dirty="0"/>
              <a:t> en contacto con farmacias de centros de salud comunitarios con precios ajustados a </a:t>
            </a:r>
            <a:r>
              <a:rPr lang="en-US" dirty="0" err="1"/>
              <a:t>los</a:t>
            </a:r>
            <a:r>
              <a:rPr lang="en-US" dirty="0"/>
              <a:t> </a:t>
            </a:r>
            <a:r>
              <a:rPr lang="en-US" dirty="0" err="1"/>
              <a:t>ingresos</a:t>
            </a:r>
            <a:r>
              <a:rPr lang="en-US" dirty="0"/>
              <a:t>.
 - Conseguir un glucómetro (medidor de azúcar en sangre) y tiras reactivas.  Algunas clínicas y programas los </a:t>
            </a:r>
            <a:r>
              <a:rPr lang="en-US" dirty="0" err="1"/>
              <a:t>proporcionan</a:t>
            </a:r>
            <a:r>
              <a:rPr lang="en-US" dirty="0"/>
              <a:t> gratis.
 - Enseñarle a utilizar correctamente </a:t>
            </a:r>
            <a:r>
              <a:rPr lang="en-US" dirty="0" err="1"/>
              <a:t>su</a:t>
            </a:r>
            <a:r>
              <a:rPr lang="en-US" dirty="0"/>
              <a:t> </a:t>
            </a:r>
            <a:r>
              <a:rPr lang="en-US" dirty="0" err="1"/>
              <a:t>glucómetro</a:t>
            </a:r>
            <a:r>
              <a:rPr lang="en-US" dirty="0"/>
              <a:t>.
PUNTO CLAVE: </a:t>
            </a:r>
            <a:r>
              <a:rPr lang="en-US" sz="1200" b="1" dirty="0">
                <a:solidFill>
                  <a:srgbClr val="1A3A5C"/>
                </a:solidFill>
                <a:latin typeface="Calibri" pitchFamily="34" charset="0"/>
                <a:ea typeface="Calibri" pitchFamily="34" charset="-122"/>
                <a:cs typeface="Calibri" pitchFamily="34" charset="-120"/>
              </a:rPr>
              <a:t>Los medicamentos no deberían ser un lujo. </a:t>
            </a:r>
            <a:r>
              <a:rPr lang="en-US" dirty="0"/>
              <a:t> No disponer de medicamentos es una de las situaciones más peligrosas para una persona con diabetes. Si está racionando o saltándose dosis debido al </a:t>
            </a:r>
            <a:r>
              <a:rPr lang="en-US" dirty="0" err="1"/>
              <a:t>costo</a:t>
            </a:r>
            <a:r>
              <a:rPr lang="en-US" dirty="0"/>
              <a:t>, por favor, comuníquelo a </a:t>
            </a:r>
            <a:r>
              <a:rPr lang="en-US" dirty="0" err="1"/>
              <a:t>su</a:t>
            </a:r>
            <a:r>
              <a:rPr lang="en-US" dirty="0"/>
              <a:t> Promotor de inmediato… hay ayuda disponible.
¿Necesita ayuda para conseguir sus medicamentos o suministros? ¡Hable con </a:t>
            </a:r>
            <a:r>
              <a:rPr lang="en-US" dirty="0" err="1"/>
              <a:t>su</a:t>
            </a:r>
            <a:r>
              <a:rPr lang="en-US" dirty="0"/>
              <a:t> Promotor!</a:t>
            </a:r>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2060"/>
                </a:solidFill>
                <a:latin typeface="Calibri" pitchFamily="34" charset="0"/>
                <a:ea typeface="Calibri" pitchFamily="34" charset="-122"/>
                <a:cs typeface="Calibri" pitchFamily="34" charset="-120"/>
              </a:rPr>
              <a:t>¡Las revisiones médicas preventivas son MUY importantes! ¡</a:t>
            </a:r>
            <a:r>
              <a:rPr lang="en-US" sz="1200" b="1" dirty="0" err="1">
                <a:solidFill>
                  <a:srgbClr val="002060"/>
                </a:solidFill>
                <a:latin typeface="Calibri" pitchFamily="34" charset="0"/>
                <a:ea typeface="Calibri" pitchFamily="34" charset="-122"/>
                <a:cs typeface="Calibri" pitchFamily="34" charset="-120"/>
              </a:rPr>
              <a:t>Pueden</a:t>
            </a:r>
            <a:r>
              <a:rPr lang="en-US" sz="1200" b="1" dirty="0">
                <a:solidFill>
                  <a:srgbClr val="002060"/>
                </a:solidFill>
                <a:latin typeface="Calibri" pitchFamily="34" charset="0"/>
                <a:ea typeface="Calibri" pitchFamily="34" charset="-122"/>
                <a:cs typeface="Calibri" pitchFamily="34" charset="-120"/>
              </a:rPr>
              <a:t> </a:t>
            </a:r>
            <a:r>
              <a:rPr lang="en-US" sz="1200" b="1" dirty="0" err="1">
                <a:solidFill>
                  <a:srgbClr val="002060"/>
                </a:solidFill>
                <a:latin typeface="Calibri" pitchFamily="34" charset="0"/>
                <a:ea typeface="Calibri" pitchFamily="34" charset="-122"/>
                <a:cs typeface="Calibri" pitchFamily="34" charset="-120"/>
              </a:rPr>
              <a:t>ayudarle</a:t>
            </a:r>
            <a:r>
              <a:rPr lang="en-US" sz="1200" b="1" dirty="0">
                <a:solidFill>
                  <a:srgbClr val="002060"/>
                </a:solidFill>
                <a:latin typeface="Calibri" pitchFamily="34" charset="0"/>
                <a:ea typeface="Calibri" pitchFamily="34" charset="-122"/>
                <a:cs typeface="Calibri" pitchFamily="34" charset="-120"/>
              </a:rPr>
              <a:t> a prevenir o minimizar el impacto de las enfermedades </a:t>
            </a:r>
            <a:r>
              <a:rPr lang="en-US" sz="1200" b="1" dirty="0" err="1">
                <a:solidFill>
                  <a:srgbClr val="002060"/>
                </a:solidFill>
                <a:latin typeface="Calibri" pitchFamily="34" charset="0"/>
                <a:ea typeface="Calibri" pitchFamily="34" charset="-122"/>
                <a:cs typeface="Calibri" pitchFamily="34" charset="-120"/>
              </a:rPr>
              <a:t>en</a:t>
            </a:r>
            <a:r>
              <a:rPr lang="en-US" sz="1200" b="1" dirty="0">
                <a:solidFill>
                  <a:srgbClr val="002060"/>
                </a:solidFill>
                <a:latin typeface="Calibri" pitchFamily="34" charset="0"/>
                <a:ea typeface="Calibri" pitchFamily="34" charset="-122"/>
                <a:cs typeface="Calibri" pitchFamily="34" charset="-120"/>
              </a:rPr>
              <a:t> </a:t>
            </a:r>
            <a:r>
              <a:rPr lang="en-US" sz="1200" b="1" dirty="0" err="1">
                <a:solidFill>
                  <a:srgbClr val="002060"/>
                </a:solidFill>
                <a:latin typeface="Calibri" pitchFamily="34" charset="0"/>
                <a:ea typeface="Calibri" pitchFamily="34" charset="-122"/>
                <a:cs typeface="Calibri" pitchFamily="34" charset="-120"/>
              </a:rPr>
              <a:t>su</a:t>
            </a:r>
            <a:r>
              <a:rPr lang="en-US" sz="1200" b="1" dirty="0">
                <a:solidFill>
                  <a:srgbClr val="002060"/>
                </a:solidFill>
                <a:latin typeface="Calibri" pitchFamily="34" charset="0"/>
                <a:ea typeface="Calibri" pitchFamily="34" charset="-122"/>
                <a:cs typeface="Calibri" pitchFamily="34" charset="-120"/>
              </a:rPr>
              <a:t> organismo!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VACUNA CONTRA LA GRIPE:
Las personas con diabetes corren un mayor riesgo de padecer enfermedades graves a causa de la gripe. La gripe también puede dificultar mucho más el control del azúcar en sangre. Las vacunas contra la gripe suelen ser gratuitas en farmacias (como Walgreens, CVS, HEB), ferias de salud y clínicas comunitarias. La mayoría de la gente tiene información errónea o ideas equivocadas al respecto.  Si le dan miedo las vacunas, ¡hable con </a:t>
            </a:r>
            <a:r>
              <a:rPr lang="en-US" dirty="0" err="1"/>
              <a:t>su</a:t>
            </a:r>
            <a:r>
              <a:rPr lang="en-US" dirty="0"/>
              <a:t> Promotor! 
EXAMEN OCULAR (o examen ocular con dilatación de la pupila):
La diabetes puede dañar los pequeños vasos sanguíneos de los ojos y, si no se trata, puede provocar ceguera.  Esto se denomina retinopatía diabética. Lo peligroso de no hacerse estos exámenes es que la pérdida de visión a menudo NO presenta síntomas hasta que es demasiado tarde. Un examen ocular con dilatación de la pupila una vez al año puede detectar esto a tiempo. Su Promotor </a:t>
            </a:r>
            <a:r>
              <a:rPr lang="en-US" dirty="0" err="1"/>
              <a:t>puede</a:t>
            </a:r>
            <a:r>
              <a:rPr lang="en-US" dirty="0"/>
              <a:t> </a:t>
            </a:r>
            <a:r>
              <a:rPr lang="en-US" dirty="0" err="1"/>
              <a:t>ayudarle</a:t>
            </a:r>
            <a:r>
              <a:rPr lang="en-US" dirty="0"/>
              <a:t> a conseguir una derivación.
CUIDADO DENTAL:
La diabetes y la enfermedad de las encías tienen una relación bidireccional.  Los niveles altos de azúcar en sangre empeoran las infecciones de las encías, y las infecciones de las encías dificultan el control de la glucemia. Es importante someterse a limpiezas dentales periódicas. Los centros de salud comunitarios y las facultades de odontología suelen ofrecer atención dental a bajo </a:t>
            </a:r>
            <a:r>
              <a:rPr lang="en-US" dirty="0" err="1"/>
              <a:t>costo</a:t>
            </a:r>
            <a:r>
              <a:rPr lang="en-US" dirty="0"/>
              <a:t> o gratuita.
</a:t>
            </a:r>
            <a:br>
              <a:rPr lang="en-US" dirty="0"/>
            </a:br>
            <a:r>
              <a:rPr lang="en-US" dirty="0"/>
              <a:t>¿Cuándo fue la última vez que se vacunó contra la gripe? ¿O se hizo un examen ocular? ¿O acudió al dentista?  Hable con </a:t>
            </a:r>
            <a:r>
              <a:rPr lang="en-US" dirty="0" err="1"/>
              <a:t>su</a:t>
            </a:r>
            <a:r>
              <a:rPr lang="en-US" dirty="0"/>
              <a:t> Promotor para que le ayude a superar sus miedos o para obtener más información </a:t>
            </a:r>
            <a:r>
              <a:rPr lang="en-US" dirty="0" err="1"/>
              <a:t>sobre</a:t>
            </a:r>
            <a:r>
              <a:rPr lang="en-US" dirty="0"/>
              <a:t> </a:t>
            </a:r>
            <a:r>
              <a:rPr lang="en-US" dirty="0" err="1"/>
              <a:t>estas</a:t>
            </a:r>
            <a:r>
              <a:rPr lang="en-US" dirty="0"/>
              <a:t> </a:t>
            </a:r>
            <a:r>
              <a:rPr lang="en-US" dirty="0" err="1"/>
              <a:t>revisiones</a:t>
            </a:r>
            <a:r>
              <a:rPr lang="en-US" dirty="0"/>
              <a:t> </a:t>
            </a:r>
            <a:r>
              <a:rPr lang="en-US" dirty="0" err="1"/>
              <a:t>preventivas</a:t>
            </a:r>
            <a:r>
              <a:rPr lang="en-US" dirty="0"/>
              <a:t>.</a:t>
            </a:r>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2060"/>
                </a:solidFill>
                <a:latin typeface="Calibri" pitchFamily="34" charset="0"/>
                <a:ea typeface="Calibri" pitchFamily="34" charset="-122"/>
                <a:cs typeface="Calibri" pitchFamily="34" charset="-120"/>
              </a:rPr>
              <a:t>Encontrar un lugar para hacer ejercicio</a:t>
            </a:r>
            <a:endParaRPr lang="en-US" sz="1200" dirty="0">
              <a:solidFill>
                <a:srgbClr val="002060"/>
              </a:solidFill>
            </a:endParaRPr>
          </a:p>
          <a:p>
            <a:r>
              <a:rPr lang="en-US" dirty="0"/>
              <a:t>
El ejercicio es una de las herramientas más eficaces para controlar la diabetes. Ayuda a reducir el azúcar en sangre, mejora la forma en que el cuerpo utiliza la insulina, favorece la pérdida de peso y reduce el estrés. Incluso 20 minutos de caminata después de una comida pueden reducir el azúcar en sangre.
¿Y SABE LA BUENA NOTICIA?  ¡NO NECESITA UN GIMNASIO!
- Hay grupos de caminata en </a:t>
            </a:r>
            <a:r>
              <a:rPr lang="en-US" dirty="0" err="1"/>
              <a:t>muchos</a:t>
            </a:r>
            <a:r>
              <a:rPr lang="en-US" dirty="0"/>
              <a:t> barrios, colonias o parques, ¡y son gratuitos!
- </a:t>
            </a:r>
            <a:r>
              <a:rPr lang="en-US" dirty="0" err="1"/>
              <a:t>Algunos</a:t>
            </a:r>
            <a:r>
              <a:rPr lang="en-US" dirty="0"/>
              <a:t> </a:t>
            </a:r>
            <a:r>
              <a:rPr lang="en-US" dirty="0" err="1"/>
              <a:t>estacionamientos</a:t>
            </a:r>
            <a:r>
              <a:rPr lang="en-US" dirty="0"/>
              <a:t> de iglesias o </a:t>
            </a:r>
            <a:r>
              <a:rPr lang="en-US" dirty="0" err="1"/>
              <a:t>salones</a:t>
            </a:r>
            <a:r>
              <a:rPr lang="en-US" dirty="0"/>
              <a:t> de </a:t>
            </a:r>
            <a:r>
              <a:rPr lang="en-US" dirty="0" err="1"/>
              <a:t>compañerismo</a:t>
            </a:r>
            <a:r>
              <a:rPr lang="en-US" dirty="0"/>
              <a:t> suelen ofrecer actividades de ejercicio antes o después del servicio
- Los centros comunitarios suelen tener gimnasios o actividades gratuitas o a muy bajo </a:t>
            </a:r>
            <a:r>
              <a:rPr lang="en-US" dirty="0" err="1"/>
              <a:t>costo</a:t>
            </a:r>
            <a:r>
              <a:rPr lang="en-US" dirty="0"/>
              <a:t> para los residentes
- La YMCA ofrece ayuda económica o cuotas de afiliación variables para poder disfrutar de sus instalaciones
- Y los parques y senderos locales son siempre gratuitos y aptos para toda la familia
Su Promotor </a:t>
            </a:r>
            <a:r>
              <a:rPr lang="en-US" dirty="0" err="1"/>
              <a:t>puede</a:t>
            </a:r>
            <a:r>
              <a:rPr lang="en-US" dirty="0"/>
              <a:t> </a:t>
            </a:r>
            <a:r>
              <a:rPr lang="en-US" dirty="0" err="1"/>
              <a:t>ayudarle</a:t>
            </a:r>
            <a:r>
              <a:rPr lang="en-US" dirty="0"/>
              <a:t> a:
- Identificar opciones gratuitas o de bajo </a:t>
            </a:r>
            <a:r>
              <a:rPr lang="en-US" dirty="0" err="1"/>
              <a:t>costo</a:t>
            </a:r>
            <a:r>
              <a:rPr lang="en-US" dirty="0"/>
              <a:t> </a:t>
            </a:r>
            <a:r>
              <a:rPr lang="en-US" dirty="0" err="1"/>
              <a:t>cerca</a:t>
            </a:r>
            <a:r>
              <a:rPr lang="en-US" dirty="0"/>
              <a:t> de </a:t>
            </a:r>
            <a:r>
              <a:rPr lang="en-US" dirty="0" err="1"/>
              <a:t>usted</a:t>
            </a:r>
            <a:r>
              <a:rPr lang="en-US" dirty="0"/>
              <a:t>
- </a:t>
            </a:r>
            <a:r>
              <a:rPr lang="en-US" dirty="0" err="1"/>
              <a:t>Ponerle</a:t>
            </a:r>
            <a:r>
              <a:rPr lang="en-US" dirty="0"/>
              <a:t> en contacto con un compañero o un grupo para caminar
- Solicitar la ayuda económica de la YMCA
CONSEJO IMPORTANTE: ¡Empiece poco a poco! Un paseo de 20 minutos es mejor que nada.  </a:t>
            </a:r>
            <a:r>
              <a:rPr lang="en-US" dirty="0" err="1"/>
              <a:t>Aumente</a:t>
            </a:r>
            <a:r>
              <a:rPr lang="en-US" dirty="0"/>
              <a:t> la intensidad gradualmente. El objetivo es la constancia, no la intensidad.
¿</a:t>
            </a:r>
            <a:r>
              <a:rPr lang="en-US" dirty="0" err="1"/>
              <a:t>Qué</a:t>
            </a:r>
            <a:r>
              <a:rPr lang="en-US" dirty="0"/>
              <a:t> le </a:t>
            </a:r>
            <a:r>
              <a:rPr lang="en-US" dirty="0" err="1"/>
              <a:t>impide</a:t>
            </a:r>
            <a:r>
              <a:rPr lang="en-US" dirty="0"/>
              <a:t> hacer ejercicio? ¿Qué podría facilitarlo?  ¡Hable con </a:t>
            </a:r>
            <a:r>
              <a:rPr lang="en-US" dirty="0" err="1"/>
              <a:t>su</a:t>
            </a:r>
            <a:r>
              <a:rPr lang="en-US" dirty="0"/>
              <a:t> Promotor!</a:t>
            </a:r>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2060"/>
                </a:solidFill>
                <a:latin typeface="Calibri" pitchFamily="34" charset="0"/>
                <a:ea typeface="Calibri" pitchFamily="34" charset="-122"/>
                <a:cs typeface="Calibri" pitchFamily="34" charset="-120"/>
              </a:rPr>
              <a:t>Apoyo… de la iglesia, la familia y la comunidad</a:t>
            </a:r>
            <a:endParaRPr lang="en-US" sz="1200" dirty="0">
              <a:solidFill>
                <a:srgbClr val="002060"/>
              </a:solidFill>
            </a:endParaRPr>
          </a:p>
          <a:p>
            <a:r>
              <a:rPr lang="en-US" dirty="0"/>
              <a:t>
El aislamiento dificulta considerablemente el control de la diabetes. Las personas que cuentan con un fuerte apoyo social son más propensas a mantener hábitos saludables, como comer mejor, hacer ejercicio, </a:t>
            </a:r>
            <a:r>
              <a:rPr lang="en-US" dirty="0" err="1"/>
              <a:t>tomar</a:t>
            </a:r>
            <a:r>
              <a:rPr lang="en-US" dirty="0"/>
              <a:t> </a:t>
            </a:r>
            <a:r>
              <a:rPr lang="en-US" dirty="0" err="1"/>
              <a:t>los</a:t>
            </a:r>
            <a:r>
              <a:rPr lang="en-US" dirty="0"/>
              <a:t> </a:t>
            </a:r>
            <a:r>
              <a:rPr lang="en-US" dirty="0" err="1"/>
              <a:t>medicamentos</a:t>
            </a:r>
            <a:r>
              <a:rPr lang="en-US" dirty="0"/>
              <a:t> y acudir a las citas médicas.</a:t>
            </a:r>
          </a:p>
          <a:p>
            <a:endParaRPr lang="en-US" dirty="0"/>
          </a:p>
          <a:p>
            <a:r>
              <a:rPr lang="en-US" dirty="0"/>
              <a:t>¡NO TIENE QUE HACER ESTO SOLO!
COMUNIDADES RELIGIOSAS…,:
Las iglesias y las comunidades religiosas pueden ser aliados poderosos en materia de salud. Muchos </a:t>
            </a:r>
            <a:r>
              <a:rPr lang="en-US" dirty="0" err="1"/>
              <a:t>miembros</a:t>
            </a:r>
            <a:r>
              <a:rPr lang="en-US" dirty="0"/>
              <a:t> ya se conocen y confían entre </a:t>
            </a:r>
            <a:r>
              <a:rPr lang="en-US" dirty="0" err="1"/>
              <a:t>sí</a:t>
            </a:r>
            <a:r>
              <a:rPr lang="en-US" dirty="0"/>
              <a:t>.  Pueden ofrecerte transporte, oraciones, </a:t>
            </a:r>
            <a:r>
              <a:rPr lang="en-US" dirty="0" err="1"/>
              <a:t>ánimo</a:t>
            </a:r>
            <a:r>
              <a:rPr lang="en-US" dirty="0"/>
              <a:t> y ayuda para mantenerte responsable.  Si </a:t>
            </a:r>
            <a:r>
              <a:rPr lang="en-US" dirty="0" err="1"/>
              <a:t>trabaja</a:t>
            </a:r>
            <a:r>
              <a:rPr lang="en-US" dirty="0"/>
              <a:t> en un </a:t>
            </a:r>
            <a:r>
              <a:rPr lang="en-US" dirty="0" err="1"/>
              <a:t>entorno</a:t>
            </a:r>
            <a:r>
              <a:rPr lang="en-US" dirty="0"/>
              <a:t> de </a:t>
            </a:r>
            <a:r>
              <a:rPr lang="en-US" dirty="0" err="1"/>
              <a:t>iglesias</a:t>
            </a:r>
            <a:r>
              <a:rPr lang="en-US" dirty="0"/>
              <a:t> o </a:t>
            </a:r>
            <a:r>
              <a:rPr lang="en-US" dirty="0" err="1"/>
              <a:t>eclesiástico</a:t>
            </a:r>
            <a:r>
              <a:rPr lang="en-US" dirty="0"/>
              <a:t>, esto encaja de forma natural.  </a:t>
            </a:r>
            <a:r>
              <a:rPr lang="en-US" dirty="0" err="1"/>
              <a:t>Considere</a:t>
            </a:r>
            <a:r>
              <a:rPr lang="en-US" dirty="0"/>
              <a:t> la posibilidad de crear un grupo de apoyo para la diabetes allí mismo.
FAMILIA Y AMIGOS…,:
Los familiares </a:t>
            </a:r>
            <a:r>
              <a:rPr lang="en-US" dirty="0" err="1"/>
              <a:t>pueden</a:t>
            </a:r>
            <a:r>
              <a:rPr lang="en-US" dirty="0"/>
              <a:t> </a:t>
            </a:r>
            <a:r>
              <a:rPr lang="en-US" dirty="0" err="1"/>
              <a:t>animarle</a:t>
            </a:r>
            <a:r>
              <a:rPr lang="en-US" dirty="0"/>
              <a:t> a adoptar mejores hábitos alimenticios, hacer ejercicio y </a:t>
            </a:r>
            <a:r>
              <a:rPr lang="en-US" dirty="0" err="1"/>
              <a:t>controlar</a:t>
            </a:r>
            <a:r>
              <a:rPr lang="en-US" dirty="0"/>
              <a:t> </a:t>
            </a:r>
            <a:r>
              <a:rPr lang="en-US" dirty="0" err="1"/>
              <a:t>su</a:t>
            </a:r>
            <a:r>
              <a:rPr lang="en-US" dirty="0"/>
              <a:t> nivel de azúcar en sangre. </a:t>
            </a:r>
            <a:r>
              <a:rPr lang="en-US" dirty="0" err="1"/>
              <a:t>Invítelos</a:t>
            </a:r>
            <a:r>
              <a:rPr lang="en-US" dirty="0"/>
              <a:t> a </a:t>
            </a:r>
            <a:r>
              <a:rPr lang="en-US" dirty="0" err="1"/>
              <a:t>aprender</a:t>
            </a:r>
            <a:r>
              <a:rPr lang="en-US" dirty="0"/>
              <a:t> con </a:t>
            </a:r>
            <a:r>
              <a:rPr lang="en-US" dirty="0" err="1"/>
              <a:t>usted</a:t>
            </a:r>
            <a:r>
              <a:rPr lang="en-US" dirty="0"/>
              <a:t>. Su Promotor también puede reunirse con sus familiares.
GRUPOS DE APOYO PARA LA DIABETES…,:
Conocer a otras personas que se enfrentan a los </a:t>
            </a:r>
            <a:r>
              <a:rPr lang="en-US" dirty="0" err="1"/>
              <a:t>mismos</a:t>
            </a:r>
            <a:r>
              <a:rPr lang="en-US" dirty="0"/>
              <a:t> </a:t>
            </a:r>
            <a:r>
              <a:rPr lang="en-US" dirty="0" err="1"/>
              <a:t>retos</a:t>
            </a:r>
            <a:r>
              <a:rPr lang="en-US" dirty="0"/>
              <a:t> le </a:t>
            </a:r>
            <a:r>
              <a:rPr lang="en-US" dirty="0" err="1"/>
              <a:t>puede</a:t>
            </a:r>
            <a:r>
              <a:rPr lang="en-US" dirty="0"/>
              <a:t> </a:t>
            </a:r>
            <a:r>
              <a:rPr lang="en-US" dirty="0" err="1"/>
              <a:t>aportar</a:t>
            </a:r>
            <a:r>
              <a:rPr lang="en-US" dirty="0"/>
              <a:t> ánimo y consejos prácticos. Muchas clínicas y centros comunitarios ofrecen grupos de apoyo para la diabetes… a menudo de forma gratuita.
Su Promotor </a:t>
            </a:r>
            <a:r>
              <a:rPr lang="en-US" dirty="0" err="1"/>
              <a:t>puede</a:t>
            </a:r>
            <a:r>
              <a:rPr lang="en-US" dirty="0"/>
              <a:t> </a:t>
            </a:r>
            <a:r>
              <a:rPr lang="en-US" dirty="0" err="1"/>
              <a:t>ayudarle</a:t>
            </a:r>
            <a:r>
              <a:rPr lang="en-US" dirty="0"/>
              <a:t> a:
- </a:t>
            </a:r>
            <a:r>
              <a:rPr lang="en-US" dirty="0" err="1"/>
              <a:t>Ponerse</a:t>
            </a:r>
            <a:r>
              <a:rPr lang="en-US" dirty="0"/>
              <a:t> en contacto con grupos de </a:t>
            </a:r>
            <a:r>
              <a:rPr lang="en-US" dirty="0" err="1"/>
              <a:t>apoyo</a:t>
            </a:r>
            <a:r>
              <a:rPr lang="en-US" dirty="0"/>
              <a:t> locales.
- Reunirse con los miembros de </a:t>
            </a:r>
            <a:r>
              <a:rPr lang="en-US" dirty="0" err="1"/>
              <a:t>su</a:t>
            </a:r>
            <a:r>
              <a:rPr lang="en-US" dirty="0"/>
              <a:t> familia para explicarles qué es la diabetes y cómo </a:t>
            </a:r>
            <a:r>
              <a:rPr lang="en-US" dirty="0" err="1"/>
              <a:t>pueden</a:t>
            </a:r>
            <a:r>
              <a:rPr lang="en-US" dirty="0"/>
              <a:t> </a:t>
            </a:r>
            <a:r>
              <a:rPr lang="en-US" dirty="0" err="1"/>
              <a:t>ayudar</a:t>
            </a:r>
            <a:r>
              <a:rPr lang="en-US" dirty="0"/>
              <a:t>.
- Ayudar a </a:t>
            </a:r>
            <a:r>
              <a:rPr lang="en-US" dirty="0" err="1"/>
              <a:t>su</a:t>
            </a:r>
            <a:r>
              <a:rPr lang="en-US" dirty="0"/>
              <a:t> </a:t>
            </a:r>
            <a:r>
              <a:rPr lang="en-US" dirty="0" err="1"/>
              <a:t>iglesia</a:t>
            </a:r>
            <a:r>
              <a:rPr lang="en-US" dirty="0"/>
              <a:t> a poner en marcha un programa de bienestar o de prevención de la diabetes.
¿</a:t>
            </a:r>
            <a:r>
              <a:rPr lang="en-US" dirty="0" err="1"/>
              <a:t>Quién</a:t>
            </a:r>
            <a:r>
              <a:rPr lang="en-US" dirty="0"/>
              <a:t> le </a:t>
            </a:r>
            <a:r>
              <a:rPr lang="en-US" dirty="0" err="1"/>
              <a:t>apoya</a:t>
            </a:r>
            <a:r>
              <a:rPr lang="en-US" dirty="0"/>
              <a:t> </a:t>
            </a:r>
            <a:r>
              <a:rPr lang="en-US" dirty="0" err="1"/>
              <a:t>en</a:t>
            </a:r>
            <a:r>
              <a:rPr lang="en-US" dirty="0"/>
              <a:t> </a:t>
            </a:r>
            <a:r>
              <a:rPr lang="en-US" dirty="0" err="1"/>
              <a:t>su</a:t>
            </a:r>
            <a:r>
              <a:rPr lang="en-US" dirty="0"/>
              <a:t> </a:t>
            </a:r>
            <a:r>
              <a:rPr lang="en-US" dirty="0" err="1"/>
              <a:t>vida</a:t>
            </a:r>
            <a:r>
              <a:rPr lang="en-US" dirty="0"/>
              <a:t> para </a:t>
            </a:r>
            <a:r>
              <a:rPr lang="en-US" dirty="0" err="1"/>
              <a:t>controlar</a:t>
            </a:r>
            <a:r>
              <a:rPr lang="en-US" dirty="0"/>
              <a:t> </a:t>
            </a:r>
            <a:r>
              <a:rPr lang="en-US" dirty="0" err="1"/>
              <a:t>su</a:t>
            </a:r>
            <a:r>
              <a:rPr lang="en-US" dirty="0"/>
              <a:t> </a:t>
            </a:r>
            <a:r>
              <a:rPr lang="en-US" dirty="0" err="1"/>
              <a:t>salud</a:t>
            </a:r>
            <a:r>
              <a:rPr lang="en-US" dirty="0"/>
              <a:t>?  ¡Hable con </a:t>
            </a:r>
            <a:r>
              <a:rPr lang="en-US" dirty="0" err="1"/>
              <a:t>su</a:t>
            </a:r>
            <a:r>
              <a:rPr lang="en-US" dirty="0"/>
              <a:t> Promotor!</a:t>
            </a:r>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2060"/>
                </a:solidFill>
                <a:latin typeface="Calibri" pitchFamily="34" charset="0"/>
                <a:ea typeface="Calibri" pitchFamily="34" charset="-122"/>
                <a:cs typeface="Calibri" pitchFamily="34" charset="-120"/>
              </a:rPr>
              <a:t>Transporte…,: cómo </a:t>
            </a:r>
            <a:r>
              <a:rPr lang="en-US" sz="1200" b="1" dirty="0" err="1">
                <a:solidFill>
                  <a:srgbClr val="002060"/>
                </a:solidFill>
                <a:latin typeface="Calibri" pitchFamily="34" charset="0"/>
                <a:ea typeface="Calibri" pitchFamily="34" charset="-122"/>
                <a:cs typeface="Calibri" pitchFamily="34" charset="-120"/>
              </a:rPr>
              <a:t>acudir</a:t>
            </a:r>
            <a:r>
              <a:rPr lang="en-US" sz="1200" b="1" dirty="0">
                <a:solidFill>
                  <a:srgbClr val="002060"/>
                </a:solidFill>
                <a:latin typeface="Calibri" pitchFamily="34" charset="0"/>
                <a:ea typeface="Calibri" pitchFamily="34" charset="-122"/>
                <a:cs typeface="Calibri" pitchFamily="34" charset="-120"/>
              </a:rPr>
              <a:t> a sus </a:t>
            </a:r>
            <a:r>
              <a:rPr lang="en-US" sz="1200" b="1" dirty="0" err="1">
                <a:solidFill>
                  <a:srgbClr val="002060"/>
                </a:solidFill>
                <a:latin typeface="Calibri" pitchFamily="34" charset="0"/>
                <a:ea typeface="Calibri" pitchFamily="34" charset="-122"/>
                <a:cs typeface="Calibri" pitchFamily="34" charset="-120"/>
              </a:rPr>
              <a:t>citas</a:t>
            </a:r>
            <a:r>
              <a:rPr lang="en-US" sz="1200" b="1" dirty="0">
                <a:solidFill>
                  <a:srgbClr val="002060"/>
                </a:solidFill>
                <a:latin typeface="Calibri" pitchFamily="34" charset="0"/>
                <a:ea typeface="Calibri" pitchFamily="34" charset="-122"/>
                <a:cs typeface="Calibri" pitchFamily="34" charset="-120"/>
              </a:rPr>
              <a:t> </a:t>
            </a:r>
            <a:r>
              <a:rPr lang="en-US" sz="1200" b="1" dirty="0" err="1">
                <a:solidFill>
                  <a:srgbClr val="002060"/>
                </a:solidFill>
                <a:latin typeface="Calibri" pitchFamily="34" charset="0"/>
                <a:ea typeface="Calibri" pitchFamily="34" charset="-122"/>
                <a:cs typeface="Calibri" pitchFamily="34" charset="-120"/>
              </a:rPr>
              <a:t>médicas</a:t>
            </a:r>
            <a:r>
              <a:rPr lang="en-US" sz="1200" b="1" dirty="0">
                <a:solidFill>
                  <a:srgbClr val="002060"/>
                </a:solidFill>
                <a:latin typeface="Calibri" pitchFamily="34" charset="0"/>
                <a:ea typeface="Calibri" pitchFamily="34" charset="-122"/>
                <a:cs typeface="Calibri" pitchFamily="34" charset="-120"/>
              </a:rPr>
              <a:t>!</a:t>
            </a:r>
            <a:endParaRPr lang="en-US" sz="1200" dirty="0">
              <a:solidFill>
                <a:srgbClr val="002060"/>
              </a:solidFill>
            </a:endParaRPr>
          </a:p>
          <a:p>
            <a:r>
              <a:rPr lang="en-US" dirty="0"/>
              <a:t>
No acudir a las citas es una de las razones más comunes por las que la diabetes se descontrola. Y la falta de transporte es una de las principales razones por las que las personas no acuden a sus citas médicas… especialmente en comunidades rurales y de bajos ingresos.
</a:t>
            </a:r>
          </a:p>
          <a:p>
            <a:r>
              <a:rPr lang="en-US" sz="1200" b="1" dirty="0">
                <a:solidFill>
                  <a:srgbClr val="1A3A5C"/>
                </a:solidFill>
                <a:latin typeface="Calibri" pitchFamily="34" charset="0"/>
                <a:ea typeface="Calibri" pitchFamily="34" charset="-122"/>
                <a:cs typeface="Calibri" pitchFamily="34" charset="-120"/>
              </a:rPr>
              <a:t>¡No acudir a las citas es peligroso!</a:t>
            </a:r>
            <a:endParaRPr lang="en-US" sz="1200" dirty="0"/>
          </a:p>
          <a:p>
            <a:endParaRPr lang="en-US" dirty="0"/>
          </a:p>
          <a:p>
            <a:r>
              <a:rPr lang="en-US" dirty="0"/>
              <a:t>Explore estas opciones:
- Transporte médico no urgente de Medicaid (NEMT): Si </a:t>
            </a:r>
            <a:r>
              <a:rPr lang="en-US" dirty="0" err="1"/>
              <a:t>tiene</a:t>
            </a:r>
            <a:r>
              <a:rPr lang="en-US" dirty="0"/>
              <a:t> Medicaid, es probable </a:t>
            </a:r>
            <a:r>
              <a:rPr lang="en-US" dirty="0" err="1"/>
              <a:t>que</a:t>
            </a:r>
            <a:r>
              <a:rPr lang="en-US" dirty="0"/>
              <a:t> </a:t>
            </a:r>
            <a:r>
              <a:rPr lang="en-US" dirty="0" err="1"/>
              <a:t>reúna</a:t>
            </a:r>
            <a:r>
              <a:rPr lang="en-US" dirty="0"/>
              <a:t> los requisitos para recibir transporte GRATUITO a sus </a:t>
            </a:r>
            <a:r>
              <a:rPr lang="en-US" dirty="0" err="1"/>
              <a:t>citas</a:t>
            </a:r>
            <a:r>
              <a:rPr lang="en-US" dirty="0"/>
              <a:t> médicas. Su Promotor </a:t>
            </a:r>
            <a:r>
              <a:rPr lang="en-US" dirty="0" err="1"/>
              <a:t>puede</a:t>
            </a:r>
            <a:r>
              <a:rPr lang="en-US" dirty="0"/>
              <a:t> </a:t>
            </a:r>
            <a:r>
              <a:rPr lang="en-US" dirty="0" err="1"/>
              <a:t>ayudarle</a:t>
            </a:r>
            <a:r>
              <a:rPr lang="en-US" dirty="0"/>
              <a:t> a organizarlo.
- Conductores voluntarios de la iglesia: Muchas comunidades religiosas cuentan con miembros dispuestos a llevar a sus vecinos a las citas. Pregunte a su pastor o al coordinador de la iglesia.
- Programas comunitarios de furgonetas: Algunas organizaciones sin ánimo de lucro y sistemas de salud locales gestionan furgonetas de transporte médico.
- Ayuda para viajes compartidos: Algunas clínicas y programas ayudan a cubrir los gastos de Uber o Lyft para acudir a citas médicas.
Su Promotor puede ayudarle a:
- Inscribirse en el servicio de transporte de Medicaid
- Ponerle en contacto con programas comunitarios de transporte
- O coordinar viajes a través de su iglesia o comunidad
MENSAJE IMPORTANTE: Una cita perdida es una oportunidad perdida para detectar un problema a tiempo. Si el transporte es el obstáculo, déjenos ayudarle a resolverlo. Nunca falte a una cita sin llamar primero a </a:t>
            </a:r>
            <a:r>
              <a:rPr lang="en-US" dirty="0" err="1"/>
              <a:t>su</a:t>
            </a:r>
            <a:r>
              <a:rPr lang="en-US" dirty="0"/>
              <a:t> Promotor.
¿Ha faltado a una cita con el médico porque no pudo llegar? ¡Hable con </a:t>
            </a:r>
            <a:r>
              <a:rPr lang="en-US" dirty="0" err="1"/>
              <a:t>su</a:t>
            </a:r>
            <a:r>
              <a:rPr lang="en-US" dirty="0"/>
              <a:t> Promotor!</a:t>
            </a:r>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La depression..,</a:t>
            </a:r>
          </a:p>
          <a:p>
            <a:endParaRPr lang="en-US" dirty="0"/>
          </a:p>
          <a:p>
            <a:r>
              <a:rPr lang="en-US" dirty="0"/>
              <a:t>La </a:t>
            </a:r>
            <a:r>
              <a:rPr lang="en-US" dirty="0" err="1"/>
              <a:t>depresión</a:t>
            </a:r>
            <a:r>
              <a:rPr lang="en-US" dirty="0"/>
              <a:t> es dos veces más frecuente en las personas con diabetes que en la población general. Se trata de un hecho médico, no de una debilidad personal. El </a:t>
            </a:r>
            <a:r>
              <a:rPr lang="en-US" dirty="0" err="1"/>
              <a:t>estrés</a:t>
            </a:r>
            <a:r>
              <a:rPr lang="en-US" dirty="0"/>
              <a:t> de </a:t>
            </a:r>
            <a:r>
              <a:rPr lang="en-US" dirty="0" err="1"/>
              <a:t>controlar</a:t>
            </a:r>
            <a:r>
              <a:rPr lang="en-US" dirty="0"/>
              <a:t> una enfermedad crónica, las presiones económicas y el aislamiento social afectan negativamente a la salud mental.</a:t>
            </a:r>
          </a:p>
          <a:p>
            <a:endParaRPr lang="en-US" sz="1800" b="1" dirty="0">
              <a:solidFill>
                <a:srgbClr val="222222"/>
              </a:solidFill>
              <a:latin typeface="Calibri" pitchFamily="34" charset="0"/>
              <a:ea typeface="Calibri" pitchFamily="34" charset="-122"/>
              <a:cs typeface="Calibri" pitchFamily="34" charset="-120"/>
            </a:endParaRPr>
          </a:p>
          <a:p>
            <a:r>
              <a:rPr lang="en-US" sz="1200" i="1" dirty="0">
                <a:solidFill>
                  <a:srgbClr val="222222"/>
                </a:solidFill>
                <a:latin typeface="Calibri" pitchFamily="34" charset="0"/>
                <a:ea typeface="Calibri" pitchFamily="34" charset="-122"/>
                <a:cs typeface="Calibri" pitchFamily="34" charset="-120"/>
              </a:rPr>
              <a:t>Sentirse abrumado puede dificultar comer bien, hacer ejercicio o </a:t>
            </a:r>
            <a:r>
              <a:rPr lang="en-US" sz="1200" i="1" dirty="0" err="1">
                <a:solidFill>
                  <a:srgbClr val="222222"/>
                </a:solidFill>
                <a:latin typeface="Calibri" pitchFamily="34" charset="0"/>
                <a:ea typeface="Calibri" pitchFamily="34" charset="-122"/>
                <a:cs typeface="Calibri" pitchFamily="34" charset="-120"/>
              </a:rPr>
              <a:t>tomar</a:t>
            </a:r>
            <a:r>
              <a:rPr lang="en-US" sz="1200" i="1" dirty="0">
                <a:solidFill>
                  <a:srgbClr val="222222"/>
                </a:solidFill>
                <a:latin typeface="Calibri" pitchFamily="34" charset="0"/>
                <a:ea typeface="Calibri" pitchFamily="34" charset="-122"/>
                <a:cs typeface="Calibri" pitchFamily="34" charset="-120"/>
              </a:rPr>
              <a:t> </a:t>
            </a:r>
            <a:r>
              <a:rPr lang="en-US" sz="1200" i="1" dirty="0" err="1">
                <a:solidFill>
                  <a:srgbClr val="222222"/>
                </a:solidFill>
                <a:latin typeface="Calibri" pitchFamily="34" charset="0"/>
                <a:ea typeface="Calibri" pitchFamily="34" charset="-122"/>
                <a:cs typeface="Calibri" pitchFamily="34" charset="-120"/>
              </a:rPr>
              <a:t>el</a:t>
            </a:r>
            <a:r>
              <a:rPr lang="en-US" sz="1200" i="1" dirty="0">
                <a:solidFill>
                  <a:srgbClr val="222222"/>
                </a:solidFill>
                <a:latin typeface="Calibri" pitchFamily="34" charset="0"/>
                <a:ea typeface="Calibri" pitchFamily="34" charset="-122"/>
                <a:cs typeface="Calibri" pitchFamily="34" charset="-120"/>
              </a:rPr>
              <a:t> </a:t>
            </a:r>
            <a:r>
              <a:rPr lang="en-US" sz="1200" i="1" dirty="0" err="1">
                <a:solidFill>
                  <a:srgbClr val="222222"/>
                </a:solidFill>
                <a:latin typeface="Calibri" pitchFamily="34" charset="0"/>
                <a:ea typeface="Calibri" pitchFamily="34" charset="-122"/>
                <a:cs typeface="Calibri" pitchFamily="34" charset="-120"/>
              </a:rPr>
              <a:t>medicamento</a:t>
            </a:r>
            <a:r>
              <a:rPr lang="en-US" sz="1200" i="1" dirty="0">
                <a:solidFill>
                  <a:srgbClr val="222222"/>
                </a:solidFill>
                <a:latin typeface="Calibri" pitchFamily="34" charset="0"/>
                <a:ea typeface="Calibri" pitchFamily="34" charset="-122"/>
                <a:cs typeface="Calibri" pitchFamily="34" charset="-120"/>
              </a:rPr>
              <a:t>.</a:t>
            </a:r>
            <a:r>
              <a:rPr lang="en-US" dirty="0"/>
              <a:t>
POR QUÉ ES PELIGROSO: Cuando alguien está deprimido o abrumado, es mucho menos probable que:
- Tome </a:t>
            </a:r>
            <a:r>
              <a:rPr lang="en-US" dirty="0" err="1"/>
              <a:t>su</a:t>
            </a:r>
            <a:r>
              <a:rPr lang="en-US" dirty="0"/>
              <a:t> </a:t>
            </a:r>
            <a:r>
              <a:rPr lang="en-US" dirty="0" err="1"/>
              <a:t>medicamento</a:t>
            </a:r>
            <a:r>
              <a:rPr lang="en-US" dirty="0"/>
              <a:t> de forma </a:t>
            </a:r>
            <a:r>
              <a:rPr lang="en-US" dirty="0" err="1"/>
              <a:t>constante</a:t>
            </a:r>
            <a:r>
              <a:rPr lang="en-US" dirty="0"/>
              <a:t>.
- Coma bien.
- Haga </a:t>
            </a:r>
            <a:r>
              <a:rPr lang="en-US" dirty="0" err="1"/>
              <a:t>ejercicio</a:t>
            </a:r>
            <a:r>
              <a:rPr lang="en-US" dirty="0"/>
              <a:t>.
- Acuda a las </a:t>
            </a:r>
            <a:r>
              <a:rPr lang="en-US" dirty="0" err="1"/>
              <a:t>citas</a:t>
            </a:r>
            <a:r>
              <a:rPr lang="en-US" dirty="0"/>
              <a:t> </a:t>
            </a:r>
            <a:r>
              <a:rPr lang="en-US" dirty="0" err="1"/>
              <a:t>médicas</a:t>
            </a:r>
            <a:r>
              <a:rPr lang="en-US" dirty="0"/>
              <a:t>.
Esto crea un círculo vicioso en el que la depresión empeora la diabetes y la diabetes empeora la depresión.
¿CUÁLES SON LOS SÍNTOMAS A LOS QUE HAY QUE ESTAR ATENTO?
- Sentirse triste, desesperanzado o vacío durante más de dos Semanas.
- Estar demasiado cansado o desmotivado para </a:t>
            </a:r>
            <a:r>
              <a:rPr lang="en-US" dirty="0" err="1"/>
              <a:t>cuidarse</a:t>
            </a:r>
            <a:r>
              <a:rPr lang="en-US" dirty="0"/>
              <a:t>.
- Perder interés en cosas que antes </a:t>
            </a:r>
            <a:r>
              <a:rPr lang="en-US" dirty="0" err="1"/>
              <a:t>disfrutaba</a:t>
            </a:r>
            <a:r>
              <a:rPr lang="en-US" dirty="0"/>
              <a:t>.
- Sentirse como una carga para </a:t>
            </a:r>
            <a:r>
              <a:rPr lang="en-US" dirty="0" err="1"/>
              <a:t>los</a:t>
            </a:r>
            <a:r>
              <a:rPr lang="en-US" dirty="0"/>
              <a:t> </a:t>
            </a:r>
            <a:r>
              <a:rPr lang="en-US" dirty="0" err="1"/>
              <a:t>demás</a:t>
            </a:r>
            <a:r>
              <a:rPr lang="en-US" dirty="0"/>
              <a:t>.
- Cambios en el sueño o </a:t>
            </a:r>
            <a:r>
              <a:rPr lang="en-US" dirty="0" err="1"/>
              <a:t>el</a:t>
            </a:r>
            <a:r>
              <a:rPr lang="en-US" dirty="0"/>
              <a:t> </a:t>
            </a:r>
            <a:r>
              <a:rPr lang="en-US" dirty="0" err="1"/>
              <a:t>apetito</a:t>
            </a:r>
            <a:r>
              <a:rPr lang="en-US" dirty="0"/>
              <a:t>.
Su Promotor </a:t>
            </a:r>
            <a:r>
              <a:rPr lang="en-US" dirty="0" err="1"/>
              <a:t>puede</a:t>
            </a:r>
            <a:r>
              <a:rPr lang="en-US" dirty="0"/>
              <a:t> </a:t>
            </a:r>
            <a:r>
              <a:rPr lang="en-US" dirty="0" err="1"/>
              <a:t>ayudarle</a:t>
            </a:r>
            <a:r>
              <a:rPr lang="en-US" dirty="0"/>
              <a:t> a:
- </a:t>
            </a:r>
            <a:r>
              <a:rPr lang="en-US" dirty="0" err="1"/>
              <a:t>Escucharle</a:t>
            </a:r>
            <a:r>
              <a:rPr lang="en-US" dirty="0"/>
              <a:t> sin </a:t>
            </a:r>
            <a:r>
              <a:rPr lang="en-US" dirty="0" err="1"/>
              <a:t>juzgarle</a:t>
            </a:r>
            <a:r>
              <a:rPr lang="en-US" dirty="0"/>
              <a:t>.
- </a:t>
            </a:r>
            <a:r>
              <a:rPr lang="en-US" dirty="0" err="1"/>
              <a:t>Ponerle</a:t>
            </a:r>
            <a:r>
              <a:rPr lang="en-US" dirty="0"/>
              <a:t> en contacto con servicios de asesoramiento gratuitos o de bajo </a:t>
            </a:r>
            <a:r>
              <a:rPr lang="en-US" dirty="0" err="1"/>
              <a:t>costo</a:t>
            </a:r>
            <a:r>
              <a:rPr lang="en-US" dirty="0"/>
              <a:t>.
- </a:t>
            </a:r>
            <a:r>
              <a:rPr lang="en-US" dirty="0" err="1"/>
              <a:t>Encontrar</a:t>
            </a:r>
            <a:r>
              <a:rPr lang="en-US" dirty="0"/>
              <a:t> </a:t>
            </a:r>
            <a:r>
              <a:rPr lang="en-US" dirty="0" err="1"/>
              <a:t>grupos</a:t>
            </a:r>
            <a:r>
              <a:rPr lang="en-US" dirty="0"/>
              <a:t> de </a:t>
            </a:r>
            <a:r>
              <a:rPr lang="en-US" dirty="0" err="1"/>
              <a:t>apoyo</a:t>
            </a:r>
            <a:r>
              <a:rPr lang="en-US" dirty="0"/>
              <a:t> para </a:t>
            </a:r>
            <a:r>
              <a:rPr lang="en-US" dirty="0" err="1"/>
              <a:t>usted</a:t>
            </a:r>
            <a:r>
              <a:rPr lang="en-US" dirty="0"/>
              <a:t>.
- Trabajar con el equipo de </a:t>
            </a:r>
            <a:r>
              <a:rPr lang="en-US" dirty="0" err="1"/>
              <a:t>su</a:t>
            </a:r>
            <a:r>
              <a:rPr lang="en-US" dirty="0"/>
              <a:t> </a:t>
            </a:r>
            <a:r>
              <a:rPr lang="en-US" dirty="0" err="1"/>
              <a:t>clínica</a:t>
            </a:r>
            <a:r>
              <a:rPr lang="en-US" dirty="0"/>
              <a:t> para abordar la salud mental junto con la diabetes.
MENSAJE IMPORTANTE: Cuidar de </a:t>
            </a:r>
            <a:r>
              <a:rPr lang="en-US" dirty="0" err="1"/>
              <a:t>su</a:t>
            </a:r>
            <a:r>
              <a:rPr lang="en-US" dirty="0"/>
              <a:t> </a:t>
            </a:r>
            <a:r>
              <a:rPr lang="en-US" dirty="0" err="1"/>
              <a:t>mente</a:t>
            </a:r>
            <a:r>
              <a:rPr lang="en-US" dirty="0"/>
              <a:t> ES cuidar de </a:t>
            </a:r>
            <a:r>
              <a:rPr lang="en-US" dirty="0" err="1"/>
              <a:t>su</a:t>
            </a:r>
            <a:r>
              <a:rPr lang="en-US" dirty="0"/>
              <a:t> diabetes.  No </a:t>
            </a:r>
            <a:r>
              <a:rPr lang="en-US" dirty="0" err="1"/>
              <a:t>tiene</a:t>
            </a:r>
            <a:r>
              <a:rPr lang="en-US" dirty="0"/>
              <a:t> por </a:t>
            </a:r>
            <a:r>
              <a:rPr lang="en-US" dirty="0" err="1"/>
              <a:t>qué</a:t>
            </a:r>
            <a:r>
              <a:rPr lang="en-US" dirty="0"/>
              <a:t> </a:t>
            </a:r>
            <a:r>
              <a:rPr lang="en-US" dirty="0" err="1"/>
              <a:t>sentirse</a:t>
            </a:r>
            <a:r>
              <a:rPr lang="en-US" dirty="0"/>
              <a:t> así.  Hay ayuda disponible y no </a:t>
            </a:r>
            <a:r>
              <a:rPr lang="en-US" dirty="0" err="1"/>
              <a:t>está</a:t>
            </a:r>
            <a:r>
              <a:rPr lang="en-US" dirty="0"/>
              <a:t> solo.
</a:t>
            </a:r>
          </a:p>
          <a:p>
            <a:r>
              <a:rPr lang="en-US" dirty="0"/>
              <a:t>¿Le ha resultado difícil mantener la motivación para el cuidado de su diabetes? ¡Su Promotor puede ayudarle!</a:t>
            </a:r>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dirty="0"/>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404AF-DAA8-48F4-6B0E-B16D01C81C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E4AE32-2191-FA5A-BAF1-3BDF1EED21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6BFC41-EB90-8B91-5EEC-B569B058EA86}"/>
              </a:ext>
            </a:extLst>
          </p:cNvPr>
          <p:cNvSpPr>
            <a:spLocks noGrp="1"/>
          </p:cNvSpPr>
          <p:nvPr>
            <p:ph type="dt" sz="half" idx="10"/>
          </p:nvPr>
        </p:nvSpPr>
        <p:spPr/>
        <p:txBody>
          <a:bodyPr/>
          <a:lstStyle/>
          <a:p>
            <a:fld id="{76F7FB4D-C777-AC43-A93A-EE3BB429E6AD}" type="datetimeFigureOut">
              <a:rPr lang="en-US" smtClean="0"/>
              <a:t>3/27/2026</a:t>
            </a:fld>
            <a:endParaRPr lang="en-US"/>
          </a:p>
        </p:txBody>
      </p:sp>
      <p:sp>
        <p:nvSpPr>
          <p:cNvPr id="5" name="Footer Placeholder 4">
            <a:extLst>
              <a:ext uri="{FF2B5EF4-FFF2-40B4-BE49-F238E27FC236}">
                <a16:creationId xmlns:a16="http://schemas.microsoft.com/office/drawing/2014/main" id="{C2460939-9661-0989-6891-D95117FE06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3C0D2F-DADA-C108-4F6C-CBE56BA0195C}"/>
              </a:ext>
            </a:extLst>
          </p:cNvPr>
          <p:cNvSpPr>
            <a:spLocks noGrp="1"/>
          </p:cNvSpPr>
          <p:nvPr>
            <p:ph type="sldNum" sz="quarter" idx="12"/>
          </p:nvPr>
        </p:nvSpPr>
        <p:spPr/>
        <p:txBody>
          <a:bodyPr/>
          <a:lstStyle/>
          <a:p>
            <a:fld id="{079C44BC-639E-364A-A026-CF55D0394E90}" type="slidenum">
              <a:rPr lang="en-US" smtClean="0"/>
              <a:t>‹Nº›</a:t>
            </a:fld>
            <a:endParaRPr lang="en-US"/>
          </a:p>
        </p:txBody>
      </p:sp>
    </p:spTree>
    <p:extLst>
      <p:ext uri="{BB962C8B-B14F-4D97-AF65-F5344CB8AC3E}">
        <p14:creationId xmlns:p14="http://schemas.microsoft.com/office/powerpoint/2010/main" val="2408284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49963-6842-7EE7-2539-FD8AFB56AC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43F509-8D8A-9112-5269-205E5973DC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43C38D-D6F5-0BE2-C0AB-89D5D2AA3F5A}"/>
              </a:ext>
            </a:extLst>
          </p:cNvPr>
          <p:cNvSpPr>
            <a:spLocks noGrp="1"/>
          </p:cNvSpPr>
          <p:nvPr>
            <p:ph type="dt" sz="half" idx="10"/>
          </p:nvPr>
        </p:nvSpPr>
        <p:spPr/>
        <p:txBody>
          <a:bodyPr/>
          <a:lstStyle/>
          <a:p>
            <a:fld id="{76F7FB4D-C777-AC43-A93A-EE3BB429E6AD}" type="datetimeFigureOut">
              <a:rPr lang="en-US" smtClean="0"/>
              <a:t>3/27/2026</a:t>
            </a:fld>
            <a:endParaRPr lang="en-US"/>
          </a:p>
        </p:txBody>
      </p:sp>
      <p:sp>
        <p:nvSpPr>
          <p:cNvPr id="5" name="Footer Placeholder 4">
            <a:extLst>
              <a:ext uri="{FF2B5EF4-FFF2-40B4-BE49-F238E27FC236}">
                <a16:creationId xmlns:a16="http://schemas.microsoft.com/office/drawing/2014/main" id="{2C461CCF-94AC-586D-B9CD-A946521E8F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51779-ED7A-DBA9-055C-39CB32E16D94}"/>
              </a:ext>
            </a:extLst>
          </p:cNvPr>
          <p:cNvSpPr>
            <a:spLocks noGrp="1"/>
          </p:cNvSpPr>
          <p:nvPr>
            <p:ph type="sldNum" sz="quarter" idx="12"/>
          </p:nvPr>
        </p:nvSpPr>
        <p:spPr/>
        <p:txBody>
          <a:bodyPr/>
          <a:lstStyle/>
          <a:p>
            <a:fld id="{079C44BC-639E-364A-A026-CF55D0394E90}" type="slidenum">
              <a:rPr lang="en-US" smtClean="0"/>
              <a:t>‹Nº›</a:t>
            </a:fld>
            <a:endParaRPr lang="en-US"/>
          </a:p>
        </p:txBody>
      </p:sp>
    </p:spTree>
    <p:extLst>
      <p:ext uri="{BB962C8B-B14F-4D97-AF65-F5344CB8AC3E}">
        <p14:creationId xmlns:p14="http://schemas.microsoft.com/office/powerpoint/2010/main" val="3233285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73731D-3023-7C5E-EFC6-6A35F11143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9290A0-F986-4BEA-37B9-75A7A61B1E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B4C6C-C1D6-D086-40CA-C4E56FB69892}"/>
              </a:ext>
            </a:extLst>
          </p:cNvPr>
          <p:cNvSpPr>
            <a:spLocks noGrp="1"/>
          </p:cNvSpPr>
          <p:nvPr>
            <p:ph type="dt" sz="half" idx="10"/>
          </p:nvPr>
        </p:nvSpPr>
        <p:spPr/>
        <p:txBody>
          <a:bodyPr/>
          <a:lstStyle/>
          <a:p>
            <a:fld id="{76F7FB4D-C777-AC43-A93A-EE3BB429E6AD}" type="datetimeFigureOut">
              <a:rPr lang="en-US" smtClean="0"/>
              <a:t>3/27/2026</a:t>
            </a:fld>
            <a:endParaRPr lang="en-US"/>
          </a:p>
        </p:txBody>
      </p:sp>
      <p:sp>
        <p:nvSpPr>
          <p:cNvPr id="5" name="Footer Placeholder 4">
            <a:extLst>
              <a:ext uri="{FF2B5EF4-FFF2-40B4-BE49-F238E27FC236}">
                <a16:creationId xmlns:a16="http://schemas.microsoft.com/office/drawing/2014/main" id="{D82A2A72-68AB-3A5C-BFC3-9BCEAE8B58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2FF5ED-8129-DB6C-ACD3-74B2932CFDF9}"/>
              </a:ext>
            </a:extLst>
          </p:cNvPr>
          <p:cNvSpPr>
            <a:spLocks noGrp="1"/>
          </p:cNvSpPr>
          <p:nvPr>
            <p:ph type="sldNum" sz="quarter" idx="12"/>
          </p:nvPr>
        </p:nvSpPr>
        <p:spPr/>
        <p:txBody>
          <a:bodyPr/>
          <a:lstStyle/>
          <a:p>
            <a:fld id="{079C44BC-639E-364A-A026-CF55D0394E90}" type="slidenum">
              <a:rPr lang="en-US" smtClean="0"/>
              <a:t>‹Nº›</a:t>
            </a:fld>
            <a:endParaRPr lang="en-US"/>
          </a:p>
        </p:txBody>
      </p:sp>
    </p:spTree>
    <p:extLst>
      <p:ext uri="{BB962C8B-B14F-4D97-AF65-F5344CB8AC3E}">
        <p14:creationId xmlns:p14="http://schemas.microsoft.com/office/powerpoint/2010/main" val="2760552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987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9712-DB05-7932-F66C-19EAEB65BD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75A281-8623-CBE4-1AEA-71F49D909D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63A70D-AFAF-0322-18C2-8665A961397D}"/>
              </a:ext>
            </a:extLst>
          </p:cNvPr>
          <p:cNvSpPr>
            <a:spLocks noGrp="1"/>
          </p:cNvSpPr>
          <p:nvPr>
            <p:ph type="dt" sz="half" idx="10"/>
          </p:nvPr>
        </p:nvSpPr>
        <p:spPr/>
        <p:txBody>
          <a:bodyPr/>
          <a:lstStyle/>
          <a:p>
            <a:fld id="{76F7FB4D-C777-AC43-A93A-EE3BB429E6AD}" type="datetimeFigureOut">
              <a:rPr lang="en-US" smtClean="0"/>
              <a:t>3/27/2026</a:t>
            </a:fld>
            <a:endParaRPr lang="en-US"/>
          </a:p>
        </p:txBody>
      </p:sp>
      <p:sp>
        <p:nvSpPr>
          <p:cNvPr id="5" name="Footer Placeholder 4">
            <a:extLst>
              <a:ext uri="{FF2B5EF4-FFF2-40B4-BE49-F238E27FC236}">
                <a16:creationId xmlns:a16="http://schemas.microsoft.com/office/drawing/2014/main" id="{05B6CE22-6BD5-9316-5D88-5F57D5D81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1A525E-6F0B-3D89-1762-30411BD8BE9D}"/>
              </a:ext>
            </a:extLst>
          </p:cNvPr>
          <p:cNvSpPr>
            <a:spLocks noGrp="1"/>
          </p:cNvSpPr>
          <p:nvPr>
            <p:ph type="sldNum" sz="quarter" idx="12"/>
          </p:nvPr>
        </p:nvSpPr>
        <p:spPr/>
        <p:txBody>
          <a:bodyPr/>
          <a:lstStyle/>
          <a:p>
            <a:fld id="{079C44BC-639E-364A-A026-CF55D0394E90}" type="slidenum">
              <a:rPr lang="en-US" smtClean="0"/>
              <a:t>‹Nº›</a:t>
            </a:fld>
            <a:endParaRPr lang="en-US"/>
          </a:p>
        </p:txBody>
      </p:sp>
    </p:spTree>
    <p:extLst>
      <p:ext uri="{BB962C8B-B14F-4D97-AF65-F5344CB8AC3E}">
        <p14:creationId xmlns:p14="http://schemas.microsoft.com/office/powerpoint/2010/main" val="1404822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C3345-1216-6380-459A-B79C70ED5E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E5E3FB-A5F3-1E70-42F7-0E54962F26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5F44BE-DC52-19B6-E791-8877F568D62D}"/>
              </a:ext>
            </a:extLst>
          </p:cNvPr>
          <p:cNvSpPr>
            <a:spLocks noGrp="1"/>
          </p:cNvSpPr>
          <p:nvPr>
            <p:ph type="dt" sz="half" idx="10"/>
          </p:nvPr>
        </p:nvSpPr>
        <p:spPr/>
        <p:txBody>
          <a:bodyPr/>
          <a:lstStyle/>
          <a:p>
            <a:fld id="{76F7FB4D-C777-AC43-A93A-EE3BB429E6AD}" type="datetimeFigureOut">
              <a:rPr lang="en-US" smtClean="0"/>
              <a:t>3/27/2026</a:t>
            </a:fld>
            <a:endParaRPr lang="en-US"/>
          </a:p>
        </p:txBody>
      </p:sp>
      <p:sp>
        <p:nvSpPr>
          <p:cNvPr id="5" name="Footer Placeholder 4">
            <a:extLst>
              <a:ext uri="{FF2B5EF4-FFF2-40B4-BE49-F238E27FC236}">
                <a16:creationId xmlns:a16="http://schemas.microsoft.com/office/drawing/2014/main" id="{A024F4D9-A0A9-7F46-EAFD-9E2E5BCDBC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B8ED8-40DA-4D1D-87B5-0863F6DB4E84}"/>
              </a:ext>
            </a:extLst>
          </p:cNvPr>
          <p:cNvSpPr>
            <a:spLocks noGrp="1"/>
          </p:cNvSpPr>
          <p:nvPr>
            <p:ph type="sldNum" sz="quarter" idx="12"/>
          </p:nvPr>
        </p:nvSpPr>
        <p:spPr/>
        <p:txBody>
          <a:bodyPr/>
          <a:lstStyle/>
          <a:p>
            <a:fld id="{079C44BC-639E-364A-A026-CF55D0394E90}" type="slidenum">
              <a:rPr lang="en-US" smtClean="0"/>
              <a:t>‹Nº›</a:t>
            </a:fld>
            <a:endParaRPr lang="en-US"/>
          </a:p>
        </p:txBody>
      </p:sp>
    </p:spTree>
    <p:extLst>
      <p:ext uri="{BB962C8B-B14F-4D97-AF65-F5344CB8AC3E}">
        <p14:creationId xmlns:p14="http://schemas.microsoft.com/office/powerpoint/2010/main" val="408625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9A87D-A20A-8C2C-CFB7-FD9483169B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D76052-2FA6-5AA9-29C0-DD1214F2C4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96D028-8D93-C69E-7BC8-3F1899704E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21230D-BAFD-1AC9-7181-F12CAB8A84EB}"/>
              </a:ext>
            </a:extLst>
          </p:cNvPr>
          <p:cNvSpPr>
            <a:spLocks noGrp="1"/>
          </p:cNvSpPr>
          <p:nvPr>
            <p:ph type="dt" sz="half" idx="10"/>
          </p:nvPr>
        </p:nvSpPr>
        <p:spPr/>
        <p:txBody>
          <a:bodyPr/>
          <a:lstStyle/>
          <a:p>
            <a:fld id="{76F7FB4D-C777-AC43-A93A-EE3BB429E6AD}" type="datetimeFigureOut">
              <a:rPr lang="en-US" smtClean="0"/>
              <a:t>3/27/2026</a:t>
            </a:fld>
            <a:endParaRPr lang="en-US"/>
          </a:p>
        </p:txBody>
      </p:sp>
      <p:sp>
        <p:nvSpPr>
          <p:cNvPr id="6" name="Footer Placeholder 5">
            <a:extLst>
              <a:ext uri="{FF2B5EF4-FFF2-40B4-BE49-F238E27FC236}">
                <a16:creationId xmlns:a16="http://schemas.microsoft.com/office/drawing/2014/main" id="{38C28CD2-FAB3-019C-3295-98D220845C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C50236-E632-CAA1-2FF0-1951BF734BCF}"/>
              </a:ext>
            </a:extLst>
          </p:cNvPr>
          <p:cNvSpPr>
            <a:spLocks noGrp="1"/>
          </p:cNvSpPr>
          <p:nvPr>
            <p:ph type="sldNum" sz="quarter" idx="12"/>
          </p:nvPr>
        </p:nvSpPr>
        <p:spPr/>
        <p:txBody>
          <a:bodyPr/>
          <a:lstStyle/>
          <a:p>
            <a:fld id="{079C44BC-639E-364A-A026-CF55D0394E90}" type="slidenum">
              <a:rPr lang="en-US" smtClean="0"/>
              <a:t>‹Nº›</a:t>
            </a:fld>
            <a:endParaRPr lang="en-US"/>
          </a:p>
        </p:txBody>
      </p:sp>
    </p:spTree>
    <p:extLst>
      <p:ext uri="{BB962C8B-B14F-4D97-AF65-F5344CB8AC3E}">
        <p14:creationId xmlns:p14="http://schemas.microsoft.com/office/powerpoint/2010/main" val="1921505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DEA2E-E0BE-C7DC-0D0C-6B15E1216F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BF75D8-DC58-A5B7-06B0-DD9C20E803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9B7F2-5E5D-3EA8-CEAE-8E29127EFC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5F1D32-D543-F19A-F844-90B0FC70F0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982022-E82E-2048-FB4C-A94569C399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252E18-33A4-5DBF-F10D-F87F0C887AE9}"/>
              </a:ext>
            </a:extLst>
          </p:cNvPr>
          <p:cNvSpPr>
            <a:spLocks noGrp="1"/>
          </p:cNvSpPr>
          <p:nvPr>
            <p:ph type="dt" sz="half" idx="10"/>
          </p:nvPr>
        </p:nvSpPr>
        <p:spPr/>
        <p:txBody>
          <a:bodyPr/>
          <a:lstStyle/>
          <a:p>
            <a:fld id="{76F7FB4D-C777-AC43-A93A-EE3BB429E6AD}" type="datetimeFigureOut">
              <a:rPr lang="en-US" smtClean="0"/>
              <a:t>3/27/2026</a:t>
            </a:fld>
            <a:endParaRPr lang="en-US"/>
          </a:p>
        </p:txBody>
      </p:sp>
      <p:sp>
        <p:nvSpPr>
          <p:cNvPr id="8" name="Footer Placeholder 7">
            <a:extLst>
              <a:ext uri="{FF2B5EF4-FFF2-40B4-BE49-F238E27FC236}">
                <a16:creationId xmlns:a16="http://schemas.microsoft.com/office/drawing/2014/main" id="{735D20F1-599A-5675-247A-8BF1435906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AB81D6-B2AB-C50C-2461-D25BB7484D79}"/>
              </a:ext>
            </a:extLst>
          </p:cNvPr>
          <p:cNvSpPr>
            <a:spLocks noGrp="1"/>
          </p:cNvSpPr>
          <p:nvPr>
            <p:ph type="sldNum" sz="quarter" idx="12"/>
          </p:nvPr>
        </p:nvSpPr>
        <p:spPr/>
        <p:txBody>
          <a:bodyPr/>
          <a:lstStyle/>
          <a:p>
            <a:fld id="{079C44BC-639E-364A-A026-CF55D0394E90}" type="slidenum">
              <a:rPr lang="en-US" smtClean="0"/>
              <a:t>‹Nº›</a:t>
            </a:fld>
            <a:endParaRPr lang="en-US"/>
          </a:p>
        </p:txBody>
      </p:sp>
    </p:spTree>
    <p:extLst>
      <p:ext uri="{BB962C8B-B14F-4D97-AF65-F5344CB8AC3E}">
        <p14:creationId xmlns:p14="http://schemas.microsoft.com/office/powerpoint/2010/main" val="2448679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F4683-0899-2B7A-EFDA-26A60688C9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BA5325-D4DA-627B-E9D0-741B58DA70E5}"/>
              </a:ext>
            </a:extLst>
          </p:cNvPr>
          <p:cNvSpPr>
            <a:spLocks noGrp="1"/>
          </p:cNvSpPr>
          <p:nvPr>
            <p:ph type="dt" sz="half" idx="10"/>
          </p:nvPr>
        </p:nvSpPr>
        <p:spPr/>
        <p:txBody>
          <a:bodyPr/>
          <a:lstStyle/>
          <a:p>
            <a:fld id="{76F7FB4D-C777-AC43-A93A-EE3BB429E6AD}" type="datetimeFigureOut">
              <a:rPr lang="en-US" smtClean="0"/>
              <a:t>3/27/2026</a:t>
            </a:fld>
            <a:endParaRPr lang="en-US"/>
          </a:p>
        </p:txBody>
      </p:sp>
      <p:sp>
        <p:nvSpPr>
          <p:cNvPr id="4" name="Footer Placeholder 3">
            <a:extLst>
              <a:ext uri="{FF2B5EF4-FFF2-40B4-BE49-F238E27FC236}">
                <a16:creationId xmlns:a16="http://schemas.microsoft.com/office/drawing/2014/main" id="{5FFA015A-25EA-827B-9EC8-5F49639A11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E1EC3A-502F-57C5-2C27-064FC3E74F66}"/>
              </a:ext>
            </a:extLst>
          </p:cNvPr>
          <p:cNvSpPr>
            <a:spLocks noGrp="1"/>
          </p:cNvSpPr>
          <p:nvPr>
            <p:ph type="sldNum" sz="quarter" idx="12"/>
          </p:nvPr>
        </p:nvSpPr>
        <p:spPr/>
        <p:txBody>
          <a:bodyPr/>
          <a:lstStyle/>
          <a:p>
            <a:fld id="{079C44BC-639E-364A-A026-CF55D0394E90}" type="slidenum">
              <a:rPr lang="en-US" smtClean="0"/>
              <a:t>‹Nº›</a:t>
            </a:fld>
            <a:endParaRPr lang="en-US"/>
          </a:p>
        </p:txBody>
      </p:sp>
    </p:spTree>
    <p:extLst>
      <p:ext uri="{BB962C8B-B14F-4D97-AF65-F5344CB8AC3E}">
        <p14:creationId xmlns:p14="http://schemas.microsoft.com/office/powerpoint/2010/main" val="458937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4326B3-FF86-F466-B74A-10B3C7255827}"/>
              </a:ext>
            </a:extLst>
          </p:cNvPr>
          <p:cNvSpPr>
            <a:spLocks noGrp="1"/>
          </p:cNvSpPr>
          <p:nvPr>
            <p:ph type="dt" sz="half" idx="10"/>
          </p:nvPr>
        </p:nvSpPr>
        <p:spPr/>
        <p:txBody>
          <a:bodyPr/>
          <a:lstStyle/>
          <a:p>
            <a:fld id="{76F7FB4D-C777-AC43-A93A-EE3BB429E6AD}" type="datetimeFigureOut">
              <a:rPr lang="en-US" smtClean="0"/>
              <a:t>3/27/2026</a:t>
            </a:fld>
            <a:endParaRPr lang="en-US"/>
          </a:p>
        </p:txBody>
      </p:sp>
      <p:sp>
        <p:nvSpPr>
          <p:cNvPr id="3" name="Footer Placeholder 2">
            <a:extLst>
              <a:ext uri="{FF2B5EF4-FFF2-40B4-BE49-F238E27FC236}">
                <a16:creationId xmlns:a16="http://schemas.microsoft.com/office/drawing/2014/main" id="{24912C15-C903-BC33-CF99-48EFD1DD63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B5DBC1-1550-AD39-8174-65D0EDF939C9}"/>
              </a:ext>
            </a:extLst>
          </p:cNvPr>
          <p:cNvSpPr>
            <a:spLocks noGrp="1"/>
          </p:cNvSpPr>
          <p:nvPr>
            <p:ph type="sldNum" sz="quarter" idx="12"/>
          </p:nvPr>
        </p:nvSpPr>
        <p:spPr/>
        <p:txBody>
          <a:bodyPr/>
          <a:lstStyle/>
          <a:p>
            <a:fld id="{079C44BC-639E-364A-A026-CF55D0394E90}" type="slidenum">
              <a:rPr lang="en-US" smtClean="0"/>
              <a:t>‹Nº›</a:t>
            </a:fld>
            <a:endParaRPr lang="en-US"/>
          </a:p>
        </p:txBody>
      </p:sp>
    </p:spTree>
    <p:extLst>
      <p:ext uri="{BB962C8B-B14F-4D97-AF65-F5344CB8AC3E}">
        <p14:creationId xmlns:p14="http://schemas.microsoft.com/office/powerpoint/2010/main" val="1261293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E07E9-7FA3-82A1-EC66-3AF49F0991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30BCEB-C6E6-CF92-C971-97BCCF1F0B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1BE236-99F9-3917-C051-4714BB01CF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6CEE3B-945A-E8E4-C24C-7AF226CABF42}"/>
              </a:ext>
            </a:extLst>
          </p:cNvPr>
          <p:cNvSpPr>
            <a:spLocks noGrp="1"/>
          </p:cNvSpPr>
          <p:nvPr>
            <p:ph type="dt" sz="half" idx="10"/>
          </p:nvPr>
        </p:nvSpPr>
        <p:spPr/>
        <p:txBody>
          <a:bodyPr/>
          <a:lstStyle/>
          <a:p>
            <a:fld id="{76F7FB4D-C777-AC43-A93A-EE3BB429E6AD}" type="datetimeFigureOut">
              <a:rPr lang="en-US" smtClean="0"/>
              <a:t>3/27/2026</a:t>
            </a:fld>
            <a:endParaRPr lang="en-US"/>
          </a:p>
        </p:txBody>
      </p:sp>
      <p:sp>
        <p:nvSpPr>
          <p:cNvPr id="6" name="Footer Placeholder 5">
            <a:extLst>
              <a:ext uri="{FF2B5EF4-FFF2-40B4-BE49-F238E27FC236}">
                <a16:creationId xmlns:a16="http://schemas.microsoft.com/office/drawing/2014/main" id="{4AC0F8F8-1802-F699-4713-B4A3BB2D6F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D7CA96-1C1C-8857-085B-77B74AED317E}"/>
              </a:ext>
            </a:extLst>
          </p:cNvPr>
          <p:cNvSpPr>
            <a:spLocks noGrp="1"/>
          </p:cNvSpPr>
          <p:nvPr>
            <p:ph type="sldNum" sz="quarter" idx="12"/>
          </p:nvPr>
        </p:nvSpPr>
        <p:spPr/>
        <p:txBody>
          <a:bodyPr/>
          <a:lstStyle/>
          <a:p>
            <a:fld id="{079C44BC-639E-364A-A026-CF55D0394E90}" type="slidenum">
              <a:rPr lang="en-US" smtClean="0"/>
              <a:t>‹Nº›</a:t>
            </a:fld>
            <a:endParaRPr lang="en-US"/>
          </a:p>
        </p:txBody>
      </p:sp>
    </p:spTree>
    <p:extLst>
      <p:ext uri="{BB962C8B-B14F-4D97-AF65-F5344CB8AC3E}">
        <p14:creationId xmlns:p14="http://schemas.microsoft.com/office/powerpoint/2010/main" val="1600711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FDCA3-A2C0-B4E1-024B-438B515D1D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195660-A38C-CEC5-9E54-CAE52622DB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D1BBA9-A307-6C6B-4223-05EF3D691C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A17839-9E3A-1FC8-CC41-6888F5807E62}"/>
              </a:ext>
            </a:extLst>
          </p:cNvPr>
          <p:cNvSpPr>
            <a:spLocks noGrp="1"/>
          </p:cNvSpPr>
          <p:nvPr>
            <p:ph type="dt" sz="half" idx="10"/>
          </p:nvPr>
        </p:nvSpPr>
        <p:spPr/>
        <p:txBody>
          <a:bodyPr/>
          <a:lstStyle/>
          <a:p>
            <a:fld id="{76F7FB4D-C777-AC43-A93A-EE3BB429E6AD}" type="datetimeFigureOut">
              <a:rPr lang="en-US" smtClean="0"/>
              <a:t>3/27/2026</a:t>
            </a:fld>
            <a:endParaRPr lang="en-US"/>
          </a:p>
        </p:txBody>
      </p:sp>
      <p:sp>
        <p:nvSpPr>
          <p:cNvPr id="6" name="Footer Placeholder 5">
            <a:extLst>
              <a:ext uri="{FF2B5EF4-FFF2-40B4-BE49-F238E27FC236}">
                <a16:creationId xmlns:a16="http://schemas.microsoft.com/office/drawing/2014/main" id="{6729DA1C-23E0-4905-2D11-39D00B0E24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3FCC7E-5149-DB89-B26A-9FBAFCC42657}"/>
              </a:ext>
            </a:extLst>
          </p:cNvPr>
          <p:cNvSpPr>
            <a:spLocks noGrp="1"/>
          </p:cNvSpPr>
          <p:nvPr>
            <p:ph type="sldNum" sz="quarter" idx="12"/>
          </p:nvPr>
        </p:nvSpPr>
        <p:spPr/>
        <p:txBody>
          <a:bodyPr/>
          <a:lstStyle/>
          <a:p>
            <a:fld id="{079C44BC-639E-364A-A026-CF55D0394E90}" type="slidenum">
              <a:rPr lang="en-US" smtClean="0"/>
              <a:t>‹Nº›</a:t>
            </a:fld>
            <a:endParaRPr lang="en-US"/>
          </a:p>
        </p:txBody>
      </p:sp>
    </p:spTree>
    <p:extLst>
      <p:ext uri="{BB962C8B-B14F-4D97-AF65-F5344CB8AC3E}">
        <p14:creationId xmlns:p14="http://schemas.microsoft.com/office/powerpoint/2010/main" val="210777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6C067B-50C8-1750-2E59-0E4112CDE6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Haz clic para editar el estilo de título maestro</a:t>
            </a:r>
          </a:p>
        </p:txBody>
      </p:sp>
      <p:sp>
        <p:nvSpPr>
          <p:cNvPr id="3" name="Text Placeholder 2">
            <a:extLst>
              <a:ext uri="{FF2B5EF4-FFF2-40B4-BE49-F238E27FC236}">
                <a16:creationId xmlns:a16="http://schemas.microsoft.com/office/drawing/2014/main" id="{CA61B31F-0905-B2BA-7D6A-F810B934A1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Haga clic para editar los estilos de texto maestros</a:t>
            </a:r>
          </a:p>
          <a:p>
            <a:pPr lvl="1"/>
            <a:r>
              <a:rPr lang="en-US"/>
              <a:t>Segundo nivel</a:t>
            </a:r>
          </a:p>
          <a:p>
            <a:pPr lvl="2"/>
            <a:r>
              <a:rPr lang="en-US"/>
              <a:t>Tercer nivel</a:t>
            </a:r>
          </a:p>
          <a:p>
            <a:pPr lvl="3"/>
            <a:r>
              <a:rPr lang="en-US"/>
              <a:t>Cuarto nivel</a:t>
            </a:r>
          </a:p>
          <a:p>
            <a:pPr lvl="4"/>
            <a:r>
              <a:rPr lang="en-US"/>
              <a:t>Quinto nivel</a:t>
            </a:r>
          </a:p>
        </p:txBody>
      </p:sp>
      <p:sp>
        <p:nvSpPr>
          <p:cNvPr id="4" name="Date Placeholder 3">
            <a:extLst>
              <a:ext uri="{FF2B5EF4-FFF2-40B4-BE49-F238E27FC236}">
                <a16:creationId xmlns:a16="http://schemas.microsoft.com/office/drawing/2014/main" id="{0B238C99-A85D-03CF-91AC-D55A27EAFD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6F7FB4D-C777-AC43-A93A-EE3BB429E6AD}" type="datetimeFigureOut">
              <a:rPr lang="en-US" smtClean="0"/>
              <a:t>3/27/2026</a:t>
            </a:fld>
            <a:endParaRPr lang="en-US"/>
          </a:p>
        </p:txBody>
      </p:sp>
      <p:sp>
        <p:nvSpPr>
          <p:cNvPr id="5" name="Footer Placeholder 4">
            <a:extLst>
              <a:ext uri="{FF2B5EF4-FFF2-40B4-BE49-F238E27FC236}">
                <a16:creationId xmlns:a16="http://schemas.microsoft.com/office/drawing/2014/main" id="{C1515452-949A-0359-A92D-9ED751E1BC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84395D6-AFBA-41B1-45F1-B0B9A2574D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79C44BC-639E-364A-A026-CF55D0394E90}" type="slidenum">
              <a:rPr lang="en-US" smtClean="0"/>
              <a:t>‹Nº›</a:t>
            </a:fld>
            <a:endParaRPr lang="en-US"/>
          </a:p>
        </p:txBody>
      </p:sp>
    </p:spTree>
    <p:extLst>
      <p:ext uri="{BB962C8B-B14F-4D97-AF65-F5344CB8AC3E}">
        <p14:creationId xmlns:p14="http://schemas.microsoft.com/office/powerpoint/2010/main" val="4066770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png"/><Relationship Id="rId5" Type="http://schemas.openxmlformats.org/officeDocument/2006/relationships/image" Target="../media/image8.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png"/><Relationship Id="rId5" Type="http://schemas.openxmlformats.org/officeDocument/2006/relationships/image" Target="../media/image9.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png"/><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png"/><Relationship Id="rId5" Type="http://schemas.openxmlformats.org/officeDocument/2006/relationships/image" Target="../media/image3.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png"/><Relationship Id="rId5" Type="http://schemas.openxmlformats.org/officeDocument/2006/relationships/image" Target="../media/image4.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png"/><Relationship Id="rId5" Type="http://schemas.openxmlformats.org/officeDocument/2006/relationships/image" Target="../media/image5.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png"/><Relationship Id="rId5" Type="http://schemas.openxmlformats.org/officeDocument/2006/relationships/image" Target="../media/image6.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png"/><Relationship Id="rId5" Type="http://schemas.openxmlformats.org/officeDocument/2006/relationships/image" Target="../media/image7.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p>
        </p:txBody>
      </p:sp>
      <p:sp>
        <p:nvSpPr>
          <p:cNvPr id="69" name="Rectangle 68">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noProof="0" dirty="0">
              <a:solidFill>
                <a:schemeClr val="tx1"/>
              </a:solidFill>
            </a:endParaRPr>
          </a:p>
        </p:txBody>
      </p:sp>
      <p:sp>
        <p:nvSpPr>
          <p:cNvPr id="7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5" name="Arc 74">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1"/>
          <p:cNvSpPr/>
          <p:nvPr/>
        </p:nvSpPr>
        <p:spPr>
          <a:xfrm>
            <a:off x="4038600" y="1939159"/>
            <a:ext cx="7644627" cy="2751086"/>
          </a:xfrm>
          <a:prstGeom prst="rect">
            <a:avLst/>
          </a:prstGeom>
        </p:spPr>
        <p:txBody>
          <a:bodyPr vert="horz" lIns="91440" tIns="45720" rIns="91440" bIns="45720" rtlCol="0" anchor="b">
            <a:normAutofit/>
          </a:bodyPr>
          <a:lstStyle/>
          <a:p>
            <a:pPr algn="r">
              <a:lnSpc>
                <a:spcPct val="90000"/>
              </a:lnSpc>
              <a:spcBef>
                <a:spcPct val="0"/>
              </a:spcBef>
              <a:spcAft>
                <a:spcPts val="800"/>
              </a:spcAft>
            </a:pPr>
            <a:r>
              <a:rPr lang="es-US" sz="6000" kern="1200" noProof="0" dirty="0">
                <a:solidFill>
                  <a:schemeClr val="tx1"/>
                </a:solidFill>
                <a:latin typeface="+mj-lt"/>
                <a:ea typeface="+mj-ea"/>
                <a:cs typeface="+mj-cs"/>
              </a:rPr>
              <a:t>Vídeo 9</a:t>
            </a:r>
          </a:p>
        </p:txBody>
      </p:sp>
      <p:sp>
        <p:nvSpPr>
          <p:cNvPr id="4" name="Text 2"/>
          <p:cNvSpPr/>
          <p:nvPr/>
        </p:nvSpPr>
        <p:spPr>
          <a:xfrm>
            <a:off x="4038600" y="4782320"/>
            <a:ext cx="7644627" cy="1329443"/>
          </a:xfrm>
          <a:prstGeom prst="rect">
            <a:avLst/>
          </a:prstGeom>
        </p:spPr>
        <p:txBody>
          <a:bodyPr vert="horz" lIns="91440" tIns="45720" rIns="91440" bIns="45720" rtlCol="0">
            <a:normAutofit/>
          </a:bodyPr>
          <a:lstStyle/>
          <a:p>
            <a:pPr algn="r">
              <a:lnSpc>
                <a:spcPct val="90000"/>
              </a:lnSpc>
              <a:spcBef>
                <a:spcPts val="1000"/>
              </a:spcBef>
              <a:spcAft>
                <a:spcPts val="800"/>
              </a:spcAft>
            </a:pPr>
            <a:r>
              <a:rPr lang="es-US" sz="2400" b="1" kern="1200" noProof="0" dirty="0">
                <a:solidFill>
                  <a:schemeClr val="tx1"/>
                </a:solidFill>
                <a:latin typeface="+mn-lt"/>
                <a:ea typeface="+mn-ea"/>
                <a:cs typeface="+mn-cs"/>
              </a:rPr>
              <a:t>Conécte</a:t>
            </a:r>
            <a:r>
              <a:rPr lang="es-US" sz="2400" b="1" noProof="0" dirty="0"/>
              <a:t>s</a:t>
            </a:r>
            <a:r>
              <a:rPr lang="es-US" sz="2400" b="1" kern="1200" noProof="0" dirty="0">
                <a:solidFill>
                  <a:schemeClr val="tx1"/>
                </a:solidFill>
                <a:latin typeface="+mn-lt"/>
                <a:ea typeface="+mn-ea"/>
                <a:cs typeface="+mn-cs"/>
              </a:rPr>
              <a:t>e con la atención que necesita</a:t>
            </a:r>
            <a:endParaRPr lang="es-US" sz="2400" kern="1200" noProof="0" dirty="0">
              <a:solidFill>
                <a:schemeClr val="tx1"/>
              </a:solidFill>
              <a:latin typeface="+mn-lt"/>
              <a:ea typeface="+mn-ea"/>
              <a:cs typeface="+mn-cs"/>
            </a:endParaRPr>
          </a:p>
        </p:txBody>
      </p:sp>
      <p:sp>
        <p:nvSpPr>
          <p:cNvPr id="7" name="TextBox 6">
            <a:extLst>
              <a:ext uri="{FF2B5EF4-FFF2-40B4-BE49-F238E27FC236}">
                <a16:creationId xmlns:a16="http://schemas.microsoft.com/office/drawing/2014/main" id="{C146A551-33EB-6A27-854D-D3E06221C2C8}"/>
              </a:ext>
            </a:extLst>
          </p:cNvPr>
          <p:cNvSpPr txBox="1"/>
          <p:nvPr/>
        </p:nvSpPr>
        <p:spPr>
          <a:xfrm>
            <a:off x="3048000" y="2890228"/>
            <a:ext cx="6096000" cy="369332"/>
          </a:xfrm>
          <a:prstGeom prst="rect">
            <a:avLst/>
          </a:prstGeom>
          <a:noFill/>
        </p:spPr>
        <p:txBody>
          <a:bodyPr wrap="square">
            <a:spAutoFit/>
          </a:bodyPr>
          <a:lstStyle/>
          <a:p>
            <a:pPr>
              <a:spcAft>
                <a:spcPts val="600"/>
              </a:spcAft>
            </a:pPr>
            <a:r>
              <a:rPr lang="es-US" b="0" i="0" noProof="0" dirty="0">
                <a:solidFill>
                  <a:srgbClr val="000000"/>
                </a:solidFill>
                <a:effectLst/>
                <a:latin typeface="-webkit-standard"/>
              </a:rPr>
              <a:t>  </a:t>
            </a:r>
            <a:endParaRPr lang="es-US" noProof="0" dirty="0"/>
          </a:p>
        </p:txBody>
      </p:sp>
      <p:pic>
        <p:nvPicPr>
          <p:cNvPr id="2" name="Video 9 Español Slide 1">
            <a:hlinkClick r:id="" action="ppaction://media"/>
            <a:extLst>
              <a:ext uri="{FF2B5EF4-FFF2-40B4-BE49-F238E27FC236}">
                <a16:creationId xmlns:a16="http://schemas.microsoft.com/office/drawing/2014/main" id="{F3902411-E466-E7A2-4A38-481882A8E1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66900" y="234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731520" y="609600"/>
            <a:ext cx="10728960" cy="2316480"/>
          </a:xfrm>
          <a:prstGeom prst="rect">
            <a:avLst/>
          </a:prstGeom>
          <a:noFill/>
          <a:ln/>
        </p:spPr>
        <p:txBody>
          <a:bodyPr wrap="square" rtlCol="0" anchor="ctr"/>
          <a:lstStyle/>
          <a:p>
            <a:pPr algn="ctr"/>
            <a:r>
              <a:rPr lang="es-US" sz="6667" b="1" noProof="0" dirty="0">
                <a:solidFill>
                  <a:srgbClr val="002060"/>
                </a:solidFill>
                <a:latin typeface="Calibri" pitchFamily="34" charset="0"/>
                <a:ea typeface="Calibri" pitchFamily="34" charset="-122"/>
                <a:cs typeface="Calibri" pitchFamily="34" charset="-120"/>
              </a:rPr>
              <a:t>¿Necesitas ayuda</a:t>
            </a:r>
            <a:endParaRPr lang="es-US" sz="6667" noProof="0" dirty="0">
              <a:solidFill>
                <a:srgbClr val="002060"/>
              </a:solidFill>
            </a:endParaRPr>
          </a:p>
          <a:p>
            <a:pPr algn="ctr"/>
            <a:r>
              <a:rPr lang="es-US" sz="6667" b="1" noProof="0" dirty="0">
                <a:solidFill>
                  <a:srgbClr val="002060"/>
                </a:solidFill>
                <a:latin typeface="Calibri" pitchFamily="34" charset="0"/>
                <a:ea typeface="Calibri" pitchFamily="34" charset="-122"/>
                <a:cs typeface="Calibri" pitchFamily="34" charset="-120"/>
              </a:rPr>
              <a:t>para conectarte?</a:t>
            </a:r>
            <a:endParaRPr lang="es-US" sz="6667" noProof="0" dirty="0">
              <a:solidFill>
                <a:srgbClr val="002060"/>
              </a:solidFill>
            </a:endParaRPr>
          </a:p>
        </p:txBody>
      </p:sp>
      <p:sp>
        <p:nvSpPr>
          <p:cNvPr id="4" name="Text 2"/>
          <p:cNvSpPr/>
          <p:nvPr/>
        </p:nvSpPr>
        <p:spPr>
          <a:xfrm>
            <a:off x="731520" y="2682240"/>
            <a:ext cx="10728960" cy="670560"/>
          </a:xfrm>
          <a:prstGeom prst="rect">
            <a:avLst/>
          </a:prstGeom>
          <a:noFill/>
          <a:ln/>
        </p:spPr>
        <p:txBody>
          <a:bodyPr wrap="square" lIns="0" tIns="0" rIns="0" bIns="0" rtlCol="0" anchor="ctr"/>
          <a:lstStyle/>
          <a:p>
            <a:pPr algn="ctr"/>
            <a:r>
              <a:rPr lang="es-US" sz="2667" b="1" noProof="0" dirty="0">
                <a:solidFill>
                  <a:srgbClr val="002060"/>
                </a:solidFill>
                <a:latin typeface="Calibri" pitchFamily="34" charset="0"/>
                <a:ea typeface="Calibri" pitchFamily="34" charset="-122"/>
                <a:cs typeface="Calibri" pitchFamily="34" charset="-120"/>
              </a:rPr>
              <a:t>Su Promotor puede ponerte en contacto</a:t>
            </a:r>
            <a:endParaRPr lang="es-US" sz="2667" b="1" noProof="0" dirty="0">
              <a:solidFill>
                <a:srgbClr val="002060"/>
              </a:solidFill>
            </a:endParaRPr>
          </a:p>
        </p:txBody>
      </p:sp>
      <p:sp>
        <p:nvSpPr>
          <p:cNvPr id="5" name="Shape 3"/>
          <p:cNvSpPr/>
          <p:nvPr/>
        </p:nvSpPr>
        <p:spPr>
          <a:xfrm>
            <a:off x="975360" y="3596640"/>
            <a:ext cx="2377440" cy="999744"/>
          </a:xfrm>
          <a:prstGeom prst="rect">
            <a:avLst/>
          </a:prstGeom>
          <a:solidFill>
            <a:srgbClr val="B3DFDF">
              <a:alpha val="45000"/>
            </a:srgbClr>
          </a:solidFill>
          <a:ln w="12700">
            <a:solidFill>
              <a:srgbClr val="AADDE6"/>
            </a:solidFill>
            <a:prstDash val="solid"/>
          </a:ln>
        </p:spPr>
        <p:txBody>
          <a:bodyPr/>
          <a:lstStyle/>
          <a:p>
            <a:endParaRPr lang="es-US" sz="2667" noProof="0" dirty="0">
              <a:solidFill>
                <a:srgbClr val="002060"/>
              </a:solidFill>
            </a:endParaRPr>
          </a:p>
        </p:txBody>
      </p:sp>
      <p:sp>
        <p:nvSpPr>
          <p:cNvPr id="6" name="Text 4"/>
          <p:cNvSpPr/>
          <p:nvPr/>
        </p:nvSpPr>
        <p:spPr>
          <a:xfrm>
            <a:off x="975360" y="3596640"/>
            <a:ext cx="2377440" cy="999744"/>
          </a:xfrm>
          <a:prstGeom prst="rect">
            <a:avLst/>
          </a:prstGeom>
          <a:noFill/>
          <a:ln/>
        </p:spPr>
        <p:txBody>
          <a:bodyPr wrap="square" lIns="0" tIns="0" rIns="0" bIns="0" rtlCol="0" anchor="ctr"/>
          <a:lstStyle/>
          <a:p>
            <a:pPr algn="ctr"/>
            <a:r>
              <a:rPr lang="es-US" sz="2667" b="1" noProof="0" dirty="0">
                <a:solidFill>
                  <a:srgbClr val="002060"/>
                </a:solidFill>
                <a:latin typeface="Calibri" pitchFamily="34" charset="0"/>
                <a:ea typeface="Calibri" pitchFamily="34" charset="-122"/>
                <a:cs typeface="Calibri" pitchFamily="34" charset="-120"/>
              </a:rPr>
              <a:t>Seguro</a:t>
            </a:r>
            <a:endParaRPr lang="es-US" sz="2667" noProof="0" dirty="0">
              <a:solidFill>
                <a:srgbClr val="002060"/>
              </a:solidFill>
            </a:endParaRPr>
          </a:p>
        </p:txBody>
      </p:sp>
      <p:sp>
        <p:nvSpPr>
          <p:cNvPr id="7" name="Shape 5"/>
          <p:cNvSpPr/>
          <p:nvPr/>
        </p:nvSpPr>
        <p:spPr>
          <a:xfrm>
            <a:off x="3596640" y="3596640"/>
            <a:ext cx="2377440" cy="999744"/>
          </a:xfrm>
          <a:prstGeom prst="rect">
            <a:avLst/>
          </a:prstGeom>
          <a:solidFill>
            <a:srgbClr val="B3DFDF">
              <a:alpha val="45000"/>
            </a:srgbClr>
          </a:solidFill>
          <a:ln w="12700">
            <a:solidFill>
              <a:srgbClr val="AADDE6"/>
            </a:solidFill>
            <a:prstDash val="solid"/>
          </a:ln>
        </p:spPr>
        <p:txBody>
          <a:bodyPr/>
          <a:lstStyle/>
          <a:p>
            <a:endParaRPr lang="es-US" sz="2667" noProof="0" dirty="0">
              <a:solidFill>
                <a:srgbClr val="002060"/>
              </a:solidFill>
            </a:endParaRPr>
          </a:p>
        </p:txBody>
      </p:sp>
      <p:sp>
        <p:nvSpPr>
          <p:cNvPr id="8" name="Text 6"/>
          <p:cNvSpPr/>
          <p:nvPr/>
        </p:nvSpPr>
        <p:spPr>
          <a:xfrm>
            <a:off x="3596640" y="3596640"/>
            <a:ext cx="2377440" cy="999744"/>
          </a:xfrm>
          <a:prstGeom prst="rect">
            <a:avLst/>
          </a:prstGeom>
          <a:noFill/>
          <a:ln/>
        </p:spPr>
        <p:txBody>
          <a:bodyPr wrap="square" lIns="0" tIns="0" rIns="0" bIns="0" rtlCol="0" anchor="ctr"/>
          <a:lstStyle/>
          <a:p>
            <a:pPr algn="ctr"/>
            <a:r>
              <a:rPr lang="es-US" sz="2667" b="1" noProof="0" dirty="0">
                <a:solidFill>
                  <a:srgbClr val="002060"/>
                </a:solidFill>
                <a:latin typeface="Calibri" pitchFamily="34" charset="0"/>
                <a:ea typeface="Calibri" pitchFamily="34" charset="-122"/>
                <a:cs typeface="Calibri" pitchFamily="34" charset="-120"/>
              </a:rPr>
              <a:t>Cita en la clínica</a:t>
            </a:r>
            <a:endParaRPr lang="es-US" sz="2667" noProof="0" dirty="0">
              <a:solidFill>
                <a:srgbClr val="002060"/>
              </a:solidFill>
            </a:endParaRPr>
          </a:p>
        </p:txBody>
      </p:sp>
      <p:sp>
        <p:nvSpPr>
          <p:cNvPr id="9" name="Shape 7"/>
          <p:cNvSpPr/>
          <p:nvPr/>
        </p:nvSpPr>
        <p:spPr>
          <a:xfrm>
            <a:off x="6217920" y="3596640"/>
            <a:ext cx="2377440" cy="999744"/>
          </a:xfrm>
          <a:prstGeom prst="rect">
            <a:avLst/>
          </a:prstGeom>
          <a:solidFill>
            <a:srgbClr val="B3DFDF">
              <a:alpha val="45000"/>
            </a:srgbClr>
          </a:solidFill>
          <a:ln w="12700">
            <a:solidFill>
              <a:srgbClr val="AADDE6"/>
            </a:solidFill>
            <a:prstDash val="solid"/>
          </a:ln>
        </p:spPr>
        <p:txBody>
          <a:bodyPr/>
          <a:lstStyle/>
          <a:p>
            <a:endParaRPr lang="es-US" sz="2667" noProof="0" dirty="0">
              <a:solidFill>
                <a:srgbClr val="002060"/>
              </a:solidFill>
            </a:endParaRPr>
          </a:p>
        </p:txBody>
      </p:sp>
      <p:sp>
        <p:nvSpPr>
          <p:cNvPr id="10" name="Text 8"/>
          <p:cNvSpPr/>
          <p:nvPr/>
        </p:nvSpPr>
        <p:spPr>
          <a:xfrm>
            <a:off x="6217920" y="3596640"/>
            <a:ext cx="2377440" cy="999744"/>
          </a:xfrm>
          <a:prstGeom prst="rect">
            <a:avLst/>
          </a:prstGeom>
          <a:noFill/>
          <a:ln/>
        </p:spPr>
        <p:txBody>
          <a:bodyPr wrap="square" lIns="0" tIns="0" rIns="0" bIns="0" rtlCol="0" anchor="ctr"/>
          <a:lstStyle/>
          <a:p>
            <a:pPr algn="ctr"/>
            <a:r>
              <a:rPr lang="es-US" sz="2667" b="1" noProof="0" dirty="0">
                <a:solidFill>
                  <a:srgbClr val="002060"/>
                </a:solidFill>
                <a:latin typeface="Calibri" pitchFamily="34" charset="0"/>
                <a:ea typeface="Calibri" pitchFamily="34" charset="-122"/>
                <a:cs typeface="Calibri" pitchFamily="34" charset="-120"/>
              </a:rPr>
              <a:t>Medicamentos</a:t>
            </a:r>
            <a:endParaRPr lang="es-US" sz="2667" noProof="0" dirty="0">
              <a:solidFill>
                <a:srgbClr val="002060"/>
              </a:solidFill>
            </a:endParaRPr>
          </a:p>
        </p:txBody>
      </p:sp>
      <p:sp>
        <p:nvSpPr>
          <p:cNvPr id="11" name="Shape 9"/>
          <p:cNvSpPr/>
          <p:nvPr/>
        </p:nvSpPr>
        <p:spPr>
          <a:xfrm>
            <a:off x="8839200" y="3596640"/>
            <a:ext cx="2377440" cy="999744"/>
          </a:xfrm>
          <a:prstGeom prst="rect">
            <a:avLst/>
          </a:prstGeom>
          <a:solidFill>
            <a:srgbClr val="B3DFDF">
              <a:alpha val="45000"/>
            </a:srgbClr>
          </a:solidFill>
          <a:ln w="12700">
            <a:solidFill>
              <a:srgbClr val="AADDE6"/>
            </a:solidFill>
            <a:prstDash val="solid"/>
          </a:ln>
        </p:spPr>
        <p:txBody>
          <a:bodyPr/>
          <a:lstStyle/>
          <a:p>
            <a:endParaRPr lang="es-US" sz="2400" noProof="0" dirty="0">
              <a:solidFill>
                <a:srgbClr val="002060"/>
              </a:solidFill>
            </a:endParaRPr>
          </a:p>
        </p:txBody>
      </p:sp>
      <p:sp>
        <p:nvSpPr>
          <p:cNvPr id="12" name="Text 10"/>
          <p:cNvSpPr/>
          <p:nvPr/>
        </p:nvSpPr>
        <p:spPr>
          <a:xfrm>
            <a:off x="8839200" y="3596640"/>
            <a:ext cx="2377440" cy="999744"/>
          </a:xfrm>
          <a:prstGeom prst="rect">
            <a:avLst/>
          </a:prstGeom>
          <a:noFill/>
          <a:ln/>
        </p:spPr>
        <p:txBody>
          <a:bodyPr wrap="square" lIns="0" tIns="0" rIns="0" bIns="0" rtlCol="0" anchor="ctr"/>
          <a:lstStyle/>
          <a:p>
            <a:pPr algn="ctr"/>
            <a:r>
              <a:rPr lang="es-US" sz="2667" b="1" noProof="0" dirty="0">
                <a:solidFill>
                  <a:srgbClr val="002060"/>
                </a:solidFill>
                <a:latin typeface="Calibri" pitchFamily="34" charset="0"/>
                <a:ea typeface="Calibri" pitchFamily="34" charset="-122"/>
                <a:cs typeface="Calibri" pitchFamily="34" charset="-120"/>
              </a:rPr>
              <a:t>Oftalmología, gripe y odontología</a:t>
            </a:r>
            <a:endParaRPr lang="es-US" sz="2667" noProof="0" dirty="0">
              <a:solidFill>
                <a:srgbClr val="002060"/>
              </a:solidFill>
            </a:endParaRPr>
          </a:p>
        </p:txBody>
      </p:sp>
      <p:sp>
        <p:nvSpPr>
          <p:cNvPr id="13" name="Shape 11"/>
          <p:cNvSpPr/>
          <p:nvPr/>
        </p:nvSpPr>
        <p:spPr>
          <a:xfrm>
            <a:off x="975360" y="4876800"/>
            <a:ext cx="2377440" cy="999744"/>
          </a:xfrm>
          <a:prstGeom prst="rect">
            <a:avLst/>
          </a:prstGeom>
          <a:solidFill>
            <a:srgbClr val="B3DFDF">
              <a:alpha val="45000"/>
            </a:srgbClr>
          </a:solidFill>
          <a:ln w="12700">
            <a:solidFill>
              <a:srgbClr val="AADDE6"/>
            </a:solidFill>
            <a:prstDash val="solid"/>
          </a:ln>
        </p:spPr>
        <p:txBody>
          <a:bodyPr/>
          <a:lstStyle/>
          <a:p>
            <a:endParaRPr lang="es-US" sz="2667" noProof="0" dirty="0">
              <a:solidFill>
                <a:srgbClr val="002060"/>
              </a:solidFill>
            </a:endParaRPr>
          </a:p>
        </p:txBody>
      </p:sp>
      <p:sp>
        <p:nvSpPr>
          <p:cNvPr id="14" name="Text 12"/>
          <p:cNvSpPr/>
          <p:nvPr/>
        </p:nvSpPr>
        <p:spPr>
          <a:xfrm>
            <a:off x="975360" y="4876800"/>
            <a:ext cx="2377440" cy="999744"/>
          </a:xfrm>
          <a:prstGeom prst="rect">
            <a:avLst/>
          </a:prstGeom>
          <a:noFill/>
          <a:ln/>
        </p:spPr>
        <p:txBody>
          <a:bodyPr wrap="square" lIns="0" tIns="0" rIns="0" bIns="0" rtlCol="0" anchor="ctr"/>
          <a:lstStyle/>
          <a:p>
            <a:pPr algn="ctr"/>
            <a:r>
              <a:rPr lang="es-US" sz="2667" b="1" noProof="0" dirty="0">
                <a:solidFill>
                  <a:srgbClr val="002060"/>
                </a:solidFill>
                <a:latin typeface="Calibri" pitchFamily="34" charset="0"/>
                <a:ea typeface="Calibri" pitchFamily="34" charset="-122"/>
                <a:cs typeface="Calibri" pitchFamily="34" charset="-120"/>
              </a:rPr>
              <a:t>Ejercicio</a:t>
            </a:r>
            <a:endParaRPr lang="es-US" sz="2667" noProof="0" dirty="0">
              <a:solidFill>
                <a:srgbClr val="002060"/>
              </a:solidFill>
            </a:endParaRPr>
          </a:p>
        </p:txBody>
      </p:sp>
      <p:sp>
        <p:nvSpPr>
          <p:cNvPr id="15" name="Shape 13"/>
          <p:cNvSpPr/>
          <p:nvPr/>
        </p:nvSpPr>
        <p:spPr>
          <a:xfrm>
            <a:off x="3596640" y="4876800"/>
            <a:ext cx="2377440" cy="999744"/>
          </a:xfrm>
          <a:prstGeom prst="rect">
            <a:avLst/>
          </a:prstGeom>
          <a:solidFill>
            <a:srgbClr val="B3DFDF">
              <a:alpha val="45000"/>
            </a:srgbClr>
          </a:solidFill>
          <a:ln w="12700">
            <a:solidFill>
              <a:srgbClr val="AADDE6"/>
            </a:solidFill>
            <a:prstDash val="solid"/>
          </a:ln>
        </p:spPr>
        <p:txBody>
          <a:bodyPr/>
          <a:lstStyle/>
          <a:p>
            <a:endParaRPr lang="es-US" sz="2667" noProof="0" dirty="0">
              <a:solidFill>
                <a:srgbClr val="002060"/>
              </a:solidFill>
            </a:endParaRPr>
          </a:p>
        </p:txBody>
      </p:sp>
      <p:sp>
        <p:nvSpPr>
          <p:cNvPr id="16" name="Text 14"/>
          <p:cNvSpPr/>
          <p:nvPr/>
        </p:nvSpPr>
        <p:spPr>
          <a:xfrm>
            <a:off x="3596640" y="4876800"/>
            <a:ext cx="2377440" cy="999744"/>
          </a:xfrm>
          <a:prstGeom prst="rect">
            <a:avLst/>
          </a:prstGeom>
          <a:noFill/>
          <a:ln/>
        </p:spPr>
        <p:txBody>
          <a:bodyPr wrap="square" lIns="0" tIns="0" rIns="0" bIns="0" rtlCol="0" anchor="ctr"/>
          <a:lstStyle/>
          <a:p>
            <a:pPr algn="ctr"/>
            <a:r>
              <a:rPr lang="es-US" sz="2667" b="1" noProof="0" dirty="0">
                <a:solidFill>
                  <a:srgbClr val="002060"/>
                </a:solidFill>
                <a:latin typeface="Calibri" pitchFamily="34" charset="0"/>
                <a:ea typeface="Calibri" pitchFamily="34" charset="-122"/>
                <a:cs typeface="Calibri" pitchFamily="34" charset="-120"/>
              </a:rPr>
              <a:t>Apoyo</a:t>
            </a:r>
            <a:endParaRPr lang="es-US" sz="2667" noProof="0" dirty="0">
              <a:solidFill>
                <a:srgbClr val="002060"/>
              </a:solidFill>
            </a:endParaRPr>
          </a:p>
        </p:txBody>
      </p:sp>
      <p:sp>
        <p:nvSpPr>
          <p:cNvPr id="17" name="Shape 15"/>
          <p:cNvSpPr/>
          <p:nvPr/>
        </p:nvSpPr>
        <p:spPr>
          <a:xfrm>
            <a:off x="6217920" y="4876800"/>
            <a:ext cx="2377440" cy="999744"/>
          </a:xfrm>
          <a:prstGeom prst="rect">
            <a:avLst/>
          </a:prstGeom>
          <a:solidFill>
            <a:srgbClr val="B3DFDF">
              <a:alpha val="45000"/>
            </a:srgbClr>
          </a:solidFill>
          <a:ln w="12700">
            <a:solidFill>
              <a:srgbClr val="AADDE6"/>
            </a:solidFill>
            <a:prstDash val="solid"/>
          </a:ln>
        </p:spPr>
        <p:txBody>
          <a:bodyPr/>
          <a:lstStyle/>
          <a:p>
            <a:endParaRPr lang="es-US" sz="2667" noProof="0" dirty="0">
              <a:solidFill>
                <a:srgbClr val="002060"/>
              </a:solidFill>
            </a:endParaRPr>
          </a:p>
        </p:txBody>
      </p:sp>
      <p:sp>
        <p:nvSpPr>
          <p:cNvPr id="18" name="Text 16"/>
          <p:cNvSpPr/>
          <p:nvPr/>
        </p:nvSpPr>
        <p:spPr>
          <a:xfrm>
            <a:off x="6217920" y="4876800"/>
            <a:ext cx="2377440" cy="999744"/>
          </a:xfrm>
          <a:prstGeom prst="rect">
            <a:avLst/>
          </a:prstGeom>
          <a:noFill/>
          <a:ln/>
        </p:spPr>
        <p:txBody>
          <a:bodyPr wrap="square" lIns="0" tIns="0" rIns="0" bIns="0" rtlCol="0" anchor="ctr"/>
          <a:lstStyle/>
          <a:p>
            <a:pPr algn="ctr"/>
            <a:r>
              <a:rPr lang="es-US" sz="2667" b="1" noProof="0" dirty="0">
                <a:solidFill>
                  <a:srgbClr val="002060"/>
                </a:solidFill>
                <a:latin typeface="Calibri" pitchFamily="34" charset="0"/>
                <a:ea typeface="Calibri" pitchFamily="34" charset="-122"/>
                <a:cs typeface="Calibri" pitchFamily="34" charset="-120"/>
              </a:rPr>
              <a:t>Transporte</a:t>
            </a:r>
            <a:endParaRPr lang="es-US" sz="2667" noProof="0" dirty="0">
              <a:solidFill>
                <a:srgbClr val="002060"/>
              </a:solidFill>
            </a:endParaRPr>
          </a:p>
        </p:txBody>
      </p:sp>
      <p:sp>
        <p:nvSpPr>
          <p:cNvPr id="19" name="Shape 17"/>
          <p:cNvSpPr/>
          <p:nvPr/>
        </p:nvSpPr>
        <p:spPr>
          <a:xfrm>
            <a:off x="8839200" y="4876800"/>
            <a:ext cx="2377440" cy="999744"/>
          </a:xfrm>
          <a:prstGeom prst="rect">
            <a:avLst/>
          </a:prstGeom>
          <a:solidFill>
            <a:srgbClr val="B3DFDF">
              <a:alpha val="45000"/>
            </a:srgbClr>
          </a:solidFill>
          <a:ln w="12700">
            <a:solidFill>
              <a:srgbClr val="AADDE6"/>
            </a:solidFill>
            <a:prstDash val="solid"/>
          </a:ln>
        </p:spPr>
        <p:txBody>
          <a:bodyPr/>
          <a:lstStyle/>
          <a:p>
            <a:endParaRPr lang="es-US" sz="2667" noProof="0" dirty="0">
              <a:solidFill>
                <a:srgbClr val="002060"/>
              </a:solidFill>
            </a:endParaRPr>
          </a:p>
        </p:txBody>
      </p:sp>
      <p:sp>
        <p:nvSpPr>
          <p:cNvPr id="20" name="Text 18"/>
          <p:cNvSpPr/>
          <p:nvPr/>
        </p:nvSpPr>
        <p:spPr>
          <a:xfrm>
            <a:off x="8839200" y="4876800"/>
            <a:ext cx="2377440" cy="999744"/>
          </a:xfrm>
          <a:prstGeom prst="rect">
            <a:avLst/>
          </a:prstGeom>
          <a:noFill/>
          <a:ln/>
        </p:spPr>
        <p:txBody>
          <a:bodyPr wrap="square" lIns="0" tIns="0" rIns="0" bIns="0" rtlCol="0" anchor="ctr"/>
          <a:lstStyle/>
          <a:p>
            <a:pPr algn="ctr"/>
            <a:r>
              <a:rPr lang="es-US" sz="2667" b="1" noProof="0" dirty="0">
                <a:solidFill>
                  <a:srgbClr val="002060"/>
                </a:solidFill>
                <a:latin typeface="Calibri" pitchFamily="34" charset="0"/>
                <a:ea typeface="Calibri" pitchFamily="34" charset="-122"/>
                <a:cs typeface="Calibri" pitchFamily="34" charset="-120"/>
              </a:rPr>
              <a:t>Salud mental</a:t>
            </a:r>
            <a:endParaRPr lang="es-US" sz="2667" noProof="0" dirty="0">
              <a:solidFill>
                <a:srgbClr val="002060"/>
              </a:solidFill>
            </a:endParaRPr>
          </a:p>
        </p:txBody>
      </p:sp>
      <p:pic>
        <p:nvPicPr>
          <p:cNvPr id="2" name="Video 9 Español Slide 10">
            <a:hlinkClick r:id="" action="ppaction://media"/>
            <a:extLst>
              <a:ext uri="{FF2B5EF4-FFF2-40B4-BE49-F238E27FC236}">
                <a16:creationId xmlns:a16="http://schemas.microsoft.com/office/drawing/2014/main" id="{D3F617B4-9336-92E4-048C-F3AE9F830F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09700" y="5238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US" noProof="0" dirty="0"/>
          </a:p>
        </p:txBody>
      </p:sp>
      <p:pic>
        <p:nvPicPr>
          <p:cNvPr id="2" name="Picture 1" descr="Soccer ball kicked in net">
            <a:extLst>
              <a:ext uri="{FF2B5EF4-FFF2-40B4-BE49-F238E27FC236}">
                <a16:creationId xmlns:a16="http://schemas.microsoft.com/office/drawing/2014/main" id="{38359DBF-4FF6-0803-ACD9-1FB426C09839}"/>
              </a:ext>
            </a:extLst>
          </p:cNvPr>
          <p:cNvPicPr>
            <a:picLocks noChangeAspect="1"/>
          </p:cNvPicPr>
          <p:nvPr/>
        </p:nvPicPr>
        <p:blipFill>
          <a:blip r:embed="rId5"/>
          <a:srcRect t="2254" b="13492"/>
          <a:stretch>
            <a:fillRect/>
          </a:stretch>
        </p:blipFill>
        <p:spPr>
          <a:xfrm>
            <a:off x="20" y="1282"/>
            <a:ext cx="12191980" cy="6856718"/>
          </a:xfrm>
          <a:prstGeom prst="rect">
            <a:avLst/>
          </a:prstGeom>
        </p:spPr>
      </p:pic>
      <p:pic>
        <p:nvPicPr>
          <p:cNvPr id="3" name="Video 9 Español Slide 11">
            <a:hlinkClick r:id="" action="ppaction://media"/>
            <a:extLst>
              <a:ext uri="{FF2B5EF4-FFF2-40B4-BE49-F238E27FC236}">
                <a16:creationId xmlns:a16="http://schemas.microsoft.com/office/drawing/2014/main" id="{61354A78-5A53-48B2-A5D1-B7BF336F82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47813" y="373063"/>
            <a:ext cx="609600" cy="609600"/>
          </a:xfrm>
          <a:prstGeom prst="rect">
            <a:avLst/>
          </a:prstGeom>
        </p:spPr>
      </p:pic>
    </p:spTree>
    <p:extLst>
      <p:ext uri="{BB962C8B-B14F-4D97-AF65-F5344CB8AC3E}">
        <p14:creationId xmlns:p14="http://schemas.microsoft.com/office/powerpoint/2010/main" val="228634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2"/>
          <p:cNvSpPr/>
          <p:nvPr/>
        </p:nvSpPr>
        <p:spPr>
          <a:xfrm>
            <a:off x="487680" y="780021"/>
            <a:ext cx="6949440" cy="914400"/>
          </a:xfrm>
          <a:prstGeom prst="rect">
            <a:avLst/>
          </a:prstGeom>
          <a:noFill/>
          <a:ln/>
        </p:spPr>
        <p:txBody>
          <a:bodyPr wrap="square" lIns="0" tIns="0" rIns="0" bIns="0" rtlCol="0" anchor="ctr"/>
          <a:lstStyle/>
          <a:p>
            <a:r>
              <a:rPr lang="es-US" sz="5600" b="1" noProof="0" dirty="0">
                <a:solidFill>
                  <a:srgbClr val="002060"/>
                </a:solidFill>
                <a:latin typeface="Calibri" pitchFamily="34" charset="0"/>
                <a:ea typeface="Calibri" pitchFamily="34" charset="-122"/>
                <a:cs typeface="Calibri" pitchFamily="34" charset="-120"/>
              </a:rPr>
              <a:t>CONECTAR</a:t>
            </a:r>
            <a:endParaRPr lang="es-US" sz="5600" noProof="0" dirty="0">
              <a:solidFill>
                <a:srgbClr val="002060"/>
              </a:solidFill>
            </a:endParaRPr>
          </a:p>
        </p:txBody>
      </p:sp>
      <p:sp>
        <p:nvSpPr>
          <p:cNvPr id="6" name="Text 3"/>
          <p:cNvSpPr/>
          <p:nvPr/>
        </p:nvSpPr>
        <p:spPr>
          <a:xfrm>
            <a:off x="487680" y="2316480"/>
            <a:ext cx="6949440" cy="4023360"/>
          </a:xfrm>
          <a:prstGeom prst="rect">
            <a:avLst/>
          </a:prstGeom>
          <a:noFill/>
          <a:ln/>
        </p:spPr>
        <p:txBody>
          <a:bodyPr wrap="square" rtlCol="0" anchor="ctr"/>
          <a:lstStyle/>
          <a:p>
            <a:pPr marL="457189" indent="-457189">
              <a:buSzPct val="100000"/>
              <a:buChar char="•"/>
            </a:pPr>
            <a:r>
              <a:rPr lang="es-US" sz="2667" noProof="0" dirty="0">
                <a:solidFill>
                  <a:srgbClr val="222222"/>
                </a:solidFill>
                <a:latin typeface="Calibri" pitchFamily="34" charset="0"/>
                <a:ea typeface="Calibri" pitchFamily="34" charset="-122"/>
                <a:cs typeface="Calibri" pitchFamily="34" charset="-120"/>
              </a:rPr>
              <a:t>Requisitos de seguro o de la clínica</a:t>
            </a:r>
            <a:endParaRPr lang="es-US" sz="2667" noProof="0" dirty="0"/>
          </a:p>
          <a:p>
            <a:pPr marL="457189" indent="-457189">
              <a:buSzPct val="100000"/>
              <a:buChar char="•"/>
            </a:pPr>
            <a:r>
              <a:rPr lang="es-US" sz="2667" noProof="0" dirty="0">
                <a:solidFill>
                  <a:srgbClr val="222222"/>
                </a:solidFill>
                <a:latin typeface="Calibri" pitchFamily="34" charset="0"/>
                <a:ea typeface="Calibri" pitchFamily="34" charset="-122"/>
                <a:cs typeface="Calibri" pitchFamily="34" charset="-120"/>
              </a:rPr>
              <a:t>Concertar una cita en la clínica</a:t>
            </a:r>
            <a:endParaRPr lang="es-US" sz="2667" noProof="0" dirty="0"/>
          </a:p>
          <a:p>
            <a:pPr marL="457189" indent="-457189">
              <a:buSzPct val="100000"/>
              <a:buChar char="•"/>
            </a:pPr>
            <a:r>
              <a:rPr lang="es-US" sz="2667" noProof="0" dirty="0">
                <a:solidFill>
                  <a:srgbClr val="222222"/>
                </a:solidFill>
                <a:latin typeface="Calibri" pitchFamily="34" charset="0"/>
                <a:ea typeface="Calibri" pitchFamily="34" charset="-122"/>
                <a:cs typeface="Calibri" pitchFamily="34" charset="-120"/>
              </a:rPr>
              <a:t>Obtener medicamentos y suministros</a:t>
            </a:r>
            <a:endParaRPr lang="es-US" sz="2667" noProof="0" dirty="0"/>
          </a:p>
          <a:p>
            <a:pPr marL="457189" indent="-457189">
              <a:buSzPct val="100000"/>
              <a:buChar char="•"/>
            </a:pPr>
            <a:r>
              <a:rPr lang="es-US" sz="2667" noProof="0" dirty="0">
                <a:solidFill>
                  <a:srgbClr val="222222"/>
                </a:solidFill>
                <a:latin typeface="Calibri" pitchFamily="34" charset="0"/>
                <a:ea typeface="Calibri" pitchFamily="34" charset="-122"/>
                <a:cs typeface="Calibri" pitchFamily="34" charset="-120"/>
              </a:rPr>
              <a:t>Revisiones preventivas (gripe, oftalmología, odontología)</a:t>
            </a:r>
            <a:endParaRPr lang="es-US" sz="2667" noProof="0" dirty="0"/>
          </a:p>
          <a:p>
            <a:pPr marL="457189" indent="-457189">
              <a:buSzPct val="100000"/>
              <a:buChar char="•"/>
            </a:pPr>
            <a:r>
              <a:rPr lang="es-US" sz="2667" noProof="0" dirty="0">
                <a:solidFill>
                  <a:srgbClr val="222222"/>
                </a:solidFill>
                <a:latin typeface="Calibri" pitchFamily="34" charset="0"/>
                <a:ea typeface="Calibri" pitchFamily="34" charset="-122"/>
                <a:cs typeface="Calibri" pitchFamily="34" charset="-120"/>
              </a:rPr>
              <a:t>Buscar un lugar para hacer ejercicio</a:t>
            </a:r>
            <a:endParaRPr lang="es-US" sz="2667" noProof="0" dirty="0"/>
          </a:p>
          <a:p>
            <a:pPr marL="457189" indent="-457189">
              <a:buSzPct val="100000"/>
              <a:buChar char="•"/>
            </a:pPr>
            <a:r>
              <a:rPr lang="es-US" sz="2667" noProof="0" dirty="0">
                <a:solidFill>
                  <a:srgbClr val="222222"/>
                </a:solidFill>
                <a:latin typeface="Calibri" pitchFamily="34" charset="0"/>
                <a:ea typeface="Calibri" pitchFamily="34" charset="-122"/>
                <a:cs typeface="Calibri" pitchFamily="34" charset="-120"/>
              </a:rPr>
              <a:t>Apoyo: iglesia, familia y comunidad</a:t>
            </a:r>
            <a:endParaRPr lang="es-US" sz="2667" noProof="0" dirty="0"/>
          </a:p>
          <a:p>
            <a:pPr marL="457189" indent="-457189">
              <a:buSzPct val="100000"/>
              <a:buChar char="•"/>
            </a:pPr>
            <a:r>
              <a:rPr lang="es-US" sz="2667" noProof="0" dirty="0">
                <a:solidFill>
                  <a:srgbClr val="222222"/>
                </a:solidFill>
                <a:latin typeface="Calibri" pitchFamily="34" charset="0"/>
                <a:ea typeface="Calibri" pitchFamily="34" charset="-122"/>
                <a:cs typeface="Calibri" pitchFamily="34" charset="-120"/>
              </a:rPr>
              <a:t>Transporte y salud mental</a:t>
            </a:r>
            <a:endParaRPr lang="es-US" sz="2667" noProof="0" dirty="0"/>
          </a:p>
        </p:txBody>
      </p:sp>
      <p:pic>
        <p:nvPicPr>
          <p:cNvPr id="2" name="Picture 1" descr="Golden Gate Bridge in fog">
            <a:extLst>
              <a:ext uri="{FF2B5EF4-FFF2-40B4-BE49-F238E27FC236}">
                <a16:creationId xmlns:a16="http://schemas.microsoft.com/office/drawing/2014/main" id="{2C8E62B4-9F67-C7AF-4458-FC88B311AF21}"/>
              </a:ext>
            </a:extLst>
          </p:cNvPr>
          <p:cNvPicPr>
            <a:picLocks noChangeAspect="1"/>
          </p:cNvPicPr>
          <p:nvPr/>
        </p:nvPicPr>
        <p:blipFill>
          <a:blip r:embed="rId5"/>
          <a:stretch>
            <a:fillRect/>
          </a:stretch>
        </p:blipFill>
        <p:spPr>
          <a:xfrm>
            <a:off x="6096000" y="157961"/>
            <a:ext cx="5832389" cy="3280719"/>
          </a:xfrm>
          <a:prstGeom prst="rect">
            <a:avLst/>
          </a:prstGeom>
        </p:spPr>
      </p:pic>
      <p:pic>
        <p:nvPicPr>
          <p:cNvPr id="3" name="Video 9 Español Slide 12">
            <a:hlinkClick r:id="" action="ppaction://media"/>
            <a:extLst>
              <a:ext uri="{FF2B5EF4-FFF2-40B4-BE49-F238E27FC236}">
                <a16:creationId xmlns:a16="http://schemas.microsoft.com/office/drawing/2014/main" id="{D77B16CF-4860-05F0-0461-3ADFF459EB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0375" y="1444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426720" y="0"/>
            <a:ext cx="11338560" cy="1036320"/>
          </a:xfrm>
          <a:prstGeom prst="rect">
            <a:avLst/>
          </a:prstGeom>
          <a:noFill/>
          <a:ln/>
        </p:spPr>
        <p:txBody>
          <a:bodyPr wrap="square" lIns="0" tIns="0" rIns="0" bIns="0" rtlCol="0" anchor="ctr"/>
          <a:lstStyle/>
          <a:p>
            <a:r>
              <a:rPr lang="en-US" sz="3467" b="1" dirty="0">
                <a:solidFill>
                  <a:srgbClr val="FFFFFF"/>
                </a:solidFill>
                <a:latin typeface="Calibri" pitchFamily="34" charset="0"/>
                <a:ea typeface="Calibri" pitchFamily="34" charset="-122"/>
                <a:cs typeface="Calibri" pitchFamily="34" charset="-120"/>
              </a:rPr>
              <a:t>References</a:t>
            </a:r>
            <a:endParaRPr lang="en-US" sz="3467" dirty="0"/>
          </a:p>
        </p:txBody>
      </p:sp>
      <p:sp>
        <p:nvSpPr>
          <p:cNvPr id="4" name="Text 2"/>
          <p:cNvSpPr/>
          <p:nvPr/>
        </p:nvSpPr>
        <p:spPr>
          <a:xfrm>
            <a:off x="426720" y="1064259"/>
            <a:ext cx="11509955" cy="5303520"/>
          </a:xfrm>
          <a:prstGeom prst="rect">
            <a:avLst/>
          </a:prstGeom>
          <a:noFill/>
          <a:ln/>
        </p:spPr>
        <p:txBody>
          <a:bodyPr wrap="square" rtlCol="0" anchor="ctr"/>
          <a:lstStyle/>
          <a:p>
            <a:pPr marL="457189" indent="-457189">
              <a:spcAft>
                <a:spcPts val="67"/>
              </a:spcAft>
              <a:buSzPct val="100000"/>
              <a:buFont typeface="Arial" panose="020B0604020202020204" pitchFamily="34" charset="0"/>
              <a:buChar char="•"/>
            </a:pPr>
            <a:r>
              <a:rPr lang="en-US" sz="2133" dirty="0">
                <a:solidFill>
                  <a:srgbClr val="222222"/>
                </a:solidFill>
                <a:ea typeface="Calibri" pitchFamily="34" charset="-122"/>
                <a:cs typeface="Calibri" pitchFamily="34" charset="-120"/>
              </a:rPr>
              <a:t>Centers for Medicare &amp; Medicaid Services. (2023). Medicaid benefits. https://www.medicaid.gov/medicaid/benefits/index.html</a:t>
            </a:r>
            <a:endParaRPr lang="en-US" sz="2133" dirty="0"/>
          </a:p>
          <a:p>
            <a:pPr marL="457189" indent="-457189">
              <a:spcAft>
                <a:spcPts val="67"/>
              </a:spcAft>
              <a:buSzPct val="100000"/>
              <a:buFont typeface="Arial" panose="020B0604020202020204" pitchFamily="34" charset="0"/>
              <a:buChar char="•"/>
            </a:pPr>
            <a:r>
              <a:rPr lang="en-US" sz="2133" dirty="0">
                <a:solidFill>
                  <a:srgbClr val="222222"/>
                </a:solidFill>
                <a:ea typeface="Calibri" pitchFamily="34" charset="-122"/>
                <a:cs typeface="Calibri" pitchFamily="34" charset="-120"/>
              </a:rPr>
              <a:t>Health Resources &amp; Services Administration. (2023). Find a health center. https://findahealthcenter.hrsa.gov</a:t>
            </a:r>
            <a:endParaRPr lang="en-US" sz="2133" dirty="0"/>
          </a:p>
          <a:p>
            <a:pPr marL="457189" indent="-457189">
              <a:spcAft>
                <a:spcPts val="67"/>
              </a:spcAft>
              <a:buSzPct val="100000"/>
              <a:buFont typeface="Arial" panose="020B0604020202020204" pitchFamily="34" charset="0"/>
              <a:buChar char="•"/>
            </a:pPr>
            <a:r>
              <a:rPr lang="en-US" sz="2133" dirty="0">
                <a:solidFill>
                  <a:srgbClr val="222222"/>
                </a:solidFill>
                <a:ea typeface="Calibri" pitchFamily="34" charset="-122"/>
                <a:cs typeface="Calibri" pitchFamily="34" charset="-120"/>
              </a:rPr>
              <a:t>American Diabetes Association. (2023). Standards of medical care in diabetes. Diabetes Care, 46(Suppl. 1), S1–S291.</a:t>
            </a:r>
            <a:endParaRPr lang="en-US" sz="2133" dirty="0"/>
          </a:p>
          <a:p>
            <a:pPr marL="457189" indent="-457189">
              <a:spcAft>
                <a:spcPts val="67"/>
              </a:spcAft>
              <a:buSzPct val="100000"/>
              <a:buFont typeface="Arial" panose="020B0604020202020204" pitchFamily="34" charset="0"/>
              <a:buChar char="•"/>
            </a:pPr>
            <a:r>
              <a:rPr lang="en-US" sz="2133" dirty="0">
                <a:solidFill>
                  <a:srgbClr val="222222"/>
                </a:solidFill>
                <a:ea typeface="Calibri" pitchFamily="34" charset="-122"/>
                <a:cs typeface="Calibri" pitchFamily="34" charset="-120"/>
              </a:rPr>
              <a:t>National Institute of Diabetes and Digestive and Kidney Diseases. (2023). Diabetes and mental health. https://www.niddk.nih.gov</a:t>
            </a:r>
            <a:endParaRPr lang="en-US" sz="2133" dirty="0"/>
          </a:p>
          <a:p>
            <a:pPr marL="457189" indent="-457189">
              <a:spcAft>
                <a:spcPts val="67"/>
              </a:spcAft>
              <a:buSzPct val="100000"/>
              <a:buFont typeface="Arial" panose="020B0604020202020204" pitchFamily="34" charset="0"/>
              <a:buChar char="•"/>
            </a:pPr>
            <a:r>
              <a:rPr lang="en-US" sz="2133" dirty="0">
                <a:solidFill>
                  <a:srgbClr val="222222"/>
                </a:solidFill>
                <a:ea typeface="Calibri" pitchFamily="34" charset="-122"/>
                <a:cs typeface="Calibri" pitchFamily="34" charset="-120"/>
              </a:rPr>
              <a:t>Texas Health and Human Services. (2023). Medicaid non-emergency medical transportation. https://www.hhs.texas.gov</a:t>
            </a:r>
            <a:endParaRPr lang="en-US" sz="2133" dirty="0"/>
          </a:p>
          <a:p>
            <a:pPr marL="457189" indent="-457189">
              <a:spcAft>
                <a:spcPts val="67"/>
              </a:spcAft>
              <a:buSzPct val="100000"/>
              <a:buFont typeface="Arial" panose="020B0604020202020204" pitchFamily="34" charset="0"/>
              <a:buChar char="•"/>
            </a:pPr>
            <a:r>
              <a:rPr lang="en-US" sz="2133" dirty="0">
                <a:solidFill>
                  <a:srgbClr val="222222"/>
                </a:solidFill>
                <a:ea typeface="Calibri" pitchFamily="34" charset="-122"/>
                <a:cs typeface="Calibri" pitchFamily="34" charset="-120"/>
              </a:rPr>
              <a:t>American Diabetes Association. (2022). Dental care for people with diabetes. Diabetes Spectrum, 35(1), 18–25.</a:t>
            </a:r>
            <a:endParaRPr lang="en-US" sz="2133" dirty="0"/>
          </a:p>
          <a:p>
            <a:pPr marL="457189" indent="-457189">
              <a:spcAft>
                <a:spcPts val="67"/>
              </a:spcAft>
              <a:buSzPct val="100000"/>
              <a:buFont typeface="Arial" panose="020B0604020202020204" pitchFamily="34" charset="0"/>
              <a:buChar char="•"/>
            </a:pPr>
            <a:r>
              <a:rPr lang="en-US" sz="2133" dirty="0">
                <a:solidFill>
                  <a:srgbClr val="222222"/>
                </a:solidFill>
                <a:ea typeface="Calibri" pitchFamily="34" charset="-122"/>
                <a:cs typeface="Calibri" pitchFamily="34" charset="-120"/>
              </a:rPr>
              <a:t>Gonzalez, J. S., Fisher, L., &amp; Polonsky, W. H. (2011). Depression in diabetes: Have we been missing something important? Diabetes Care, 34(1), 236–239.</a:t>
            </a:r>
            <a:endParaRPr lang="en-US" sz="2133" dirty="0"/>
          </a:p>
          <a:p>
            <a:pPr marL="457189" indent="-457189">
              <a:spcAft>
                <a:spcPts val="67"/>
              </a:spcAft>
              <a:buSzPct val="100000"/>
              <a:buFont typeface="Arial" panose="020B0604020202020204" pitchFamily="34" charset="0"/>
              <a:buChar char="•"/>
            </a:pPr>
            <a:r>
              <a:rPr lang="en-US" sz="2133" dirty="0">
                <a:solidFill>
                  <a:srgbClr val="222222"/>
                </a:solidFill>
                <a:ea typeface="Calibri" pitchFamily="34" charset="-122"/>
                <a:cs typeface="Calibri" pitchFamily="34" charset="-120"/>
              </a:rPr>
              <a:t>YMCA of the USA. (2023). Financial assistance. https://www.ymca.org/financial-assistance</a:t>
            </a:r>
            <a:endParaRPr lang="en-US" sz="2133" dirty="0"/>
          </a:p>
          <a:p>
            <a:pPr marL="457189" indent="-457189">
              <a:spcAft>
                <a:spcPts val="67"/>
              </a:spcAft>
              <a:buSzPct val="100000"/>
              <a:buFont typeface="Arial" panose="020B0604020202020204" pitchFamily="34" charset="0"/>
              <a:buChar char="•"/>
            </a:pPr>
            <a:r>
              <a:rPr lang="en-US" sz="2133" dirty="0">
                <a:solidFill>
                  <a:srgbClr val="222222"/>
                </a:solidFill>
                <a:ea typeface="Calibri" pitchFamily="34" charset="-122"/>
                <a:cs typeface="Calibri" pitchFamily="34" charset="-120"/>
              </a:rPr>
              <a:t>National Alliance on Mental Illness. (2023). Mental health resources. https://www.nami.org</a:t>
            </a:r>
            <a:endParaRPr lang="en-US" sz="2133" dirty="0"/>
          </a:p>
        </p:txBody>
      </p:sp>
      <p:sp>
        <p:nvSpPr>
          <p:cNvPr id="5" name="TextBox 4">
            <a:extLst>
              <a:ext uri="{FF2B5EF4-FFF2-40B4-BE49-F238E27FC236}">
                <a16:creationId xmlns:a16="http://schemas.microsoft.com/office/drawing/2014/main" id="{544B2AFF-7C08-1434-0A43-7B3EE59D65BD}"/>
              </a:ext>
            </a:extLst>
          </p:cNvPr>
          <p:cNvSpPr txBox="1"/>
          <p:nvPr/>
        </p:nvSpPr>
        <p:spPr>
          <a:xfrm>
            <a:off x="3180521" y="204132"/>
            <a:ext cx="5088835" cy="564322"/>
          </a:xfrm>
          <a:prstGeom prst="rect">
            <a:avLst/>
          </a:prstGeom>
          <a:noFill/>
        </p:spPr>
        <p:txBody>
          <a:bodyPr wrap="square" rtlCol="0">
            <a:spAutoFit/>
          </a:bodyPr>
          <a:lstStyle/>
          <a:p>
            <a:pPr algn="ctr"/>
            <a:r>
              <a:rPr lang="es-MX" sz="3067" b="1" dirty="0">
                <a:latin typeface="Tahoma" panose="020B0604030504040204" pitchFamily="34" charset="0"/>
                <a:ea typeface="Tahoma" panose="020B0604030504040204" pitchFamily="34" charset="0"/>
                <a:cs typeface="Tahoma" panose="020B0604030504040204" pitchFamily="34" charset="0"/>
              </a:rPr>
              <a:t>Referencias</a:t>
            </a:r>
            <a:endParaRPr lang="en-US" sz="3067"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426720" y="237068"/>
            <a:ext cx="11338560" cy="1036320"/>
          </a:xfrm>
          <a:prstGeom prst="rect">
            <a:avLst/>
          </a:prstGeom>
          <a:noFill/>
          <a:ln/>
        </p:spPr>
        <p:txBody>
          <a:bodyPr wrap="square" lIns="0" tIns="0" rIns="0" bIns="0" rtlCol="0" anchor="ctr"/>
          <a:lstStyle/>
          <a:p>
            <a:r>
              <a:rPr lang="es-US" sz="3467" b="1" noProof="0" dirty="0">
                <a:solidFill>
                  <a:srgbClr val="002060"/>
                </a:solidFill>
                <a:latin typeface="Calibri" pitchFamily="34" charset="0"/>
                <a:ea typeface="Calibri" pitchFamily="34" charset="-122"/>
                <a:cs typeface="Calibri" pitchFamily="34" charset="-120"/>
              </a:rPr>
              <a:t>Requisitos de seguro médico</a:t>
            </a:r>
          </a:p>
          <a:p>
            <a:r>
              <a:rPr lang="es-US" sz="3467" b="1" noProof="0" dirty="0">
                <a:solidFill>
                  <a:srgbClr val="002060"/>
                </a:solidFill>
                <a:latin typeface="Calibri" pitchFamily="34" charset="0"/>
                <a:ea typeface="Calibri" pitchFamily="34" charset="-122"/>
                <a:cs typeface="Calibri" pitchFamily="34" charset="-120"/>
              </a:rPr>
              <a:t> o de la clínica</a:t>
            </a:r>
            <a:endParaRPr lang="es-US" sz="3467" noProof="0" dirty="0">
              <a:solidFill>
                <a:srgbClr val="002060"/>
              </a:solidFill>
            </a:endParaRPr>
          </a:p>
        </p:txBody>
      </p:sp>
      <p:sp>
        <p:nvSpPr>
          <p:cNvPr id="5" name="Text 2"/>
          <p:cNvSpPr/>
          <p:nvPr/>
        </p:nvSpPr>
        <p:spPr>
          <a:xfrm>
            <a:off x="572931" y="1506519"/>
            <a:ext cx="5547360" cy="731520"/>
          </a:xfrm>
          <a:prstGeom prst="rect">
            <a:avLst/>
          </a:prstGeom>
          <a:noFill/>
          <a:ln/>
        </p:spPr>
        <p:txBody>
          <a:bodyPr wrap="square" rtlCol="0" anchor="ctr"/>
          <a:lstStyle/>
          <a:p>
            <a:r>
              <a:rPr lang="es-US" sz="3200" b="1" noProof="0" dirty="0">
                <a:solidFill>
                  <a:srgbClr val="1A3A5C"/>
                </a:solidFill>
                <a:latin typeface="Calibri" pitchFamily="34" charset="0"/>
                <a:ea typeface="Calibri" pitchFamily="34" charset="-122"/>
                <a:cs typeface="Calibri" pitchFamily="34" charset="-120"/>
              </a:rPr>
              <a:t>¿Tiene seguro médico?</a:t>
            </a:r>
            <a:endParaRPr lang="es-US" sz="3200" noProof="0" dirty="0"/>
          </a:p>
        </p:txBody>
      </p:sp>
      <p:sp>
        <p:nvSpPr>
          <p:cNvPr id="6" name="Text 3"/>
          <p:cNvSpPr/>
          <p:nvPr/>
        </p:nvSpPr>
        <p:spPr>
          <a:xfrm>
            <a:off x="787116" y="2420919"/>
            <a:ext cx="4311684" cy="670560"/>
          </a:xfrm>
          <a:prstGeom prst="rect">
            <a:avLst/>
          </a:prstGeom>
          <a:noFill/>
          <a:ln/>
        </p:spPr>
        <p:txBody>
          <a:bodyPr wrap="square" rtlCol="0" anchor="ctr"/>
          <a:lstStyle/>
          <a:p>
            <a:r>
              <a:rPr lang="es-US" sz="2667" noProof="0" dirty="0">
                <a:solidFill>
                  <a:srgbClr val="555555"/>
                </a:solidFill>
                <a:latin typeface="Calibri" pitchFamily="34" charset="0"/>
                <a:ea typeface="Calibri" pitchFamily="34" charset="-122"/>
                <a:cs typeface="Calibri" pitchFamily="34" charset="-120"/>
              </a:rPr>
              <a:t>Si no es así, es posible que aún pueda optar por él </a:t>
            </a:r>
            <a:endParaRPr lang="es-US" sz="2667" noProof="0" dirty="0"/>
          </a:p>
        </p:txBody>
      </p:sp>
      <p:sp>
        <p:nvSpPr>
          <p:cNvPr id="7" name="Text 4"/>
          <p:cNvSpPr/>
          <p:nvPr/>
        </p:nvSpPr>
        <p:spPr>
          <a:xfrm>
            <a:off x="304800" y="3393165"/>
            <a:ext cx="6634755" cy="1828800"/>
          </a:xfrm>
          <a:prstGeom prst="rect">
            <a:avLst/>
          </a:prstGeom>
          <a:noFill/>
          <a:ln/>
        </p:spPr>
        <p:txBody>
          <a:bodyPr wrap="square" rtlCol="0" anchor="ctr"/>
          <a:lstStyle/>
          <a:p>
            <a:pPr marL="457189" indent="-457189">
              <a:buSzPct val="100000"/>
              <a:buChar char="•"/>
            </a:pPr>
            <a:r>
              <a:rPr lang="es-US" sz="2667" b="1" noProof="0" dirty="0">
                <a:solidFill>
                  <a:srgbClr val="222222"/>
                </a:solidFill>
                <a:latin typeface="Calibri" pitchFamily="34" charset="0"/>
                <a:ea typeface="Calibri" pitchFamily="34" charset="-122"/>
                <a:cs typeface="Calibri" pitchFamily="34" charset="-120"/>
              </a:rPr>
              <a:t>Medicaid y CHIP</a:t>
            </a:r>
            <a:endParaRPr lang="es-US" sz="2667" noProof="0" dirty="0"/>
          </a:p>
          <a:p>
            <a:pPr marL="457189" indent="-457189">
              <a:buSzPct val="100000"/>
              <a:buChar char="•"/>
            </a:pPr>
            <a:r>
              <a:rPr lang="es-US" sz="2667" b="1" noProof="0" dirty="0">
                <a:solidFill>
                  <a:srgbClr val="222222"/>
                </a:solidFill>
                <a:latin typeface="Calibri" pitchFamily="34" charset="0"/>
                <a:ea typeface="Calibri" pitchFamily="34" charset="-122"/>
                <a:cs typeface="Calibri" pitchFamily="34" charset="-120"/>
              </a:rPr>
              <a:t>Centros de salud comunitarios (FQHC)</a:t>
            </a:r>
            <a:endParaRPr lang="es-US" sz="2667" noProof="0" dirty="0"/>
          </a:p>
          <a:p>
            <a:pPr marL="457189" indent="-457189">
              <a:buSzPct val="100000"/>
              <a:buChar char="•"/>
            </a:pPr>
            <a:r>
              <a:rPr lang="es-US" sz="2667" b="1" noProof="0" dirty="0">
                <a:solidFill>
                  <a:srgbClr val="222222"/>
                </a:solidFill>
                <a:latin typeface="Calibri" pitchFamily="34" charset="0"/>
                <a:ea typeface="Calibri" pitchFamily="34" charset="-122"/>
                <a:cs typeface="Calibri" pitchFamily="34" charset="-120"/>
              </a:rPr>
              <a:t>Clínicas con tarifas variables</a:t>
            </a:r>
            <a:endParaRPr lang="es-US" sz="2667" noProof="0" dirty="0"/>
          </a:p>
        </p:txBody>
      </p:sp>
      <p:sp>
        <p:nvSpPr>
          <p:cNvPr id="9" name="Text 6"/>
          <p:cNvSpPr/>
          <p:nvPr/>
        </p:nvSpPr>
        <p:spPr>
          <a:xfrm>
            <a:off x="304800" y="5821680"/>
            <a:ext cx="11460480" cy="640080"/>
          </a:xfrm>
          <a:prstGeom prst="rect">
            <a:avLst/>
          </a:prstGeom>
          <a:noFill/>
          <a:ln/>
        </p:spPr>
        <p:txBody>
          <a:bodyPr wrap="square" lIns="0" tIns="0" rIns="0" bIns="0" rtlCol="0" anchor="ctr"/>
          <a:lstStyle/>
          <a:p>
            <a:pPr algn="ctr"/>
            <a:r>
              <a:rPr lang="es-US" sz="2133" b="1" noProof="0" dirty="0">
                <a:solidFill>
                  <a:srgbClr val="002060"/>
                </a:solidFill>
                <a:latin typeface="Calibri" pitchFamily="34" charset="0"/>
                <a:ea typeface="Calibri" pitchFamily="34" charset="-122"/>
                <a:cs typeface="Calibri" pitchFamily="34" charset="-120"/>
              </a:rPr>
              <a:t>Su Promotor puede ponerle en contacto y ayudarle a presentar la solicitud, </a:t>
            </a:r>
          </a:p>
          <a:p>
            <a:pPr algn="ctr"/>
            <a:r>
              <a:rPr lang="es-US" sz="2133" b="1" noProof="0" dirty="0">
                <a:solidFill>
                  <a:srgbClr val="002060"/>
                </a:solidFill>
                <a:latin typeface="Calibri" pitchFamily="34" charset="0"/>
                <a:ea typeface="Calibri" pitchFamily="34" charset="-122"/>
                <a:cs typeface="Calibri" pitchFamily="34" charset="-120"/>
              </a:rPr>
              <a:t>incluso si los formularios parecen complicados.</a:t>
            </a:r>
            <a:endParaRPr lang="es-US" sz="2133" noProof="0" dirty="0">
              <a:solidFill>
                <a:srgbClr val="002060"/>
              </a:solidFill>
            </a:endParaRPr>
          </a:p>
        </p:txBody>
      </p:sp>
      <p:pic>
        <p:nvPicPr>
          <p:cNvPr id="2" name="Picture 1" descr="close up of calculator and stethoscope placed on invoice">
            <a:extLst>
              <a:ext uri="{FF2B5EF4-FFF2-40B4-BE49-F238E27FC236}">
                <a16:creationId xmlns:a16="http://schemas.microsoft.com/office/drawing/2014/main" id="{60FC5180-C108-166C-0B03-68E9F9020DD2}"/>
              </a:ext>
            </a:extLst>
          </p:cNvPr>
          <p:cNvPicPr>
            <a:picLocks noChangeAspect="1"/>
          </p:cNvPicPr>
          <p:nvPr/>
        </p:nvPicPr>
        <p:blipFill>
          <a:blip r:embed="rId5"/>
          <a:stretch>
            <a:fillRect/>
          </a:stretch>
        </p:blipFill>
        <p:spPr>
          <a:xfrm>
            <a:off x="6131823" y="527222"/>
            <a:ext cx="5755377" cy="3698789"/>
          </a:xfrm>
          <a:prstGeom prst="rect">
            <a:avLst/>
          </a:prstGeom>
        </p:spPr>
      </p:pic>
      <p:pic>
        <p:nvPicPr>
          <p:cNvPr id="4" name="Video 9 Español Slide 2">
            <a:hlinkClick r:id="" action="ppaction://media"/>
            <a:extLst>
              <a:ext uri="{FF2B5EF4-FFF2-40B4-BE49-F238E27FC236}">
                <a16:creationId xmlns:a16="http://schemas.microsoft.com/office/drawing/2014/main" id="{33DD9885-742E-035D-30EC-60AFE73148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8300" y="7842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426720" y="0"/>
            <a:ext cx="11338560" cy="1036320"/>
          </a:xfrm>
          <a:prstGeom prst="rect">
            <a:avLst/>
          </a:prstGeom>
          <a:noFill/>
          <a:ln/>
        </p:spPr>
        <p:txBody>
          <a:bodyPr wrap="square" lIns="0" tIns="0" rIns="0" bIns="0" rtlCol="0" anchor="ctr"/>
          <a:lstStyle/>
          <a:p>
            <a:r>
              <a:rPr lang="es-US" sz="3467" b="1" noProof="0" dirty="0">
                <a:solidFill>
                  <a:srgbClr val="002060"/>
                </a:solidFill>
                <a:latin typeface="Calibri" pitchFamily="34" charset="0"/>
                <a:ea typeface="Calibri" pitchFamily="34" charset="-122"/>
                <a:cs typeface="Calibri" pitchFamily="34" charset="-120"/>
              </a:rPr>
              <a:t>Cómo concertar una cita en la clínica</a:t>
            </a:r>
            <a:endParaRPr lang="es-US" sz="3467" noProof="0" dirty="0">
              <a:solidFill>
                <a:srgbClr val="002060"/>
              </a:solidFill>
            </a:endParaRPr>
          </a:p>
        </p:txBody>
      </p:sp>
      <p:sp>
        <p:nvSpPr>
          <p:cNvPr id="5" name="Text 2"/>
          <p:cNvSpPr/>
          <p:nvPr/>
        </p:nvSpPr>
        <p:spPr>
          <a:xfrm>
            <a:off x="216569" y="1135380"/>
            <a:ext cx="6217920" cy="1341120"/>
          </a:xfrm>
          <a:prstGeom prst="rect">
            <a:avLst/>
          </a:prstGeom>
          <a:noFill/>
          <a:ln/>
        </p:spPr>
        <p:txBody>
          <a:bodyPr wrap="square" lIns="0" tIns="0" rIns="0" bIns="0" rtlCol="0" anchor="ctr"/>
          <a:lstStyle/>
          <a:p>
            <a:r>
              <a:rPr lang="es-US" sz="4000" b="1" noProof="0" dirty="0">
                <a:solidFill>
                  <a:srgbClr val="002060"/>
                </a:solidFill>
                <a:latin typeface="Calibri" pitchFamily="34" charset="0"/>
                <a:ea typeface="Calibri" pitchFamily="34" charset="-122"/>
                <a:cs typeface="Calibri" pitchFamily="34" charset="-120"/>
              </a:rPr>
              <a:t>¡No espere a sentirse mal!</a:t>
            </a:r>
            <a:endParaRPr lang="es-US" sz="4000" noProof="0" dirty="0">
              <a:solidFill>
                <a:srgbClr val="002060"/>
              </a:solidFill>
            </a:endParaRPr>
          </a:p>
        </p:txBody>
      </p:sp>
      <p:sp>
        <p:nvSpPr>
          <p:cNvPr id="6" name="Text 3"/>
          <p:cNvSpPr/>
          <p:nvPr/>
        </p:nvSpPr>
        <p:spPr>
          <a:xfrm>
            <a:off x="487680" y="2865120"/>
            <a:ext cx="5608320" cy="670560"/>
          </a:xfrm>
          <a:prstGeom prst="rect">
            <a:avLst/>
          </a:prstGeom>
          <a:noFill/>
          <a:ln/>
        </p:spPr>
        <p:txBody>
          <a:bodyPr wrap="square" rtlCol="0" anchor="ctr"/>
          <a:lstStyle/>
          <a:p>
            <a:r>
              <a:rPr lang="es-US" sz="2667" noProof="0" dirty="0">
                <a:solidFill>
                  <a:srgbClr val="555555"/>
                </a:solidFill>
                <a:latin typeface="Calibri" pitchFamily="34" charset="0"/>
                <a:ea typeface="Calibri" pitchFamily="34" charset="-122"/>
                <a:cs typeface="Calibri" pitchFamily="34" charset="-120"/>
              </a:rPr>
              <a:t>Las visitas periódicas ayudan a detectar los problemas a tiempo.</a:t>
            </a:r>
            <a:endParaRPr lang="es-US" sz="2667" noProof="0" dirty="0"/>
          </a:p>
        </p:txBody>
      </p:sp>
      <p:sp>
        <p:nvSpPr>
          <p:cNvPr id="7" name="Text 4"/>
          <p:cNvSpPr/>
          <p:nvPr/>
        </p:nvSpPr>
        <p:spPr>
          <a:xfrm>
            <a:off x="487680" y="3429000"/>
            <a:ext cx="6217920" cy="2240280"/>
          </a:xfrm>
          <a:prstGeom prst="rect">
            <a:avLst/>
          </a:prstGeom>
          <a:noFill/>
          <a:ln/>
        </p:spPr>
        <p:txBody>
          <a:bodyPr wrap="square" rtlCol="0" anchor="ctr"/>
          <a:lstStyle/>
          <a:p>
            <a:r>
              <a:rPr lang="es-US" sz="2667" noProof="0" dirty="0">
                <a:solidFill>
                  <a:srgbClr val="222222"/>
                </a:solidFill>
                <a:latin typeface="Calibri" pitchFamily="34" charset="0"/>
                <a:ea typeface="Calibri" pitchFamily="34" charset="-122"/>
                <a:cs typeface="Calibri" pitchFamily="34" charset="-120"/>
              </a:rPr>
              <a:t>1.  Busque una clínica</a:t>
            </a:r>
            <a:endParaRPr lang="es-US" sz="2667" noProof="0" dirty="0"/>
          </a:p>
          <a:p>
            <a:r>
              <a:rPr lang="es-US" sz="2667" noProof="0" dirty="0">
                <a:solidFill>
                  <a:srgbClr val="222222"/>
                </a:solidFill>
                <a:latin typeface="Calibri" pitchFamily="34" charset="0"/>
                <a:ea typeface="Calibri" pitchFamily="34" charset="-122"/>
                <a:cs typeface="Calibri" pitchFamily="34" charset="-120"/>
              </a:rPr>
              <a:t>2.  Llame por teléfono</a:t>
            </a:r>
            <a:endParaRPr lang="es-US" sz="2667" noProof="0" dirty="0"/>
          </a:p>
          <a:p>
            <a:r>
              <a:rPr lang="es-US" sz="2667" noProof="0" dirty="0">
                <a:solidFill>
                  <a:srgbClr val="222222"/>
                </a:solidFill>
                <a:latin typeface="Calibri" pitchFamily="34" charset="0"/>
                <a:ea typeface="Calibri" pitchFamily="34" charset="-122"/>
                <a:cs typeface="Calibri" pitchFamily="34" charset="-120"/>
              </a:rPr>
              <a:t>3.  Lleve su lista de medicamentos</a:t>
            </a:r>
            <a:endParaRPr lang="es-US" sz="2667" noProof="0" dirty="0"/>
          </a:p>
          <a:p>
            <a:r>
              <a:rPr lang="es-US" sz="2667" noProof="0" dirty="0">
                <a:solidFill>
                  <a:srgbClr val="222222"/>
                </a:solidFill>
                <a:latin typeface="Calibri" pitchFamily="34" charset="0"/>
                <a:ea typeface="Calibri" pitchFamily="34" charset="-122"/>
                <a:cs typeface="Calibri" pitchFamily="34" charset="-120"/>
              </a:rPr>
              <a:t>4.  Traiga sus preguntas</a:t>
            </a:r>
            <a:endParaRPr lang="es-US" sz="2667" noProof="0" dirty="0"/>
          </a:p>
        </p:txBody>
      </p:sp>
      <p:sp>
        <p:nvSpPr>
          <p:cNvPr id="9" name="Text 6"/>
          <p:cNvSpPr/>
          <p:nvPr/>
        </p:nvSpPr>
        <p:spPr>
          <a:xfrm>
            <a:off x="365760" y="6217920"/>
            <a:ext cx="11460480" cy="640080"/>
          </a:xfrm>
          <a:prstGeom prst="rect">
            <a:avLst/>
          </a:prstGeom>
          <a:noFill/>
          <a:ln/>
        </p:spPr>
        <p:txBody>
          <a:bodyPr wrap="square" lIns="0" tIns="0" rIns="0" bIns="0" rtlCol="0" anchor="ctr"/>
          <a:lstStyle/>
          <a:p>
            <a:pPr algn="ctr"/>
            <a:r>
              <a:rPr lang="es-US" sz="2133" b="1" noProof="0" dirty="0">
                <a:solidFill>
                  <a:srgbClr val="002060"/>
                </a:solidFill>
                <a:latin typeface="Calibri" pitchFamily="34" charset="0"/>
                <a:ea typeface="Calibri" pitchFamily="34" charset="-122"/>
                <a:cs typeface="Calibri" pitchFamily="34" charset="-120"/>
              </a:rPr>
              <a:t>Su Promotor puede ponerle en contacto con una clínica y ayudarle a concertar una cita</a:t>
            </a:r>
            <a:endParaRPr lang="es-US" sz="2133" noProof="0" dirty="0">
              <a:solidFill>
                <a:srgbClr val="002060"/>
              </a:solidFill>
            </a:endParaRPr>
          </a:p>
        </p:txBody>
      </p:sp>
      <p:pic>
        <p:nvPicPr>
          <p:cNvPr id="2" name="Picture 1" descr="Person holding red heat pack">
            <a:extLst>
              <a:ext uri="{FF2B5EF4-FFF2-40B4-BE49-F238E27FC236}">
                <a16:creationId xmlns:a16="http://schemas.microsoft.com/office/drawing/2014/main" id="{D3820626-A9FA-4517-7E27-7AF956C8E5AA}"/>
              </a:ext>
            </a:extLst>
          </p:cNvPr>
          <p:cNvPicPr>
            <a:picLocks noChangeAspect="1"/>
          </p:cNvPicPr>
          <p:nvPr/>
        </p:nvPicPr>
        <p:blipFill>
          <a:blip r:embed="rId5"/>
          <a:stretch>
            <a:fillRect/>
          </a:stretch>
        </p:blipFill>
        <p:spPr>
          <a:xfrm>
            <a:off x="6426033" y="911516"/>
            <a:ext cx="5765967" cy="3937687"/>
          </a:xfrm>
          <a:prstGeom prst="rect">
            <a:avLst/>
          </a:prstGeom>
        </p:spPr>
      </p:pic>
      <p:pic>
        <p:nvPicPr>
          <p:cNvPr id="4" name="Video 9 Español Slide 3">
            <a:hlinkClick r:id="" action="ppaction://media"/>
            <a:extLst>
              <a:ext uri="{FF2B5EF4-FFF2-40B4-BE49-F238E27FC236}">
                <a16:creationId xmlns:a16="http://schemas.microsoft.com/office/drawing/2014/main" id="{B357BF64-1028-7E77-EE1C-16F787F997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41538" y="9207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426720" y="0"/>
            <a:ext cx="11338560" cy="1036320"/>
          </a:xfrm>
          <a:prstGeom prst="rect">
            <a:avLst/>
          </a:prstGeom>
          <a:noFill/>
          <a:ln/>
        </p:spPr>
        <p:txBody>
          <a:bodyPr wrap="square" lIns="0" tIns="0" rIns="0" bIns="0" rtlCol="0" anchor="ctr"/>
          <a:lstStyle/>
          <a:p>
            <a:r>
              <a:rPr lang="es-US" sz="3467" b="1" noProof="0" dirty="0">
                <a:solidFill>
                  <a:srgbClr val="002060"/>
                </a:solidFill>
                <a:latin typeface="Calibri" pitchFamily="34" charset="0"/>
                <a:ea typeface="Calibri" pitchFamily="34" charset="-122"/>
                <a:cs typeface="Calibri" pitchFamily="34" charset="-120"/>
              </a:rPr>
              <a:t>Cómo conseguir medicamentos y productos sanitarios</a:t>
            </a:r>
            <a:endParaRPr lang="es-US" sz="3467" noProof="0" dirty="0">
              <a:solidFill>
                <a:srgbClr val="002060"/>
              </a:solidFill>
            </a:endParaRPr>
          </a:p>
        </p:txBody>
      </p:sp>
      <p:sp>
        <p:nvSpPr>
          <p:cNvPr id="5" name="Text 2"/>
          <p:cNvSpPr/>
          <p:nvPr/>
        </p:nvSpPr>
        <p:spPr>
          <a:xfrm>
            <a:off x="6217920" y="1036320"/>
            <a:ext cx="7100504" cy="1280160"/>
          </a:xfrm>
          <a:prstGeom prst="rect">
            <a:avLst/>
          </a:prstGeom>
          <a:noFill/>
          <a:ln/>
        </p:spPr>
        <p:txBody>
          <a:bodyPr wrap="square" rtlCol="0" anchor="ctr"/>
          <a:lstStyle/>
          <a:p>
            <a:r>
              <a:rPr lang="es-US" sz="3200" b="1" noProof="0" dirty="0">
                <a:solidFill>
                  <a:srgbClr val="1A3A5C"/>
                </a:solidFill>
                <a:latin typeface="Calibri" pitchFamily="34" charset="0"/>
                <a:ea typeface="Calibri" pitchFamily="34" charset="-122"/>
                <a:cs typeface="Calibri" pitchFamily="34" charset="-120"/>
              </a:rPr>
              <a:t>Los medicamentos no deberían </a:t>
            </a:r>
          </a:p>
          <a:p>
            <a:r>
              <a:rPr lang="es-US" sz="3200" b="1" noProof="0" dirty="0">
                <a:solidFill>
                  <a:srgbClr val="1A3A5C"/>
                </a:solidFill>
                <a:latin typeface="Calibri" pitchFamily="34" charset="0"/>
                <a:ea typeface="Calibri" pitchFamily="34" charset="-122"/>
                <a:cs typeface="Calibri" pitchFamily="34" charset="-120"/>
              </a:rPr>
              <a:t>ser un lujo.</a:t>
            </a:r>
            <a:endParaRPr lang="es-US" sz="3200" noProof="0" dirty="0"/>
          </a:p>
        </p:txBody>
      </p:sp>
      <p:sp>
        <p:nvSpPr>
          <p:cNvPr id="6" name="Text 3"/>
          <p:cNvSpPr/>
          <p:nvPr/>
        </p:nvSpPr>
        <p:spPr>
          <a:xfrm>
            <a:off x="6217920" y="2926080"/>
            <a:ext cx="5547360" cy="2926080"/>
          </a:xfrm>
          <a:prstGeom prst="rect">
            <a:avLst/>
          </a:prstGeom>
          <a:noFill/>
          <a:ln/>
        </p:spPr>
        <p:txBody>
          <a:bodyPr wrap="square" rtlCol="0" anchor="ctr"/>
          <a:lstStyle/>
          <a:p>
            <a:pPr marL="457189" indent="-457189">
              <a:buSzPct val="100000"/>
              <a:buChar char="•"/>
            </a:pPr>
            <a:r>
              <a:rPr lang="es-US" sz="2667" noProof="0" dirty="0">
                <a:solidFill>
                  <a:srgbClr val="222222"/>
                </a:solidFill>
                <a:latin typeface="Calibri" pitchFamily="34" charset="0"/>
                <a:ea typeface="Calibri" pitchFamily="34" charset="-122"/>
                <a:cs typeface="Calibri" pitchFamily="34" charset="-120"/>
              </a:rPr>
              <a:t>Medicamentos a 4 dólares</a:t>
            </a:r>
            <a:endParaRPr lang="es-US" sz="2667" noProof="0" dirty="0"/>
          </a:p>
          <a:p>
            <a:pPr marL="457189" indent="-457189">
              <a:buSzPct val="100000"/>
              <a:buChar char="•"/>
            </a:pPr>
            <a:r>
              <a:rPr lang="es-US" sz="2667" noProof="0" dirty="0">
                <a:solidFill>
                  <a:srgbClr val="222222"/>
                </a:solidFill>
                <a:latin typeface="Calibri" pitchFamily="34" charset="0"/>
                <a:ea typeface="Calibri" pitchFamily="34" charset="-122"/>
                <a:cs typeface="Calibri" pitchFamily="34" charset="-120"/>
              </a:rPr>
              <a:t>Programas de asistencia al paciente (PAP)</a:t>
            </a:r>
            <a:endParaRPr lang="es-US" sz="2667" noProof="0" dirty="0"/>
          </a:p>
          <a:p>
            <a:pPr marL="457189" indent="-457189">
              <a:buSzPct val="100000"/>
              <a:buChar char="•"/>
            </a:pPr>
            <a:r>
              <a:rPr lang="es-US" sz="2667" noProof="0" dirty="0">
                <a:solidFill>
                  <a:srgbClr val="222222"/>
                </a:solidFill>
                <a:latin typeface="Calibri" pitchFamily="34" charset="0"/>
                <a:ea typeface="Calibri" pitchFamily="34" charset="-122"/>
                <a:cs typeface="Calibri" pitchFamily="34" charset="-120"/>
              </a:rPr>
              <a:t>Farmacias de centros de salud comunitarios</a:t>
            </a:r>
            <a:endParaRPr lang="es-US" sz="2667" noProof="0" dirty="0"/>
          </a:p>
          <a:p>
            <a:pPr marL="457189" indent="-457189">
              <a:buSzPct val="100000"/>
              <a:buChar char="•"/>
            </a:pPr>
            <a:r>
              <a:rPr lang="es-US" sz="2667" noProof="0" dirty="0">
                <a:solidFill>
                  <a:srgbClr val="222222"/>
                </a:solidFill>
                <a:latin typeface="Calibri" pitchFamily="34" charset="0"/>
                <a:ea typeface="Calibri" pitchFamily="34" charset="-122"/>
                <a:cs typeface="Calibri" pitchFamily="34" charset="-120"/>
              </a:rPr>
              <a:t>Medidores de glucosa y tiras reactivas gratuitos</a:t>
            </a:r>
            <a:endParaRPr lang="es-US" sz="2667" noProof="0" dirty="0"/>
          </a:p>
        </p:txBody>
      </p:sp>
      <p:sp>
        <p:nvSpPr>
          <p:cNvPr id="8" name="Text 5"/>
          <p:cNvSpPr/>
          <p:nvPr/>
        </p:nvSpPr>
        <p:spPr>
          <a:xfrm>
            <a:off x="365760" y="6217920"/>
            <a:ext cx="11460480" cy="640080"/>
          </a:xfrm>
          <a:prstGeom prst="rect">
            <a:avLst/>
          </a:prstGeom>
          <a:noFill/>
          <a:ln/>
        </p:spPr>
        <p:txBody>
          <a:bodyPr wrap="square" lIns="0" tIns="0" rIns="0" bIns="0" rtlCol="0" anchor="ctr"/>
          <a:lstStyle/>
          <a:p>
            <a:pPr algn="ctr"/>
            <a:r>
              <a:rPr lang="es-US" sz="2133" b="1" noProof="0" dirty="0">
                <a:solidFill>
                  <a:srgbClr val="002060"/>
                </a:solidFill>
                <a:latin typeface="Calibri" pitchFamily="34" charset="0"/>
                <a:ea typeface="Calibri" pitchFamily="34" charset="-122"/>
                <a:cs typeface="Calibri" pitchFamily="34" charset="-120"/>
              </a:rPr>
              <a:t>Su Promotor puede ayudarle a encontrar medicamentos y suministros a bajo costo cerca de usted.</a:t>
            </a:r>
            <a:endParaRPr lang="es-US" sz="2133" noProof="0" dirty="0">
              <a:solidFill>
                <a:srgbClr val="002060"/>
              </a:solidFill>
            </a:endParaRPr>
          </a:p>
        </p:txBody>
      </p:sp>
      <p:pic>
        <p:nvPicPr>
          <p:cNvPr id="2" name="Picture 1" descr="Amber bottle of gel capsules">
            <a:extLst>
              <a:ext uri="{FF2B5EF4-FFF2-40B4-BE49-F238E27FC236}">
                <a16:creationId xmlns:a16="http://schemas.microsoft.com/office/drawing/2014/main" id="{6ACFC46F-13EF-68C3-6B0D-06A537D08876}"/>
              </a:ext>
            </a:extLst>
          </p:cNvPr>
          <p:cNvPicPr>
            <a:picLocks noChangeAspect="1"/>
          </p:cNvPicPr>
          <p:nvPr/>
        </p:nvPicPr>
        <p:blipFill>
          <a:blip r:embed="rId5"/>
          <a:stretch>
            <a:fillRect/>
          </a:stretch>
        </p:blipFill>
        <p:spPr>
          <a:xfrm>
            <a:off x="426721" y="1730461"/>
            <a:ext cx="5646729" cy="3764487"/>
          </a:xfrm>
          <a:prstGeom prst="rect">
            <a:avLst/>
          </a:prstGeom>
        </p:spPr>
      </p:pic>
      <p:pic>
        <p:nvPicPr>
          <p:cNvPr id="4" name="Video 9 Español Slide 4">
            <a:hlinkClick r:id="" action="ppaction://media"/>
            <a:extLst>
              <a:ext uri="{FF2B5EF4-FFF2-40B4-BE49-F238E27FC236}">
                <a16:creationId xmlns:a16="http://schemas.microsoft.com/office/drawing/2014/main" id="{D3684778-D0C5-217F-6641-9A3980FD63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65250" y="10128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426720" y="0"/>
            <a:ext cx="11338560" cy="1036320"/>
          </a:xfrm>
          <a:prstGeom prst="rect">
            <a:avLst/>
          </a:prstGeom>
          <a:noFill/>
          <a:ln/>
        </p:spPr>
        <p:txBody>
          <a:bodyPr wrap="square" lIns="0" tIns="0" rIns="0" bIns="0" rtlCol="0" anchor="ctr"/>
          <a:lstStyle/>
          <a:p>
            <a:r>
              <a:rPr lang="es-US" sz="3467" b="1" noProof="0" dirty="0">
                <a:solidFill>
                  <a:srgbClr val="002060"/>
                </a:solidFill>
                <a:latin typeface="Calibri" pitchFamily="34" charset="0"/>
                <a:ea typeface="Calibri" pitchFamily="34" charset="-122"/>
                <a:cs typeface="Calibri" pitchFamily="34" charset="-120"/>
              </a:rPr>
              <a:t>Revisiones preventivas</a:t>
            </a:r>
            <a:endParaRPr lang="es-US" sz="3467" noProof="0" dirty="0">
              <a:solidFill>
                <a:srgbClr val="002060"/>
              </a:solidFill>
            </a:endParaRPr>
          </a:p>
        </p:txBody>
      </p:sp>
      <p:sp>
        <p:nvSpPr>
          <p:cNvPr id="4" name="Shape 2"/>
          <p:cNvSpPr/>
          <p:nvPr/>
        </p:nvSpPr>
        <p:spPr>
          <a:xfrm>
            <a:off x="548640" y="1280160"/>
            <a:ext cx="3535680" cy="4693920"/>
          </a:xfrm>
          <a:prstGeom prst="rect">
            <a:avLst/>
          </a:prstGeom>
          <a:solidFill>
            <a:srgbClr val="EAF6F9"/>
          </a:solidFill>
          <a:ln w="19050">
            <a:solidFill>
              <a:srgbClr val="028090"/>
            </a:solidFill>
            <a:prstDash val="solid"/>
          </a:ln>
        </p:spPr>
        <p:txBody>
          <a:bodyPr/>
          <a:lstStyle/>
          <a:p>
            <a:endParaRPr lang="es-US" sz="2400" noProof="0" dirty="0"/>
          </a:p>
        </p:txBody>
      </p:sp>
      <p:sp>
        <p:nvSpPr>
          <p:cNvPr id="5" name="Text 3"/>
          <p:cNvSpPr/>
          <p:nvPr/>
        </p:nvSpPr>
        <p:spPr>
          <a:xfrm>
            <a:off x="548640" y="1402080"/>
            <a:ext cx="3535680" cy="1219200"/>
          </a:xfrm>
          <a:prstGeom prst="rect">
            <a:avLst/>
          </a:prstGeom>
          <a:noFill/>
          <a:ln/>
        </p:spPr>
        <p:txBody>
          <a:bodyPr wrap="square" rtlCol="0" anchor="ctr"/>
          <a:lstStyle/>
          <a:p>
            <a:pPr algn="ctr"/>
            <a:r>
              <a:rPr lang="es-US" sz="5600" noProof="0" dirty="0">
                <a:solidFill>
                  <a:srgbClr val="000000"/>
                </a:solidFill>
              </a:rPr>
              <a:t>💉</a:t>
            </a:r>
            <a:endParaRPr lang="es-US" sz="5600" noProof="0" dirty="0"/>
          </a:p>
        </p:txBody>
      </p:sp>
      <p:sp>
        <p:nvSpPr>
          <p:cNvPr id="6" name="Text 4"/>
          <p:cNvSpPr/>
          <p:nvPr/>
        </p:nvSpPr>
        <p:spPr>
          <a:xfrm>
            <a:off x="670560" y="2682240"/>
            <a:ext cx="3291840" cy="609600"/>
          </a:xfrm>
          <a:prstGeom prst="rect">
            <a:avLst/>
          </a:prstGeom>
          <a:noFill/>
          <a:ln/>
        </p:spPr>
        <p:txBody>
          <a:bodyPr wrap="square" lIns="0" tIns="0" rIns="0" bIns="0" rtlCol="0" anchor="ctr"/>
          <a:lstStyle/>
          <a:p>
            <a:pPr algn="ctr"/>
            <a:r>
              <a:rPr lang="es-US" sz="3200" b="1" noProof="0" dirty="0">
                <a:solidFill>
                  <a:srgbClr val="028090"/>
                </a:solidFill>
                <a:latin typeface="Calibri" pitchFamily="34" charset="0"/>
                <a:ea typeface="Calibri" pitchFamily="34" charset="-122"/>
                <a:cs typeface="Calibri" pitchFamily="34" charset="-120"/>
              </a:rPr>
              <a:t>Vacuna contra la gripe</a:t>
            </a:r>
            <a:endParaRPr lang="es-US" sz="3200" noProof="0" dirty="0"/>
          </a:p>
        </p:txBody>
      </p:sp>
      <p:sp>
        <p:nvSpPr>
          <p:cNvPr id="7" name="Text 5"/>
          <p:cNvSpPr/>
          <p:nvPr/>
        </p:nvSpPr>
        <p:spPr>
          <a:xfrm>
            <a:off x="670560" y="3352800"/>
            <a:ext cx="3291840" cy="2255520"/>
          </a:xfrm>
          <a:prstGeom prst="rect">
            <a:avLst/>
          </a:prstGeom>
          <a:noFill/>
          <a:ln/>
        </p:spPr>
        <p:txBody>
          <a:bodyPr wrap="square" rtlCol="0" anchor="ctr"/>
          <a:lstStyle/>
          <a:p>
            <a:pPr algn="ctr"/>
            <a:r>
              <a:rPr lang="es-US" sz="2133" noProof="0" dirty="0">
                <a:solidFill>
                  <a:srgbClr val="222222"/>
                </a:solidFill>
                <a:latin typeface="Calibri" pitchFamily="34" charset="0"/>
                <a:ea typeface="Calibri" pitchFamily="34" charset="-122"/>
                <a:cs typeface="Calibri" pitchFamily="34" charset="-120"/>
              </a:rPr>
              <a:t>A menudo GRATIS</a:t>
            </a:r>
            <a:endParaRPr lang="es-US" sz="2133" noProof="0" dirty="0"/>
          </a:p>
          <a:p>
            <a:pPr algn="ctr"/>
            <a:r>
              <a:rPr lang="es-US" sz="2133" noProof="0" dirty="0">
                <a:solidFill>
                  <a:srgbClr val="222222"/>
                </a:solidFill>
                <a:latin typeface="Calibri" pitchFamily="34" charset="0"/>
                <a:ea typeface="Calibri" pitchFamily="34" charset="-122"/>
                <a:cs typeface="Calibri" pitchFamily="34" charset="-120"/>
              </a:rPr>
              <a:t>en farmacias y clínicas</a:t>
            </a:r>
            <a:endParaRPr lang="es-US" sz="2133" noProof="0" dirty="0"/>
          </a:p>
        </p:txBody>
      </p:sp>
      <p:sp>
        <p:nvSpPr>
          <p:cNvPr id="8" name="Shape 6"/>
          <p:cNvSpPr/>
          <p:nvPr/>
        </p:nvSpPr>
        <p:spPr>
          <a:xfrm>
            <a:off x="4352544" y="1280160"/>
            <a:ext cx="3535680" cy="4693920"/>
          </a:xfrm>
          <a:prstGeom prst="rect">
            <a:avLst/>
          </a:prstGeom>
          <a:solidFill>
            <a:srgbClr val="FEF3EC"/>
          </a:solidFill>
          <a:ln w="19050">
            <a:solidFill>
              <a:srgbClr val="E8793A"/>
            </a:solidFill>
            <a:prstDash val="solid"/>
          </a:ln>
        </p:spPr>
        <p:txBody>
          <a:bodyPr/>
          <a:lstStyle/>
          <a:p>
            <a:endParaRPr lang="es-US" sz="2400" noProof="0" dirty="0"/>
          </a:p>
        </p:txBody>
      </p:sp>
      <p:sp>
        <p:nvSpPr>
          <p:cNvPr id="9" name="Text 7"/>
          <p:cNvSpPr/>
          <p:nvPr/>
        </p:nvSpPr>
        <p:spPr>
          <a:xfrm>
            <a:off x="4352544" y="1402080"/>
            <a:ext cx="3535680" cy="1219200"/>
          </a:xfrm>
          <a:prstGeom prst="rect">
            <a:avLst/>
          </a:prstGeom>
          <a:noFill/>
          <a:ln/>
        </p:spPr>
        <p:txBody>
          <a:bodyPr wrap="square" rtlCol="0" anchor="ctr"/>
          <a:lstStyle/>
          <a:p>
            <a:pPr algn="ctr"/>
            <a:r>
              <a:rPr lang="es-US" sz="5600" noProof="0" dirty="0">
                <a:solidFill>
                  <a:srgbClr val="000000"/>
                </a:solidFill>
              </a:rPr>
              <a:t>👁️</a:t>
            </a:r>
            <a:endParaRPr lang="es-US" sz="5600" noProof="0" dirty="0"/>
          </a:p>
        </p:txBody>
      </p:sp>
      <p:sp>
        <p:nvSpPr>
          <p:cNvPr id="10" name="Text 8"/>
          <p:cNvSpPr/>
          <p:nvPr/>
        </p:nvSpPr>
        <p:spPr>
          <a:xfrm>
            <a:off x="4474464" y="2682240"/>
            <a:ext cx="3291840" cy="609600"/>
          </a:xfrm>
          <a:prstGeom prst="rect">
            <a:avLst/>
          </a:prstGeom>
          <a:noFill/>
          <a:ln/>
        </p:spPr>
        <p:txBody>
          <a:bodyPr wrap="square" lIns="0" tIns="0" rIns="0" bIns="0" rtlCol="0" anchor="ctr"/>
          <a:lstStyle/>
          <a:p>
            <a:pPr algn="ctr"/>
            <a:r>
              <a:rPr lang="es-US" sz="3200" b="1" noProof="0" dirty="0">
                <a:solidFill>
                  <a:srgbClr val="E8793A"/>
                </a:solidFill>
                <a:latin typeface="Calibri" pitchFamily="34" charset="0"/>
                <a:ea typeface="Calibri" pitchFamily="34" charset="-122"/>
                <a:cs typeface="Calibri" pitchFamily="34" charset="-120"/>
              </a:rPr>
              <a:t>Revisión ocular</a:t>
            </a:r>
            <a:endParaRPr lang="es-US" sz="3200" noProof="0" dirty="0"/>
          </a:p>
        </p:txBody>
      </p:sp>
      <p:sp>
        <p:nvSpPr>
          <p:cNvPr id="11" name="Text 9"/>
          <p:cNvSpPr/>
          <p:nvPr/>
        </p:nvSpPr>
        <p:spPr>
          <a:xfrm>
            <a:off x="4474464" y="3352800"/>
            <a:ext cx="3291840" cy="2255520"/>
          </a:xfrm>
          <a:prstGeom prst="rect">
            <a:avLst/>
          </a:prstGeom>
          <a:noFill/>
          <a:ln/>
        </p:spPr>
        <p:txBody>
          <a:bodyPr wrap="square" rtlCol="0" anchor="ctr"/>
          <a:lstStyle/>
          <a:p>
            <a:pPr algn="ctr"/>
            <a:r>
              <a:rPr lang="es-US" sz="2133" noProof="0" dirty="0">
                <a:solidFill>
                  <a:srgbClr val="222222"/>
                </a:solidFill>
                <a:latin typeface="Calibri" pitchFamily="34" charset="0"/>
                <a:ea typeface="Calibri" pitchFamily="34" charset="-122"/>
                <a:cs typeface="Calibri" pitchFamily="34" charset="-120"/>
              </a:rPr>
              <a:t>Cada año —</a:t>
            </a:r>
            <a:endParaRPr lang="es-US" sz="2133" noProof="0" dirty="0"/>
          </a:p>
          <a:p>
            <a:pPr algn="ctr"/>
            <a:r>
              <a:rPr lang="es-US" sz="2133" noProof="0" dirty="0">
                <a:solidFill>
                  <a:srgbClr val="222222"/>
                </a:solidFill>
                <a:latin typeface="Calibri" pitchFamily="34" charset="0"/>
                <a:ea typeface="Calibri" pitchFamily="34" charset="-122"/>
                <a:cs typeface="Calibri" pitchFamily="34" charset="-120"/>
              </a:rPr>
              <a:t>incluso antes de que surjan problemas</a:t>
            </a:r>
            <a:endParaRPr lang="es-US" sz="2133" noProof="0" dirty="0"/>
          </a:p>
        </p:txBody>
      </p:sp>
      <p:sp>
        <p:nvSpPr>
          <p:cNvPr id="12" name="Shape 10"/>
          <p:cNvSpPr/>
          <p:nvPr/>
        </p:nvSpPr>
        <p:spPr>
          <a:xfrm>
            <a:off x="8156448" y="1280160"/>
            <a:ext cx="3535680" cy="4693920"/>
          </a:xfrm>
          <a:prstGeom prst="rect">
            <a:avLst/>
          </a:prstGeom>
          <a:solidFill>
            <a:srgbClr val="EAF6F9"/>
          </a:solidFill>
          <a:ln w="19050">
            <a:solidFill>
              <a:srgbClr val="028090"/>
            </a:solidFill>
            <a:prstDash val="solid"/>
          </a:ln>
        </p:spPr>
        <p:txBody>
          <a:bodyPr/>
          <a:lstStyle/>
          <a:p>
            <a:endParaRPr lang="es-US" sz="2400" noProof="0" dirty="0"/>
          </a:p>
        </p:txBody>
      </p:sp>
      <p:sp>
        <p:nvSpPr>
          <p:cNvPr id="13" name="Text 11"/>
          <p:cNvSpPr/>
          <p:nvPr/>
        </p:nvSpPr>
        <p:spPr>
          <a:xfrm>
            <a:off x="8156448" y="1402080"/>
            <a:ext cx="3535680" cy="1219200"/>
          </a:xfrm>
          <a:prstGeom prst="rect">
            <a:avLst/>
          </a:prstGeom>
          <a:noFill/>
          <a:ln/>
        </p:spPr>
        <p:txBody>
          <a:bodyPr wrap="square" rtlCol="0" anchor="ctr"/>
          <a:lstStyle/>
          <a:p>
            <a:pPr algn="ctr"/>
            <a:r>
              <a:rPr lang="es-US" sz="5600" noProof="0" dirty="0">
                <a:solidFill>
                  <a:srgbClr val="000000"/>
                </a:solidFill>
              </a:rPr>
              <a:t>🦷</a:t>
            </a:r>
            <a:endParaRPr lang="es-US" sz="5600" noProof="0" dirty="0"/>
          </a:p>
        </p:txBody>
      </p:sp>
      <p:sp>
        <p:nvSpPr>
          <p:cNvPr id="14" name="Text 12"/>
          <p:cNvSpPr/>
          <p:nvPr/>
        </p:nvSpPr>
        <p:spPr>
          <a:xfrm>
            <a:off x="8278368" y="2682240"/>
            <a:ext cx="3291840" cy="609600"/>
          </a:xfrm>
          <a:prstGeom prst="rect">
            <a:avLst/>
          </a:prstGeom>
          <a:noFill/>
          <a:ln/>
        </p:spPr>
        <p:txBody>
          <a:bodyPr wrap="square" lIns="0" tIns="0" rIns="0" bIns="0" rtlCol="0" anchor="ctr"/>
          <a:lstStyle/>
          <a:p>
            <a:pPr algn="ctr"/>
            <a:r>
              <a:rPr lang="es-US" sz="3200" b="1" noProof="0" dirty="0">
                <a:solidFill>
                  <a:srgbClr val="028090"/>
                </a:solidFill>
                <a:latin typeface="Calibri" pitchFamily="34" charset="0"/>
                <a:ea typeface="Calibri" pitchFamily="34" charset="-122"/>
                <a:cs typeface="Calibri" pitchFamily="34" charset="-120"/>
              </a:rPr>
              <a:t>Cuidado dental</a:t>
            </a:r>
            <a:endParaRPr lang="es-US" sz="3200" noProof="0" dirty="0"/>
          </a:p>
        </p:txBody>
      </p:sp>
      <p:sp>
        <p:nvSpPr>
          <p:cNvPr id="15" name="Text 13"/>
          <p:cNvSpPr/>
          <p:nvPr/>
        </p:nvSpPr>
        <p:spPr>
          <a:xfrm>
            <a:off x="8278368" y="3352800"/>
            <a:ext cx="3291840" cy="2255520"/>
          </a:xfrm>
          <a:prstGeom prst="rect">
            <a:avLst/>
          </a:prstGeom>
          <a:noFill/>
          <a:ln/>
        </p:spPr>
        <p:txBody>
          <a:bodyPr wrap="square" rtlCol="0" anchor="ctr"/>
          <a:lstStyle/>
          <a:p>
            <a:pPr algn="ctr"/>
            <a:r>
              <a:rPr lang="es-US" sz="2133" noProof="0" dirty="0">
                <a:solidFill>
                  <a:srgbClr val="222222"/>
                </a:solidFill>
                <a:latin typeface="Calibri" pitchFamily="34" charset="0"/>
                <a:ea typeface="Calibri" pitchFamily="34" charset="-122"/>
                <a:cs typeface="Calibri" pitchFamily="34" charset="-120"/>
              </a:rPr>
              <a:t>La enfermedad de las encías</a:t>
            </a:r>
            <a:endParaRPr lang="es-US" sz="2133" noProof="0" dirty="0"/>
          </a:p>
          <a:p>
            <a:pPr algn="ctr"/>
            <a:r>
              <a:rPr lang="es-US" sz="2133" noProof="0" dirty="0">
                <a:solidFill>
                  <a:srgbClr val="222222"/>
                </a:solidFill>
                <a:latin typeface="Calibri" pitchFamily="34" charset="0"/>
                <a:ea typeface="Calibri" pitchFamily="34" charset="-122"/>
                <a:cs typeface="Calibri" pitchFamily="34" charset="-120"/>
              </a:rPr>
              <a:t>empeora el nivel de azúcar en sangre</a:t>
            </a:r>
            <a:endParaRPr lang="es-US" sz="2133" noProof="0" dirty="0"/>
          </a:p>
        </p:txBody>
      </p:sp>
      <p:sp>
        <p:nvSpPr>
          <p:cNvPr id="17" name="Text 15"/>
          <p:cNvSpPr/>
          <p:nvPr/>
        </p:nvSpPr>
        <p:spPr>
          <a:xfrm>
            <a:off x="365760" y="6217920"/>
            <a:ext cx="11460480" cy="640080"/>
          </a:xfrm>
          <a:prstGeom prst="rect">
            <a:avLst/>
          </a:prstGeom>
          <a:noFill/>
          <a:ln/>
        </p:spPr>
        <p:txBody>
          <a:bodyPr wrap="square" lIns="0" tIns="0" rIns="0" bIns="0" rtlCol="0" anchor="ctr"/>
          <a:lstStyle/>
          <a:p>
            <a:pPr algn="ctr"/>
            <a:r>
              <a:rPr lang="es-US" sz="2133" b="1" noProof="0" dirty="0">
                <a:solidFill>
                  <a:srgbClr val="002060"/>
                </a:solidFill>
                <a:latin typeface="Calibri" pitchFamily="34" charset="0"/>
                <a:ea typeface="Calibri" pitchFamily="34" charset="-122"/>
                <a:cs typeface="Calibri" pitchFamily="34" charset="-120"/>
              </a:rPr>
              <a:t>Su Promotor puede ponerte en contacto para programar derivaciones para los tres.</a:t>
            </a:r>
            <a:endParaRPr lang="es-US" sz="2133" noProof="0" dirty="0">
              <a:solidFill>
                <a:srgbClr val="002060"/>
              </a:solidFill>
            </a:endParaRPr>
          </a:p>
        </p:txBody>
      </p:sp>
      <p:pic>
        <p:nvPicPr>
          <p:cNvPr id="2" name="Video 9 Español Slide 5">
            <a:hlinkClick r:id="" action="ppaction://media"/>
            <a:extLst>
              <a:ext uri="{FF2B5EF4-FFF2-40B4-BE49-F238E27FC236}">
                <a16:creationId xmlns:a16="http://schemas.microsoft.com/office/drawing/2014/main" id="{6E6FE947-D788-0D71-5484-67D61E212F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36850" y="6016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4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426720" y="0"/>
            <a:ext cx="11338560" cy="1036320"/>
          </a:xfrm>
          <a:prstGeom prst="rect">
            <a:avLst/>
          </a:prstGeom>
          <a:noFill/>
          <a:ln/>
        </p:spPr>
        <p:txBody>
          <a:bodyPr wrap="square" lIns="0" tIns="0" rIns="0" bIns="0" rtlCol="0" anchor="ctr"/>
          <a:lstStyle/>
          <a:p>
            <a:r>
              <a:rPr lang="es-US" sz="3467" b="1" noProof="0" dirty="0">
                <a:solidFill>
                  <a:srgbClr val="002060"/>
                </a:solidFill>
                <a:latin typeface="Calibri" pitchFamily="34" charset="0"/>
                <a:ea typeface="Calibri" pitchFamily="34" charset="-122"/>
                <a:cs typeface="Calibri" pitchFamily="34" charset="-120"/>
              </a:rPr>
              <a:t>Encontrar un lugar para hacer ejercicio</a:t>
            </a:r>
            <a:endParaRPr lang="es-US" sz="3467" noProof="0" dirty="0">
              <a:solidFill>
                <a:srgbClr val="002060"/>
              </a:solidFill>
            </a:endParaRPr>
          </a:p>
        </p:txBody>
      </p:sp>
      <p:sp>
        <p:nvSpPr>
          <p:cNvPr id="5" name="Text 2"/>
          <p:cNvSpPr/>
          <p:nvPr/>
        </p:nvSpPr>
        <p:spPr>
          <a:xfrm>
            <a:off x="6217920" y="1463040"/>
            <a:ext cx="5547360" cy="1341120"/>
          </a:xfrm>
          <a:prstGeom prst="rect">
            <a:avLst/>
          </a:prstGeom>
          <a:noFill/>
          <a:ln/>
        </p:spPr>
        <p:txBody>
          <a:bodyPr wrap="square" lIns="0" tIns="0" rIns="0" bIns="0" rtlCol="0" anchor="ctr"/>
          <a:lstStyle/>
          <a:p>
            <a:r>
              <a:rPr lang="es-US" sz="3733" b="1" noProof="0" dirty="0">
                <a:solidFill>
                  <a:srgbClr val="028090"/>
                </a:solidFill>
                <a:latin typeface="Calibri" pitchFamily="34" charset="0"/>
                <a:ea typeface="Calibri" pitchFamily="34" charset="-122"/>
                <a:cs typeface="Calibri" pitchFamily="34" charset="-120"/>
              </a:rPr>
              <a:t>No</a:t>
            </a:r>
            <a:endParaRPr lang="es-US" sz="3733" noProof="0" dirty="0"/>
          </a:p>
          <a:p>
            <a:r>
              <a:rPr lang="es-US" sz="3733" b="1" noProof="0" dirty="0">
                <a:solidFill>
                  <a:srgbClr val="028090"/>
                </a:solidFill>
                <a:latin typeface="Calibri" pitchFamily="34" charset="0"/>
                <a:ea typeface="Calibri" pitchFamily="34" charset="-122"/>
                <a:cs typeface="Calibri" pitchFamily="34" charset="-120"/>
              </a:rPr>
              <a:t>necesitas un gimnasio.</a:t>
            </a:r>
            <a:endParaRPr lang="es-US" sz="3733" noProof="0" dirty="0"/>
          </a:p>
        </p:txBody>
      </p:sp>
      <p:sp>
        <p:nvSpPr>
          <p:cNvPr id="6" name="Text 3"/>
          <p:cNvSpPr/>
          <p:nvPr/>
        </p:nvSpPr>
        <p:spPr>
          <a:xfrm>
            <a:off x="6217920" y="2987040"/>
            <a:ext cx="5547360" cy="3048000"/>
          </a:xfrm>
          <a:prstGeom prst="rect">
            <a:avLst/>
          </a:prstGeom>
          <a:noFill/>
          <a:ln/>
        </p:spPr>
        <p:txBody>
          <a:bodyPr wrap="square" rtlCol="0" anchor="ctr"/>
          <a:lstStyle/>
          <a:p>
            <a:pPr marL="457189" indent="-457189">
              <a:buSzPct val="100000"/>
              <a:buChar char="•"/>
            </a:pPr>
            <a:r>
              <a:rPr lang="es-US" sz="2667" noProof="0" dirty="0">
                <a:solidFill>
                  <a:srgbClr val="222222"/>
                </a:solidFill>
                <a:latin typeface="Calibri" pitchFamily="34" charset="0"/>
                <a:ea typeface="Calibri" pitchFamily="34" charset="-122"/>
                <a:cs typeface="Calibri" pitchFamily="34" charset="-120"/>
              </a:rPr>
              <a:t>Grupos de caminantes</a:t>
            </a:r>
            <a:endParaRPr lang="es-US" sz="2667" noProof="0" dirty="0"/>
          </a:p>
          <a:p>
            <a:pPr marL="457189" indent="-457189">
              <a:buSzPct val="100000"/>
              <a:buChar char="•"/>
            </a:pPr>
            <a:r>
              <a:rPr lang="es-US" sz="2667" noProof="0" dirty="0">
                <a:solidFill>
                  <a:srgbClr val="222222"/>
                </a:solidFill>
                <a:latin typeface="Calibri" pitchFamily="34" charset="0"/>
                <a:ea typeface="Calibri" pitchFamily="34" charset="-122"/>
                <a:cs typeface="Calibri" pitchFamily="34" charset="-120"/>
              </a:rPr>
              <a:t>Aparcamientos de iglesias</a:t>
            </a:r>
            <a:endParaRPr lang="es-US" sz="2667" noProof="0" dirty="0"/>
          </a:p>
          <a:p>
            <a:pPr marL="457189" indent="-457189">
              <a:buSzPct val="100000"/>
              <a:buChar char="•"/>
            </a:pPr>
            <a:r>
              <a:rPr lang="es-US" sz="2667" noProof="0" dirty="0">
                <a:solidFill>
                  <a:srgbClr val="222222"/>
                </a:solidFill>
                <a:latin typeface="Calibri" pitchFamily="34" charset="0"/>
                <a:ea typeface="Calibri" pitchFamily="34" charset="-122"/>
                <a:cs typeface="Calibri" pitchFamily="34" charset="-120"/>
              </a:rPr>
              <a:t>Centros comunitarios</a:t>
            </a:r>
            <a:endParaRPr lang="es-US" sz="2667" noProof="0" dirty="0"/>
          </a:p>
          <a:p>
            <a:pPr marL="457189" indent="-457189">
              <a:buSzPct val="100000"/>
              <a:buChar char="•"/>
            </a:pPr>
            <a:r>
              <a:rPr lang="es-US" sz="2667" noProof="0" dirty="0">
                <a:solidFill>
                  <a:srgbClr val="222222"/>
                </a:solidFill>
                <a:latin typeface="Calibri" pitchFamily="34" charset="0"/>
                <a:ea typeface="Calibri" pitchFamily="34" charset="-122"/>
                <a:cs typeface="Calibri" pitchFamily="34" charset="-120"/>
              </a:rPr>
              <a:t>YMCA (tarifa variable)</a:t>
            </a:r>
            <a:endParaRPr lang="es-US" sz="2667" noProof="0" dirty="0"/>
          </a:p>
          <a:p>
            <a:pPr marL="457189" indent="-457189">
              <a:buSzPct val="100000"/>
              <a:buChar char="•"/>
            </a:pPr>
            <a:r>
              <a:rPr lang="es-US" sz="2667" noProof="0" dirty="0">
                <a:solidFill>
                  <a:srgbClr val="222222"/>
                </a:solidFill>
                <a:latin typeface="Calibri" pitchFamily="34" charset="0"/>
                <a:ea typeface="Calibri" pitchFamily="34" charset="-122"/>
                <a:cs typeface="Calibri" pitchFamily="34" charset="-120"/>
              </a:rPr>
              <a:t>Parques y senderos locales</a:t>
            </a:r>
            <a:endParaRPr lang="es-US" sz="2667" noProof="0" dirty="0"/>
          </a:p>
        </p:txBody>
      </p:sp>
      <p:sp>
        <p:nvSpPr>
          <p:cNvPr id="8" name="Text 5"/>
          <p:cNvSpPr/>
          <p:nvPr/>
        </p:nvSpPr>
        <p:spPr>
          <a:xfrm>
            <a:off x="365760" y="6217920"/>
            <a:ext cx="11460480" cy="640080"/>
          </a:xfrm>
          <a:prstGeom prst="rect">
            <a:avLst/>
          </a:prstGeom>
          <a:noFill/>
          <a:ln/>
        </p:spPr>
        <p:txBody>
          <a:bodyPr wrap="square" lIns="0" tIns="0" rIns="0" bIns="0" rtlCol="0" anchor="ctr"/>
          <a:lstStyle/>
          <a:p>
            <a:pPr algn="ctr"/>
            <a:r>
              <a:rPr lang="es-US" sz="2133" b="1" noProof="0" dirty="0">
                <a:solidFill>
                  <a:srgbClr val="002060"/>
                </a:solidFill>
                <a:latin typeface="Calibri" pitchFamily="34" charset="0"/>
                <a:ea typeface="Calibri" pitchFamily="34" charset="-122"/>
                <a:cs typeface="Calibri" pitchFamily="34" charset="-120"/>
              </a:rPr>
              <a:t>Su Promotor puede ponerte en contacto con opciones gratuitas o de bajo costo cerca de usted.</a:t>
            </a:r>
            <a:endParaRPr lang="es-US" sz="2133" noProof="0" dirty="0">
              <a:solidFill>
                <a:srgbClr val="002060"/>
              </a:solidFill>
            </a:endParaRPr>
          </a:p>
        </p:txBody>
      </p:sp>
      <p:pic>
        <p:nvPicPr>
          <p:cNvPr id="2" name="Picture 1" descr="Parents with children">
            <a:extLst>
              <a:ext uri="{FF2B5EF4-FFF2-40B4-BE49-F238E27FC236}">
                <a16:creationId xmlns:a16="http://schemas.microsoft.com/office/drawing/2014/main" id="{20F32CBE-FF8F-485A-3AC0-B9C62C516FB3}"/>
              </a:ext>
            </a:extLst>
          </p:cNvPr>
          <p:cNvPicPr>
            <a:picLocks noChangeAspect="1"/>
          </p:cNvPicPr>
          <p:nvPr/>
        </p:nvPicPr>
        <p:blipFill>
          <a:blip r:embed="rId5"/>
          <a:stretch>
            <a:fillRect/>
          </a:stretch>
        </p:blipFill>
        <p:spPr>
          <a:xfrm>
            <a:off x="426720" y="1615440"/>
            <a:ext cx="5440680" cy="3627120"/>
          </a:xfrm>
          <a:prstGeom prst="rect">
            <a:avLst/>
          </a:prstGeom>
        </p:spPr>
      </p:pic>
      <p:pic>
        <p:nvPicPr>
          <p:cNvPr id="4" name="Video 9 Español Slide 6">
            <a:hlinkClick r:id="" action="ppaction://media"/>
            <a:extLst>
              <a:ext uri="{FF2B5EF4-FFF2-40B4-BE49-F238E27FC236}">
                <a16:creationId xmlns:a16="http://schemas.microsoft.com/office/drawing/2014/main" id="{60B86407-7181-18DD-951B-5C4E030F8C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66900" y="-381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6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426720" y="0"/>
            <a:ext cx="11338560" cy="1036320"/>
          </a:xfrm>
          <a:prstGeom prst="rect">
            <a:avLst/>
          </a:prstGeom>
          <a:noFill/>
          <a:ln/>
        </p:spPr>
        <p:txBody>
          <a:bodyPr wrap="square" lIns="0" tIns="0" rIns="0" bIns="0" rtlCol="0" anchor="ctr"/>
          <a:lstStyle/>
          <a:p>
            <a:r>
              <a:rPr lang="es-US" sz="3467" b="1" noProof="0" dirty="0">
                <a:solidFill>
                  <a:srgbClr val="002060"/>
                </a:solidFill>
                <a:latin typeface="Calibri" pitchFamily="34" charset="0"/>
                <a:ea typeface="Calibri" pitchFamily="34" charset="-122"/>
                <a:cs typeface="Calibri" pitchFamily="34" charset="-120"/>
              </a:rPr>
              <a:t>Apoyo: la iglesia, la familia y la comunidad</a:t>
            </a:r>
            <a:endParaRPr lang="es-US" sz="3467" noProof="0" dirty="0">
              <a:solidFill>
                <a:srgbClr val="002060"/>
              </a:solidFill>
            </a:endParaRPr>
          </a:p>
        </p:txBody>
      </p:sp>
      <p:sp>
        <p:nvSpPr>
          <p:cNvPr id="5" name="Text 2"/>
          <p:cNvSpPr/>
          <p:nvPr/>
        </p:nvSpPr>
        <p:spPr>
          <a:xfrm>
            <a:off x="487680" y="1463040"/>
            <a:ext cx="6217920" cy="1341120"/>
          </a:xfrm>
          <a:prstGeom prst="rect">
            <a:avLst/>
          </a:prstGeom>
          <a:noFill/>
          <a:ln/>
        </p:spPr>
        <p:txBody>
          <a:bodyPr wrap="square" lIns="0" tIns="0" rIns="0" bIns="0" rtlCol="0" anchor="ctr"/>
          <a:lstStyle/>
          <a:p>
            <a:r>
              <a:rPr lang="es-US" sz="3733" b="1" noProof="0" dirty="0">
                <a:solidFill>
                  <a:srgbClr val="028090"/>
                </a:solidFill>
                <a:latin typeface="Calibri" pitchFamily="34" charset="0"/>
                <a:ea typeface="Calibri" pitchFamily="34" charset="-122"/>
                <a:cs typeface="Calibri" pitchFamily="34" charset="-120"/>
              </a:rPr>
              <a:t>No tienes por qué pasar por esto solo.</a:t>
            </a:r>
            <a:endParaRPr lang="es-US" sz="3733" noProof="0" dirty="0"/>
          </a:p>
        </p:txBody>
      </p:sp>
      <p:sp>
        <p:nvSpPr>
          <p:cNvPr id="6" name="Text 3"/>
          <p:cNvSpPr/>
          <p:nvPr/>
        </p:nvSpPr>
        <p:spPr>
          <a:xfrm>
            <a:off x="2212963" y="2854193"/>
            <a:ext cx="6217920" cy="914400"/>
          </a:xfrm>
          <a:prstGeom prst="rect">
            <a:avLst/>
          </a:prstGeom>
          <a:noFill/>
          <a:ln/>
        </p:spPr>
        <p:txBody>
          <a:bodyPr wrap="square" rtlCol="0" anchor="ctr"/>
          <a:lstStyle/>
          <a:p>
            <a:r>
              <a:rPr lang="es-US" sz="2667" b="1" noProof="0" dirty="0">
                <a:solidFill>
                  <a:srgbClr val="1A3A5C"/>
                </a:solidFill>
                <a:latin typeface="Calibri" pitchFamily="34" charset="0"/>
                <a:ea typeface="Calibri" pitchFamily="34" charset="-122"/>
                <a:cs typeface="Calibri" pitchFamily="34" charset="-120"/>
              </a:rPr>
              <a:t>Comunidades religiosas</a:t>
            </a:r>
            <a:endParaRPr lang="es-US" sz="2667" noProof="0" dirty="0"/>
          </a:p>
        </p:txBody>
      </p:sp>
      <p:sp>
        <p:nvSpPr>
          <p:cNvPr id="7" name="Text 4"/>
          <p:cNvSpPr/>
          <p:nvPr/>
        </p:nvSpPr>
        <p:spPr>
          <a:xfrm>
            <a:off x="2212963" y="4012433"/>
            <a:ext cx="6217920" cy="914400"/>
          </a:xfrm>
          <a:prstGeom prst="rect">
            <a:avLst/>
          </a:prstGeom>
          <a:noFill/>
          <a:ln/>
        </p:spPr>
        <p:txBody>
          <a:bodyPr wrap="square" rtlCol="0" anchor="ctr"/>
          <a:lstStyle/>
          <a:p>
            <a:r>
              <a:rPr lang="es-US" sz="2667" b="1" noProof="0" dirty="0">
                <a:solidFill>
                  <a:srgbClr val="1A3A5C"/>
                </a:solidFill>
                <a:latin typeface="Calibri" pitchFamily="34" charset="0"/>
                <a:ea typeface="Calibri" pitchFamily="34" charset="-122"/>
                <a:cs typeface="Calibri" pitchFamily="34" charset="-120"/>
              </a:rPr>
              <a:t>Familia y amigos</a:t>
            </a:r>
            <a:endParaRPr lang="es-US" sz="2667" noProof="0" dirty="0"/>
          </a:p>
        </p:txBody>
      </p:sp>
      <p:sp>
        <p:nvSpPr>
          <p:cNvPr id="8" name="Text 5"/>
          <p:cNvSpPr/>
          <p:nvPr/>
        </p:nvSpPr>
        <p:spPr>
          <a:xfrm>
            <a:off x="2212963" y="5170673"/>
            <a:ext cx="6217920" cy="914400"/>
          </a:xfrm>
          <a:prstGeom prst="rect">
            <a:avLst/>
          </a:prstGeom>
          <a:noFill/>
          <a:ln/>
        </p:spPr>
        <p:txBody>
          <a:bodyPr wrap="square" rtlCol="0" anchor="ctr"/>
          <a:lstStyle/>
          <a:p>
            <a:r>
              <a:rPr lang="es-US" sz="2667" b="1" noProof="0" dirty="0">
                <a:solidFill>
                  <a:srgbClr val="1A3A5C"/>
                </a:solidFill>
                <a:latin typeface="Calibri" pitchFamily="34" charset="0"/>
                <a:ea typeface="Calibri" pitchFamily="34" charset="-122"/>
                <a:cs typeface="Calibri" pitchFamily="34" charset="-120"/>
              </a:rPr>
              <a:t>Grupos de apoyo para la diabetes</a:t>
            </a:r>
            <a:endParaRPr lang="es-US" sz="2667" noProof="0" dirty="0"/>
          </a:p>
        </p:txBody>
      </p:sp>
      <p:sp>
        <p:nvSpPr>
          <p:cNvPr id="10" name="Text 7"/>
          <p:cNvSpPr/>
          <p:nvPr/>
        </p:nvSpPr>
        <p:spPr>
          <a:xfrm>
            <a:off x="365760" y="6217920"/>
            <a:ext cx="11460480" cy="640080"/>
          </a:xfrm>
          <a:prstGeom prst="rect">
            <a:avLst/>
          </a:prstGeom>
          <a:noFill/>
          <a:ln/>
        </p:spPr>
        <p:txBody>
          <a:bodyPr wrap="square" lIns="0" tIns="0" rIns="0" bIns="0" rtlCol="0" anchor="ctr"/>
          <a:lstStyle/>
          <a:p>
            <a:pPr algn="ctr"/>
            <a:r>
              <a:rPr lang="es-US" sz="2133" b="1" noProof="0" dirty="0">
                <a:solidFill>
                  <a:srgbClr val="002060"/>
                </a:solidFill>
                <a:latin typeface="Calibri" pitchFamily="34" charset="0"/>
                <a:ea typeface="Calibri" pitchFamily="34" charset="-122"/>
                <a:cs typeface="Calibri" pitchFamily="34" charset="-120"/>
              </a:rPr>
              <a:t>Su Promotor puede ponerte en contacto con fuentes de apoyo emocional. Es tan importante como la medicina.</a:t>
            </a:r>
            <a:endParaRPr lang="es-US" sz="2133" noProof="0" dirty="0">
              <a:solidFill>
                <a:srgbClr val="002060"/>
              </a:solidFill>
            </a:endParaRPr>
          </a:p>
        </p:txBody>
      </p:sp>
      <p:pic>
        <p:nvPicPr>
          <p:cNvPr id="2" name="Picture 1" descr="Adult man praying">
            <a:extLst>
              <a:ext uri="{FF2B5EF4-FFF2-40B4-BE49-F238E27FC236}">
                <a16:creationId xmlns:a16="http://schemas.microsoft.com/office/drawing/2014/main" id="{57E6FEA0-7973-94D7-FF84-C2496DEA9199}"/>
              </a:ext>
            </a:extLst>
          </p:cNvPr>
          <p:cNvPicPr>
            <a:picLocks noChangeAspect="1"/>
          </p:cNvPicPr>
          <p:nvPr/>
        </p:nvPicPr>
        <p:blipFill>
          <a:blip r:embed="rId5"/>
          <a:stretch>
            <a:fillRect/>
          </a:stretch>
        </p:blipFill>
        <p:spPr>
          <a:xfrm>
            <a:off x="6942147" y="2133600"/>
            <a:ext cx="4762173" cy="3174781"/>
          </a:xfrm>
          <a:prstGeom prst="rect">
            <a:avLst/>
          </a:prstGeom>
        </p:spPr>
      </p:pic>
      <p:pic>
        <p:nvPicPr>
          <p:cNvPr id="4" name="Video 9 Español Slide 7">
            <a:hlinkClick r:id="" action="ppaction://media"/>
            <a:extLst>
              <a:ext uri="{FF2B5EF4-FFF2-40B4-BE49-F238E27FC236}">
                <a16:creationId xmlns:a16="http://schemas.microsoft.com/office/drawing/2014/main" id="{4F64488D-2870-6D97-B64D-5F86C2B0D6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51050" y="3270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6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426720" y="0"/>
            <a:ext cx="11338560" cy="1036320"/>
          </a:xfrm>
          <a:prstGeom prst="rect">
            <a:avLst/>
          </a:prstGeom>
          <a:noFill/>
          <a:ln/>
        </p:spPr>
        <p:txBody>
          <a:bodyPr wrap="square" lIns="0" tIns="0" rIns="0" bIns="0" rtlCol="0" anchor="ctr"/>
          <a:lstStyle/>
          <a:p>
            <a:r>
              <a:rPr lang="es-US" sz="3467" b="1" noProof="0" dirty="0">
                <a:solidFill>
                  <a:srgbClr val="002060"/>
                </a:solidFill>
                <a:latin typeface="Calibri" pitchFamily="34" charset="0"/>
                <a:ea typeface="Calibri" pitchFamily="34" charset="-122"/>
                <a:cs typeface="Calibri" pitchFamily="34" charset="-120"/>
              </a:rPr>
              <a:t>Transporte: cómo acudir a su cita</a:t>
            </a:r>
            <a:endParaRPr lang="es-US" sz="3467" noProof="0" dirty="0">
              <a:solidFill>
                <a:srgbClr val="002060"/>
              </a:solidFill>
            </a:endParaRPr>
          </a:p>
        </p:txBody>
      </p:sp>
      <p:sp>
        <p:nvSpPr>
          <p:cNvPr id="5" name="Text 2"/>
          <p:cNvSpPr/>
          <p:nvPr/>
        </p:nvSpPr>
        <p:spPr>
          <a:xfrm>
            <a:off x="6217920" y="1463040"/>
            <a:ext cx="5547360" cy="1341120"/>
          </a:xfrm>
          <a:prstGeom prst="rect">
            <a:avLst/>
          </a:prstGeom>
          <a:noFill/>
          <a:ln/>
        </p:spPr>
        <p:txBody>
          <a:bodyPr wrap="square" rtlCol="0" anchor="ctr"/>
          <a:lstStyle/>
          <a:p>
            <a:r>
              <a:rPr lang="es-US" sz="3200" b="1" noProof="0" dirty="0">
                <a:solidFill>
                  <a:srgbClr val="1A3A5C"/>
                </a:solidFill>
                <a:latin typeface="Calibri" pitchFamily="34" charset="0"/>
                <a:ea typeface="Calibri" pitchFamily="34" charset="-122"/>
                <a:cs typeface="Calibri" pitchFamily="34" charset="-120"/>
              </a:rPr>
              <a:t>No acudir a las citas</a:t>
            </a:r>
            <a:endParaRPr lang="es-US" sz="3200" noProof="0" dirty="0"/>
          </a:p>
          <a:p>
            <a:r>
              <a:rPr lang="es-US" sz="3200" b="1" noProof="0" dirty="0">
                <a:solidFill>
                  <a:srgbClr val="1A3A5C"/>
                </a:solidFill>
                <a:latin typeface="Calibri" pitchFamily="34" charset="0"/>
                <a:ea typeface="Calibri" pitchFamily="34" charset="-122"/>
                <a:cs typeface="Calibri" pitchFamily="34" charset="-120"/>
              </a:rPr>
              <a:t>es peligroso.</a:t>
            </a:r>
            <a:endParaRPr lang="es-US" sz="3200" noProof="0" dirty="0"/>
          </a:p>
        </p:txBody>
      </p:sp>
      <p:sp>
        <p:nvSpPr>
          <p:cNvPr id="6" name="Text 3"/>
          <p:cNvSpPr/>
          <p:nvPr/>
        </p:nvSpPr>
        <p:spPr>
          <a:xfrm>
            <a:off x="6217920" y="2987040"/>
            <a:ext cx="5547360" cy="2804160"/>
          </a:xfrm>
          <a:prstGeom prst="rect">
            <a:avLst/>
          </a:prstGeom>
          <a:noFill/>
          <a:ln/>
        </p:spPr>
        <p:txBody>
          <a:bodyPr wrap="square" rtlCol="0" anchor="ctr"/>
          <a:lstStyle/>
          <a:p>
            <a:pPr marL="457189" indent="-457189">
              <a:buSzPct val="100000"/>
              <a:buChar char="•"/>
            </a:pPr>
            <a:r>
              <a:rPr lang="es-US" sz="2667" noProof="0" dirty="0">
                <a:solidFill>
                  <a:srgbClr val="222222"/>
                </a:solidFill>
                <a:latin typeface="Calibri" pitchFamily="34" charset="0"/>
                <a:ea typeface="Calibri" pitchFamily="34" charset="-122"/>
                <a:cs typeface="Calibri" pitchFamily="34" charset="-120"/>
              </a:rPr>
              <a:t>Transporte de Medicaid (GRATIS)</a:t>
            </a:r>
            <a:endParaRPr lang="es-US" sz="2667" noProof="0" dirty="0"/>
          </a:p>
          <a:p>
            <a:pPr marL="457189" indent="-457189">
              <a:buSzPct val="100000"/>
              <a:buChar char="•"/>
            </a:pPr>
            <a:r>
              <a:rPr lang="es-US" sz="2667" noProof="0" dirty="0">
                <a:solidFill>
                  <a:srgbClr val="222222"/>
                </a:solidFill>
                <a:latin typeface="Calibri" pitchFamily="34" charset="0"/>
                <a:ea typeface="Calibri" pitchFamily="34" charset="-122"/>
                <a:cs typeface="Calibri" pitchFamily="34" charset="-120"/>
              </a:rPr>
              <a:t>Conductores voluntarios de la iglesia</a:t>
            </a:r>
            <a:endParaRPr lang="es-US" sz="2667" noProof="0" dirty="0"/>
          </a:p>
          <a:p>
            <a:pPr marL="457189" indent="-457189">
              <a:buSzPct val="100000"/>
              <a:buChar char="•"/>
            </a:pPr>
            <a:r>
              <a:rPr lang="es-US" sz="2667" noProof="0" dirty="0">
                <a:solidFill>
                  <a:srgbClr val="222222"/>
                </a:solidFill>
                <a:latin typeface="Calibri" pitchFamily="34" charset="0"/>
                <a:ea typeface="Calibri" pitchFamily="34" charset="-122"/>
                <a:cs typeface="Calibri" pitchFamily="34" charset="-120"/>
              </a:rPr>
              <a:t>Programas comunitarios de furgonetas</a:t>
            </a:r>
            <a:endParaRPr lang="es-US" sz="2667" noProof="0" dirty="0"/>
          </a:p>
          <a:p>
            <a:pPr marL="457189" indent="-457189">
              <a:buSzPct val="100000"/>
              <a:buChar char="•"/>
            </a:pPr>
            <a:r>
              <a:rPr lang="es-US" sz="2667" noProof="0" dirty="0">
                <a:solidFill>
                  <a:srgbClr val="222222"/>
                </a:solidFill>
                <a:latin typeface="Calibri" pitchFamily="34" charset="0"/>
                <a:ea typeface="Calibri" pitchFamily="34" charset="-122"/>
                <a:cs typeface="Calibri" pitchFamily="34" charset="-120"/>
              </a:rPr>
              <a:t>Ayuda para compartir el viaje</a:t>
            </a:r>
            <a:endParaRPr lang="es-US" sz="2667" noProof="0" dirty="0"/>
          </a:p>
        </p:txBody>
      </p:sp>
      <p:sp>
        <p:nvSpPr>
          <p:cNvPr id="8" name="Text 5"/>
          <p:cNvSpPr/>
          <p:nvPr/>
        </p:nvSpPr>
        <p:spPr>
          <a:xfrm>
            <a:off x="365760" y="6217920"/>
            <a:ext cx="11460480" cy="640080"/>
          </a:xfrm>
          <a:prstGeom prst="rect">
            <a:avLst/>
          </a:prstGeom>
          <a:noFill/>
          <a:ln/>
        </p:spPr>
        <p:txBody>
          <a:bodyPr wrap="square" lIns="0" tIns="0" rIns="0" bIns="0" rtlCol="0" anchor="ctr"/>
          <a:lstStyle/>
          <a:p>
            <a:pPr lvl="1" algn="ctr"/>
            <a:r>
              <a:rPr lang="es-US" sz="2133" b="1" noProof="0" dirty="0">
                <a:solidFill>
                  <a:srgbClr val="002060"/>
                </a:solidFill>
                <a:latin typeface="Calibri" pitchFamily="34" charset="0"/>
                <a:ea typeface="Calibri" pitchFamily="34" charset="-122"/>
                <a:cs typeface="Calibri" pitchFamily="34" charset="-120"/>
              </a:rPr>
              <a:t>No faltes a su cita: ¡su Promotor puede CONECTARTE para que no le la pierdas!</a:t>
            </a:r>
            <a:endParaRPr lang="es-US" sz="2133" noProof="0" dirty="0">
              <a:solidFill>
                <a:srgbClr val="002060"/>
              </a:solidFill>
            </a:endParaRPr>
          </a:p>
        </p:txBody>
      </p:sp>
      <p:pic>
        <p:nvPicPr>
          <p:cNvPr id="2" name="Picture 1" descr="Person sitting alone at bus stop using cellphone">
            <a:extLst>
              <a:ext uri="{FF2B5EF4-FFF2-40B4-BE49-F238E27FC236}">
                <a16:creationId xmlns:a16="http://schemas.microsoft.com/office/drawing/2014/main" id="{CD11B534-433F-AE5A-A125-B7DE65A4B759}"/>
              </a:ext>
            </a:extLst>
          </p:cNvPr>
          <p:cNvPicPr>
            <a:picLocks noChangeAspect="1"/>
          </p:cNvPicPr>
          <p:nvPr/>
        </p:nvPicPr>
        <p:blipFill>
          <a:blip r:embed="rId5"/>
          <a:stretch>
            <a:fillRect/>
          </a:stretch>
        </p:blipFill>
        <p:spPr>
          <a:xfrm>
            <a:off x="860031" y="1777040"/>
            <a:ext cx="4955883" cy="3303921"/>
          </a:xfrm>
          <a:prstGeom prst="rect">
            <a:avLst/>
          </a:prstGeom>
        </p:spPr>
      </p:pic>
      <p:pic>
        <p:nvPicPr>
          <p:cNvPr id="4" name="Video 9 Español Slide 8">
            <a:hlinkClick r:id="" action="ppaction://media"/>
            <a:extLst>
              <a:ext uri="{FF2B5EF4-FFF2-40B4-BE49-F238E27FC236}">
                <a16:creationId xmlns:a16="http://schemas.microsoft.com/office/drawing/2014/main" id="{E801E8E2-AD65-82C1-BCC3-896924A4A3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8300" y="4191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8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2"/>
          <p:cNvSpPr/>
          <p:nvPr/>
        </p:nvSpPr>
        <p:spPr>
          <a:xfrm>
            <a:off x="3893202" y="1351417"/>
            <a:ext cx="4405596" cy="3540623"/>
          </a:xfrm>
          <a:prstGeom prst="rect">
            <a:avLst/>
          </a:prstGeom>
          <a:solidFill>
            <a:srgbClr val="FEF3EC"/>
          </a:solidFill>
          <a:ln w="25400">
            <a:solidFill>
              <a:srgbClr val="E8793A"/>
            </a:solidFill>
            <a:prstDash val="solid"/>
          </a:ln>
        </p:spPr>
        <p:txBody>
          <a:bodyPr/>
          <a:lstStyle/>
          <a:p>
            <a:endParaRPr lang="es-US" sz="2400" noProof="0" dirty="0"/>
          </a:p>
        </p:txBody>
      </p:sp>
      <p:sp>
        <p:nvSpPr>
          <p:cNvPr id="6" name="Text 3"/>
          <p:cNvSpPr/>
          <p:nvPr/>
        </p:nvSpPr>
        <p:spPr>
          <a:xfrm>
            <a:off x="4583430" y="1630680"/>
            <a:ext cx="2682240" cy="1584960"/>
          </a:xfrm>
          <a:prstGeom prst="rect">
            <a:avLst/>
          </a:prstGeom>
          <a:noFill/>
          <a:ln/>
        </p:spPr>
        <p:txBody>
          <a:bodyPr wrap="square" lIns="0" tIns="0" rIns="0" bIns="0" rtlCol="0" anchor="ctr"/>
          <a:lstStyle/>
          <a:p>
            <a:pPr algn="ctr"/>
            <a:r>
              <a:rPr lang="es-US" sz="8533" b="1" noProof="0" dirty="0">
                <a:solidFill>
                  <a:srgbClr val="E8793A"/>
                </a:solidFill>
                <a:latin typeface="Calibri" pitchFamily="34" charset="0"/>
                <a:ea typeface="Calibri" pitchFamily="34" charset="-122"/>
                <a:cs typeface="Calibri" pitchFamily="34" charset="-120"/>
              </a:rPr>
              <a:t>2 veces</a:t>
            </a:r>
            <a:endParaRPr lang="es-US" sz="8533" noProof="0" dirty="0"/>
          </a:p>
        </p:txBody>
      </p:sp>
      <p:sp>
        <p:nvSpPr>
          <p:cNvPr id="7" name="Text 4"/>
          <p:cNvSpPr/>
          <p:nvPr/>
        </p:nvSpPr>
        <p:spPr>
          <a:xfrm>
            <a:off x="4108931" y="3215640"/>
            <a:ext cx="3631239" cy="1036320"/>
          </a:xfrm>
          <a:prstGeom prst="rect">
            <a:avLst/>
          </a:prstGeom>
          <a:noFill/>
          <a:ln/>
        </p:spPr>
        <p:txBody>
          <a:bodyPr wrap="square" rtlCol="0" anchor="ctr"/>
          <a:lstStyle/>
          <a:p>
            <a:pPr algn="ctr"/>
            <a:r>
              <a:rPr lang="es-US" sz="3333" noProof="0" dirty="0">
                <a:solidFill>
                  <a:srgbClr val="222222"/>
                </a:solidFill>
                <a:latin typeface="Calibri" pitchFamily="34" charset="0"/>
                <a:ea typeface="Calibri" pitchFamily="34" charset="-122"/>
                <a:cs typeface="Calibri" pitchFamily="34" charset="-120"/>
              </a:rPr>
              <a:t>tienen más probabilidades de</a:t>
            </a:r>
            <a:endParaRPr lang="es-US" sz="3333" noProof="0" dirty="0"/>
          </a:p>
          <a:p>
            <a:pPr algn="ctr"/>
            <a:r>
              <a:rPr lang="es-US" sz="3333" noProof="0" dirty="0">
                <a:solidFill>
                  <a:srgbClr val="222222"/>
                </a:solidFill>
                <a:latin typeface="Calibri" pitchFamily="34" charset="0"/>
                <a:ea typeface="Calibri" pitchFamily="34" charset="-122"/>
                <a:cs typeface="Calibri" pitchFamily="34" charset="-120"/>
              </a:rPr>
              <a:t>sufrir depresión</a:t>
            </a:r>
            <a:endParaRPr lang="es-US" sz="3333" noProof="0" dirty="0"/>
          </a:p>
        </p:txBody>
      </p:sp>
      <p:sp>
        <p:nvSpPr>
          <p:cNvPr id="8" name="Text 5"/>
          <p:cNvSpPr/>
          <p:nvPr/>
        </p:nvSpPr>
        <p:spPr>
          <a:xfrm>
            <a:off x="487680" y="0"/>
            <a:ext cx="11216640" cy="1463040"/>
          </a:xfrm>
          <a:prstGeom prst="rect">
            <a:avLst/>
          </a:prstGeom>
          <a:noFill/>
          <a:ln/>
        </p:spPr>
        <p:txBody>
          <a:bodyPr wrap="square" rtlCol="0" anchor="ctr"/>
          <a:lstStyle/>
          <a:p>
            <a:r>
              <a:rPr lang="es-US" sz="4000" b="1" noProof="0" dirty="0">
                <a:solidFill>
                  <a:srgbClr val="222222"/>
                </a:solidFill>
                <a:latin typeface="Calibri" pitchFamily="34" charset="0"/>
                <a:ea typeface="Calibri" pitchFamily="34" charset="-122"/>
                <a:cs typeface="Calibri" pitchFamily="34" charset="-120"/>
              </a:rPr>
              <a:t>DEPRESIÓN</a:t>
            </a:r>
          </a:p>
          <a:p>
            <a:r>
              <a:rPr lang="es-US" sz="2667" i="1" noProof="0" dirty="0">
                <a:solidFill>
                  <a:srgbClr val="222222"/>
                </a:solidFill>
                <a:latin typeface="Calibri" pitchFamily="34" charset="0"/>
                <a:ea typeface="Calibri" pitchFamily="34" charset="-122"/>
                <a:cs typeface="Calibri" pitchFamily="34" charset="-120"/>
              </a:rPr>
              <a:t>Sentirse abrumado puede dificultar que coma bien, haga ejercicio o tome sus medicamentos.</a:t>
            </a:r>
            <a:endParaRPr lang="es-US" sz="2667" noProof="0" dirty="0"/>
          </a:p>
        </p:txBody>
      </p:sp>
      <p:sp>
        <p:nvSpPr>
          <p:cNvPr id="9" name="Text 6"/>
          <p:cNvSpPr/>
          <p:nvPr/>
        </p:nvSpPr>
        <p:spPr>
          <a:xfrm>
            <a:off x="2802393" y="5059680"/>
            <a:ext cx="6217920" cy="1219200"/>
          </a:xfrm>
          <a:prstGeom prst="rect">
            <a:avLst/>
          </a:prstGeom>
          <a:noFill/>
          <a:ln/>
        </p:spPr>
        <p:txBody>
          <a:bodyPr wrap="square" rtlCol="0" anchor="ctr"/>
          <a:lstStyle/>
          <a:p>
            <a:pPr algn="ctr"/>
            <a:r>
              <a:rPr lang="es-US" sz="2667" b="1" noProof="0" dirty="0">
                <a:solidFill>
                  <a:srgbClr val="002060"/>
                </a:solidFill>
                <a:latin typeface="Calibri" pitchFamily="34" charset="0"/>
                <a:ea typeface="Calibri" pitchFamily="34" charset="-122"/>
                <a:cs typeface="Calibri" pitchFamily="34" charset="-120"/>
              </a:rPr>
              <a:t>Hable con su Promotor si se siente triste, desesperanzado o abrumado.</a:t>
            </a:r>
            <a:endParaRPr lang="es-US" sz="2667" noProof="0" dirty="0">
              <a:solidFill>
                <a:srgbClr val="002060"/>
              </a:solidFill>
            </a:endParaRPr>
          </a:p>
          <a:p>
            <a:pPr algn="ctr"/>
            <a:endParaRPr lang="es-US" sz="2667" noProof="0" dirty="0">
              <a:solidFill>
                <a:srgbClr val="002060"/>
              </a:solidFill>
            </a:endParaRPr>
          </a:p>
        </p:txBody>
      </p:sp>
      <p:sp>
        <p:nvSpPr>
          <p:cNvPr id="11" name="Text 8"/>
          <p:cNvSpPr/>
          <p:nvPr/>
        </p:nvSpPr>
        <p:spPr>
          <a:xfrm>
            <a:off x="365760" y="6217920"/>
            <a:ext cx="11460480" cy="640080"/>
          </a:xfrm>
          <a:prstGeom prst="rect">
            <a:avLst/>
          </a:prstGeom>
          <a:noFill/>
          <a:ln/>
        </p:spPr>
        <p:txBody>
          <a:bodyPr wrap="square" lIns="0" tIns="0" rIns="0" bIns="0" rtlCol="0" anchor="ctr"/>
          <a:lstStyle/>
          <a:p>
            <a:pPr algn="ctr"/>
            <a:r>
              <a:rPr lang="es-US" sz="2133" b="1" noProof="0" dirty="0">
                <a:solidFill>
                  <a:srgbClr val="002060"/>
                </a:solidFill>
              </a:rPr>
              <a:t>Su Promotor puede PONERLE EN CONTACTO con ayuda</a:t>
            </a:r>
          </a:p>
        </p:txBody>
      </p:sp>
      <p:pic>
        <p:nvPicPr>
          <p:cNvPr id="2" name="Video 9 Español Slide 9">
            <a:hlinkClick r:id="" action="ppaction://media"/>
            <a:extLst>
              <a:ext uri="{FF2B5EF4-FFF2-40B4-BE49-F238E27FC236}">
                <a16:creationId xmlns:a16="http://schemas.microsoft.com/office/drawing/2014/main" id="{1BF42CD7-97CA-1A63-4A40-24564EFA83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93850" y="3730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7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2369</TotalTime>
  <Words>3419</Words>
  <Application>Microsoft Office PowerPoint</Application>
  <PresentationFormat>Panorámica</PresentationFormat>
  <Paragraphs>152</Paragraphs>
  <Slides>13</Slides>
  <Notes>13</Notes>
  <HiddenSlides>0</HiddenSlides>
  <MMClips>12</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13</vt:i4>
      </vt:variant>
    </vt:vector>
  </HeadingPairs>
  <TitlesOfParts>
    <vt:vector size="20" baseType="lpstr">
      <vt:lpstr>Aptos</vt:lpstr>
      <vt:lpstr>Aptos Display</vt:lpstr>
      <vt:lpstr>Arial</vt:lpstr>
      <vt:lpstr>Calibri</vt:lpstr>
      <vt:lpstr>Tahoma</vt:lpstr>
      <vt:lpstr>-webkit-standard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Betty Nava</dc:creator>
  <cp:keywords>, docId:A8056A2803E701B81988D83EB7A4C705</cp:keywords>
  <cp:lastModifiedBy>Betty Nava</cp:lastModifiedBy>
  <cp:revision>5</cp:revision>
  <dcterms:created xsi:type="dcterms:W3CDTF">2026-03-23T19:11:08Z</dcterms:created>
  <dcterms:modified xsi:type="dcterms:W3CDTF">2026-03-27T17:14:58Z</dcterms:modified>
</cp:coreProperties>
</file>