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.jpg" ContentType="image/jpg"/>
  <Override PartName="/ppt/notesSlides/notesSlide5.xml" ContentType="application/vnd.openxmlformats-officedocument.presentationml.notesSlide+xml"/>
  <Override PartName="/ppt/media/image10.jpg" ContentType="image/jpg"/>
  <Override PartName="/ppt/notesSlides/notesSlide6.xml" ContentType="application/vnd.openxmlformats-officedocument.presentationml.notesSlide+xml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4"/>
  </p:sldMasterIdLst>
  <p:notesMasterIdLst>
    <p:notesMasterId r:id="rId18"/>
  </p:notesMasterIdLst>
  <p:handoutMasterIdLst>
    <p:handoutMasterId r:id="rId19"/>
  </p:handoutMasterIdLst>
  <p:sldIdLst>
    <p:sldId id="526" r:id="rId5"/>
    <p:sldId id="554" r:id="rId6"/>
    <p:sldId id="553" r:id="rId7"/>
    <p:sldId id="466" r:id="rId8"/>
    <p:sldId id="555" r:id="rId9"/>
    <p:sldId id="468" r:id="rId10"/>
    <p:sldId id="470" r:id="rId11"/>
    <p:sldId id="472" r:id="rId12"/>
    <p:sldId id="473" r:id="rId13"/>
    <p:sldId id="474" r:id="rId14"/>
    <p:sldId id="548" r:id="rId15"/>
    <p:sldId id="550" r:id="rId16"/>
    <p:sldId id="4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E4"/>
    <a:srgbClr val="4A3528"/>
    <a:srgbClr val="000000"/>
    <a:srgbClr val="D0CCC7"/>
    <a:srgbClr val="FFFFF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62109-DF19-4FED-8DAF-3C72178348B8}" v="51" dt="2026-05-07T21:25:46.908"/>
  </p1510:revLst>
</p1510:revInfo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65655" autoAdjust="0"/>
  </p:normalViewPr>
  <p:slideViewPr>
    <p:cSldViewPr snapToGrid="0">
      <p:cViewPr varScale="1">
        <p:scale>
          <a:sx n="53" d="100"/>
          <a:sy n="53" d="100"/>
        </p:scale>
        <p:origin x="209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-810"/>
    </p:cViewPr>
  </p:notesTextViewPr>
  <p:notesViewPr>
    <p:cSldViewPr snapToGrid="0">
      <p:cViewPr>
        <p:scale>
          <a:sx n="50" d="100"/>
          <a:sy n="50" d="100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pPr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t>5/7/2026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Editar estilos de texto maestros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Bienvenidos a nuestro </a:t>
            </a:r>
            <a:r>
              <a:rPr lang="en-US" dirty="0" err="1"/>
              <a:t>vídeo</a:t>
            </a:r>
            <a:r>
              <a:rPr lang="en-US" dirty="0"/>
              <a:t> 12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 este vídeo hablaremos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s-ES" b="0" dirty="0"/>
              <a:t>¡</a:t>
            </a:r>
            <a:r>
              <a:rPr lang="en-US" dirty="0" err="1"/>
              <a:t>cómo</a:t>
            </a:r>
            <a:r>
              <a:rPr lang="en-US" dirty="0"/>
              <a:t> involucrar a familiares y amigos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839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¿Qué pasa si su familia no lo apoya?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veces no es fácil conseguir el apoyo de la familia.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no apoyan sus cambios o lo tientan a abandonar sus metas: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 un plan de acción.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 apoyo en: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iglesia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amigos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comunidad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Conéctese con personas que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priorizan la salud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 que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 hay opciones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 está con usted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ayudarle cuando otros apoyos faltan.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n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>
                <a:solidFill>
                  <a:prstClr val="black"/>
                </a:solidFill>
              </a:r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06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sus metas de salud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Pregúntese: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está funcionando bien?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es difícil?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 cambios paso a paso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Hoy hablamos sobre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pedir ayuda a familiares o amigos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Hable con su promotor de salud para hacer una meta realista y medible.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1460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451C8-17AA-4E8C-6788-5B1998DF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BC7C8-E3B5-ADC5-093A-846118442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06B96-255A-0BF5-98D2-E07115404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s-ES" dirty="0"/>
              <a:t>¿Necesita ayuda para hablar con su familia o amigos?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/>
              <a:t>Su promotor de salud puede enseñarle cómo conectarse con otras personas.</a:t>
            </a:r>
            <a:endParaRPr lang="en-US" sz="1200" dirty="0"/>
          </a:p>
          <a:p>
            <a:pPr algn="l">
              <a:buNone/>
            </a:pPr>
            <a:endParaRPr lang="es-E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endParaRPr lang="es-ES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vida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está hecha para vivirla solo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embargo, en momentos difíciles muchas veces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aislamos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las cosas se ponen difíciles, es cuando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debemos buscar apoyo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ejemplo: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no ha podido ir al médico, …  ¿¿cree que podría pedirle a un familiar o amigo esta semana que le ayude 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la cita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 con su promotor para que le ayude a conectarse con otros!!  Su promotor está muy dispuesto a ayudarle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!! 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Esperamos que estos consejos le hayan ayudado!!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¡Gracias por escuchar!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C6D30-6D5F-4DAF-63D5-54A2F3049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48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825500"/>
            <a:ext cx="5872162" cy="3303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1DC4A-2BD5-4C91-8ED6-40C10FBE64EC}" type="slidenum">
              <a:rPr lang="en-US" smtClean="0">
                <a:solidFill>
                  <a:prstClr val="black"/>
                </a:solidFill>
              </a:r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1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Controlar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 diabetes a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diario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es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mucho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trabajo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Contar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las personas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adecuadas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lado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puede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ayudarle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sentirse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menos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abrumado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y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más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</a:t>
            </a:r>
            <a:r>
              <a:rPr lang="en-US" sz="12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control.</a:t>
            </a:r>
            <a:endParaRPr lang="en-US" sz="1200" dirty="0"/>
          </a:p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Piense en </a:t>
            </a:r>
            <a:r>
              <a:rPr lang="es-ES" b="1" dirty="0"/>
              <a:t>quién es de confianza y quién realmente se preocupa por usted</a:t>
            </a:r>
            <a:r>
              <a:rPr lang="es-ES" dirty="0"/>
              <a:t>.</a:t>
            </a:r>
            <a:br>
              <a:rPr lang="es-ES" dirty="0"/>
            </a:br>
            <a:r>
              <a:rPr lang="es-ES" dirty="0"/>
              <a:t>Estas son buenas personas para incluir.</a:t>
            </a:r>
          </a:p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Algunas personas pueden no apoyar sus metas… a estas personas, </a:t>
            </a:r>
            <a:r>
              <a:rPr lang="es-ES" b="1" dirty="0"/>
              <a:t>no tiene que incluirlas.</a:t>
            </a:r>
            <a:endParaRPr lang="es-ES" dirty="0"/>
          </a:p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Puede tener un </a:t>
            </a:r>
            <a:r>
              <a:rPr lang="es-ES" b="1" dirty="0"/>
              <a:t>“compañero de responsabilidad”</a:t>
            </a:r>
            <a:r>
              <a:rPr lang="es-ES" dirty="0"/>
              <a:t>.</a:t>
            </a:r>
            <a:br>
              <a:rPr lang="es-ES" dirty="0"/>
            </a:br>
            <a:r>
              <a:rPr lang="es-ES" dirty="0"/>
              <a:t>Esta es una persona que le ayuda a mantenerse en el camino correcto.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dirty="0"/>
              <a:t>Por ejemplo:</a:t>
            </a:r>
          </a:p>
          <a:p>
            <a:r>
              <a:rPr lang="es-ES" dirty="0"/>
              <a:t>	Usted y su compañero pueden acordar </a:t>
            </a:r>
            <a:r>
              <a:rPr lang="es-ES" b="1" dirty="0"/>
              <a:t>caminar todos los días a la misma hora</a:t>
            </a:r>
            <a:r>
              <a:rPr lang="es-ES" dirty="0"/>
              <a:t>.</a:t>
            </a:r>
          </a:p>
          <a:p>
            <a:r>
              <a:rPr lang="es-ES" dirty="0"/>
              <a:t>	Se recuerdan mutuamente y </a:t>
            </a:r>
            <a:r>
              <a:rPr lang="es-ES" b="1" dirty="0"/>
              <a:t>celebran pequeños logros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Tener apoyo hace más fácil mantener </a:t>
            </a:r>
            <a:r>
              <a:rPr lang="es-ES" b="1" dirty="0"/>
              <a:t>hábitos saludables</a:t>
            </a:r>
            <a:r>
              <a:rPr lang="es-ES" dirty="0"/>
              <a:t>……</a:t>
            </a:r>
            <a:r>
              <a:rPr lang="es-ES" b="1" dirty="0"/>
              <a:t>¡No tiene que hacerlo solo!</a:t>
            </a:r>
            <a:endParaRPr lang="es-ES" dirty="0"/>
          </a:p>
          <a:p>
            <a:endParaRPr lang="es-ES" dirty="0"/>
          </a:p>
          <a:p>
            <a:r>
              <a:rPr lang="es-ES" dirty="0"/>
              <a:t>Elija </a:t>
            </a:r>
            <a:r>
              <a:rPr lang="es-ES" b="1" dirty="0"/>
              <a:t>una persona de confianza y empiece poco a poco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  <a:p>
            <a:r>
              <a:rPr lang="es-ES" dirty="0"/>
              <a:t>Es importante notar que se trata de </a:t>
            </a:r>
            <a:r>
              <a:rPr lang="es-ES" b="1" dirty="0"/>
              <a:t>apoyo…., no de presión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80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espiritualidad y la salud están conectadas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estudios muestran que las personas que participan en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 espirituales o de fe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muchas veces tienen: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 estrés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 salud mental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a veces mejor control de enfermedades crónicas como la diabetes.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espiritualidad y la fe también pueden ayudar a su salud.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Creer en algo más grande que uno mismo,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orar o rezar o asistir a la iglesia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puede darle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fuerza y esperanza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Buenas personas con quienes conectarse pueden ser: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amigos cercanos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 de su iglesia o grupo comunitario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son personas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quienes confía y con quienes se siente seguro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Combinar el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 de las personas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fe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puede facilitar alcanzar sus metas de salud.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RECUERDE: El apoyo es clave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861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Una de las mejores maneras de predecir qué tan bien una persona manejará su diabetes es ver cuánto apoyo recibe de su familia y amigos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cuidado diario de la diabetes requiere mucho trabajo: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 medicamentos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inyectar insulina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revisar el azúcar en la sangre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 saludable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ejercicio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asistir a sus citas médicas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apoyo de un familiar o amigo puede marcar la diferencia entre sentirse: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abrumado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confianza y motivado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>
                <a:solidFill>
                  <a:prstClr val="black"/>
                </a:solidFill>
              </a:r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3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Establecer metas es esencial.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alcanzarlas de inmediato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significa fracaso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 es un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 diario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Escriba sus metas.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Guárdelas incluso después de lograrlas para motivarse a seguir creciendo.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metas deben ser: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medibles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ideas vagas y enfóquese en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acciones claras con tiempo definido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Empiece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 a poco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las metas sean sostenibles.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es importante tener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 que lo motive y le recuerde sus metas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porque los obstáculos suceden y el apoyo ayuda a seguir adelante.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7668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 ayuda de familiares y amigos es muy importante.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varios Tipos de apoyo: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 emocional…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 cerca de personas que le importan ayuda a sentir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 estrés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manejar mejor la enfermedad.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 práctico…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familia puede ayudarle 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planear comidas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recordar medicamentos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ejercicio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 decisiones saludables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Motivación…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seres queridos pueden animarle a seguir su tratamiento y hábitos saludables.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Orientación…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familia que entiende su enfermedad puede ayudarle a seguir las instrucciones de su médico.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 positiva…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amigos y familiares que apoyan hacen que usted se sienta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 y más saludable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MX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0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Encuentre personas que se preocupen por usted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 personas que se preocupan por usted y tienen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hábitos saludables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puede ayudarle.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 veces la familia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quiere que usted mejore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Déjelos ayudarle.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lo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que lo regañen.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 comunicación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importante.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usted no se siente cómodo hablando o pidiendo ayuda, los demás también pueden sentirse así.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 puede decidir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 la conversación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 consejos para comunicarse mejor: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asuma que las personas lo entienden — explique claramente cómo se siente.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puede cambiar cómo hablan los demás, pero sí puede cambiar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 se comunica usted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lo entiendan mejor.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>
                <a:solidFill>
                  <a:prstClr val="black"/>
                </a:solidFill>
              </a:r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43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bg1"/>
                </a:solidFill>
              </a:rPr>
              <a:t>Empiece animando a su familia a comer más saludable… ¡como usted!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 saludable es clave para manejar la diabetes.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Aún puede disfrutar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comidas tradicionales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conectan con su cultura.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Enseñe a su familia sobre alimentación saludable: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llenar el plato con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frutas y verduras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 las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porciones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azúcar y comida chatarra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 este conocimiento con sus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que los hábitos saludables duren toda la vida.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Medir las porciones y hacer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 cambios en casa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ayuda a que todos estén más saludables.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n" sz="1200" noProof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>
                <a:solidFill>
                  <a:prstClr val="black"/>
                </a:solidFill>
              </a:r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27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bg1"/>
                </a:solidFill>
              </a:rPr>
              <a:t>¡Hagan ejercicio en familia!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 a su familia a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moverse juntos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sus hijos o familiares quieren hacer ejercicio con usted, pueden hacer actividades divertidas: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jugar deportes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andar en bicicleta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competencias familiares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 creativo.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 lo que aprendimos sobre ejercicio.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ejemplo: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latas de comida como pesas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lugar de comprar equipo.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n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>
                <a:solidFill>
                  <a:prstClr val="black"/>
                </a:solidFill>
              </a:r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96144-C549-3E83-432E-E83C8C85B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E7924-7C28-53E4-8EFD-52B95997D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FF755-2364-9036-DFE3-ADC0DD26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47FDF-E047-C8D4-719B-30815598A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0FF9C-F73F-A714-3F3E-396A2218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43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DF70-145C-6584-D648-BEB40C8A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D64D0-1913-6BC2-D31A-BF5B67F5D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B326B-1A07-7E85-51A7-20AE7E076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D83B-8639-4535-9E2A-6F2776DA544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76DD2-DDA2-1302-6EA8-9B362090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2F343-68A5-380A-D6E9-53E3C367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8917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D20038-5B3C-C152-2EBB-E9F674B5B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5DF8E-FFE3-B327-DA69-DC3F2AFB0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A64F-2CEB-163F-F625-7F712D23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D83B-8639-4535-9E2A-6F2776DA544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F81E5-8416-3AB1-D961-F2DEA5A1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4F9CB-1B23-972A-316C-A351E134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7082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352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4872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29131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582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9754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72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58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448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CE45-7002-6704-3F25-B4467EA5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FCF8F-81CC-8964-1DDF-10C3C59B5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F0B93-618D-66B2-4201-6FA8B015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FC40B-80D9-F9E5-2A54-5D5DFF72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540BD-AFEF-D378-C4E5-5167A920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62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53051" y="3714750"/>
            <a:ext cx="6407149" cy="314325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714748"/>
            <a:ext cx="4416225" cy="236459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104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353050" y="1"/>
            <a:ext cx="6406951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anchorCtr="1" forceAA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658442" y="5657852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02699-BC25-441F-A846-210C6AB25E0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6"/>
          </p:nvPr>
        </p:nvSpPr>
        <p:spPr>
          <a:xfrm>
            <a:off x="431801" y="6365876"/>
            <a:ext cx="4417484" cy="411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7020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2444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033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noProof="0"/>
              <a:t>Click to edit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086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57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/>
            <a:srcRect/>
            <a:stretch>
              <a:fillRect l="-2654" t="-2825" r="2654" b="-10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963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9434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5630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4166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380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6CCC-1431-F128-D283-D02E811B5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E76A8-221B-40FD-4119-94C32AEB9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13AFB-F0BC-BEDA-810A-C0A65ADF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A26E9-7ADF-AE00-A02C-69A4EDC6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A524-7A3A-2B5A-B545-7DDF4F71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86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32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9418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5279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0431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noProof="0"/>
              <a:t>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4766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2748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0508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371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690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noProof="0"/>
              <a:t>victoria@fabrikam.com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noProof="0"/>
              <a:t>404-555-0115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Website: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www.fabrikam.com</a:t>
            </a:r>
          </a:p>
        </p:txBody>
      </p:sp>
    </p:spTree>
    <p:extLst>
      <p:ext uri="{BB962C8B-B14F-4D97-AF65-F5344CB8AC3E}">
        <p14:creationId xmlns:p14="http://schemas.microsoft.com/office/powerpoint/2010/main" val="329557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A60AA-13CD-03BC-24EE-768F8932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4D19-BFA3-27D0-31FC-F1555A620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5A62E-C93A-2602-8EEC-F66945D3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684DB-92AD-FA1A-3ED2-B3272F6B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D83B-8639-4535-9E2A-6F2776DA544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40409-06FD-175E-47D0-F89A82C0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E8544-0E0B-092A-8F6B-8A790ADE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88656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175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630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noProof="0"/>
              <a:t>Title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5459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693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65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98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0304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69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3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99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6FA9-2FF3-3E35-7D52-6C1DFBC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019A5-6261-65E7-0462-F9928799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1E0D6-8A13-A270-8F19-FA328EF45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EBFAC-05B1-A236-53F3-BE570C15A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9BE74-724A-A79D-9280-737532861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35E7F-918F-AEDB-99A5-E905FCCF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9E4F1-3FB1-D063-98C0-8D5EC60C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2333FC-4113-8A0E-C5A3-525C30BE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3EE52-F5EC-61CB-7701-89C0401A6651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CC0FA0-79FF-3E19-123D-A95B2A2E6B0F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6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>
                <a:solidFill>
                  <a:prstClr val="white"/>
                </a:solidFill>
              </a:rPr>
              <a:pPr/>
              <a:t>5/7/2026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FOOADDTER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35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06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762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D134-D837-B67A-8C5A-5C54B4A4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00B96-F09F-7A69-380D-FCDD717B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1225C-A326-43F6-99D9-A073D5261568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A5E50-20FD-D0F9-AF5D-6B3B98D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10B07-5CF9-6BCF-98DC-0B60D29E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78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C2A939-AB0E-045D-3C24-CA0ADFB0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E7284-ECBB-F127-EAC3-B9452581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99999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D2DBE-D004-B44C-40DC-4F1C64CDB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88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98B7-CFD7-3CF5-5660-81AA31F17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39E81-989C-32A8-DBCD-3C7FA198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FF5CF-A9A9-E478-FED9-A2A3D1B09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C3FE4-E255-410E-14FF-5BEA00B9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5/7/2026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53190-6592-49E9-BD55-73147A0E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99999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C31C0-4B59-3287-47BC-4A8E47CC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DBB8-A502-B7F8-64D8-2F459532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EB370-E195-94A8-07A3-16E5757A2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20318-54A1-29A2-07E1-74A761787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AB8B3-A56F-BB1D-C05A-D0E355C0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9C29-DD8E-4518-B4D3-44806885A5F9}" type="datetime1">
              <a:rPr lang="en-US" smtClean="0">
                <a:solidFill>
                  <a:prstClr val="white"/>
                </a:solidFill>
              </a:rPr>
              <a:pPr/>
              <a:t>5/7/2026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9F20B-F10F-AECA-87FB-5CAAD038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ADD A FOOADDTER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25977-D78C-03B9-6017-7B48B74A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55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BB28FF-1505-BEF1-4FFC-620ECEE7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Haz clic para editar el estilo de título maestro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BEFA3-BF58-8C8F-ACDE-40DF2B196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editar los estilos de texto maestros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02085-12B8-4262-AD57-A84D1E501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t>5/7/2026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F920-C533-B529-2AE1-504834E0A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>
                <a:solidFill>
                  <a:srgbClr val="3F5779">
                    <a:lumMod val="60000"/>
                    <a:lumOff val="40000"/>
                  </a:srgbClr>
                </a:solidFill>
              </a:rPr>
              <a:t>AÑADIR UN PIE DE PÁGINA</a:t>
            </a:r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4CAE8-F405-5C66-A140-4A3FD7824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t>‹#›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5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4" r:id="rId46"/>
    <p:sldLayoutId id="2147483785" r:id="rId47"/>
    <p:sldLayoutId id="2147483786" r:id="rId48"/>
    <p:sldLayoutId id="2147483787" r:id="rId49"/>
    <p:sldLayoutId id="2147483788" r:id="rId50"/>
    <p:sldLayoutId id="2147483789" r:id="rId51"/>
    <p:sldLayoutId id="2147483825" r:id="rId5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97/FCH.0000000000000311" TargetMode="External"/><Relationship Id="rId3" Type="http://schemas.openxmlformats.org/officeDocument/2006/relationships/hyperlink" Target="https://doi.org/10.7759/cureus.67842" TargetMode="External"/><Relationship Id="rId7" Type="http://schemas.openxmlformats.org/officeDocument/2006/relationships/hyperlink" Target="https://doi.org/10.1001/jama.2022.1108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16/j.pmedr.2024.102655" TargetMode="External"/><Relationship Id="rId5" Type="http://schemas.openxmlformats.org/officeDocument/2006/relationships/hyperlink" Target="https://doi.org/10.21037/mhealth-23-34" TargetMode="External"/><Relationship Id="rId4" Type="http://schemas.openxmlformats.org/officeDocument/2006/relationships/hyperlink" Target="https://doi.org/10.1177/15404153231206086" TargetMode="External"/><Relationship Id="rId9" Type="http://schemas.openxmlformats.org/officeDocument/2006/relationships/hyperlink" Target="https://doi.org/10.1177/1557988323121105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183ED-92BB-B17E-BFC5-C28157AC5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0">
            <a:extLst>
              <a:ext uri="{FF2B5EF4-FFF2-40B4-BE49-F238E27FC236}">
                <a16:creationId xmlns:a16="http://schemas.microsoft.com/office/drawing/2014/main" id="{E4F82EC4-E1F6-CE1B-FF92-61B378D2B0A4}"/>
              </a:ext>
            </a:extLst>
          </p:cNvPr>
          <p:cNvSpPr/>
          <p:nvPr/>
        </p:nvSpPr>
        <p:spPr>
          <a:xfrm>
            <a:off x="640080" y="4068884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kern="0" spc="400" dirty="0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VÍDEO 12</a:t>
            </a:r>
            <a:endParaRPr lang="en-US" sz="2800" b="1" dirty="0"/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1928E8CF-FFE4-9BBA-957D-C9148BAA0788}"/>
              </a:ext>
            </a:extLst>
          </p:cNvPr>
          <p:cNvSpPr/>
          <p:nvPr/>
        </p:nvSpPr>
        <p:spPr>
          <a:xfrm>
            <a:off x="481770" y="535008"/>
            <a:ext cx="11228459" cy="913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3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Cómo involucrar a familiares y amigos </a:t>
            </a:r>
            <a:r>
              <a:rPr lang="en-US" sz="3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</a:t>
            </a:r>
            <a:r>
              <a:rPr lang="en-US" sz="3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3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</a:t>
            </a:r>
            <a:r>
              <a:rPr lang="en-US" sz="3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salud</a:t>
            </a:r>
            <a:endParaRPr lang="en-US" sz="3800" dirty="0"/>
          </a:p>
        </p:txBody>
      </p:sp>
      <p:sp>
        <p:nvSpPr>
          <p:cNvPr id="23" name="Shape 2">
            <a:extLst>
              <a:ext uri="{FF2B5EF4-FFF2-40B4-BE49-F238E27FC236}">
                <a16:creationId xmlns:a16="http://schemas.microsoft.com/office/drawing/2014/main" id="{08B275C2-220E-967B-C696-D668F69822B7}"/>
              </a:ext>
            </a:extLst>
          </p:cNvPr>
          <p:cNvSpPr/>
          <p:nvPr/>
        </p:nvSpPr>
        <p:spPr>
          <a:xfrm>
            <a:off x="640080" y="3673546"/>
            <a:ext cx="365760" cy="36576"/>
          </a:xfrm>
          <a:prstGeom prst="rect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0FB0BEE5-3F54-8CB8-0678-8A9A9983ED62}"/>
              </a:ext>
            </a:extLst>
          </p:cNvPr>
          <p:cNvSpPr/>
          <p:nvPr/>
        </p:nvSpPr>
        <p:spPr>
          <a:xfrm>
            <a:off x="5029200" y="5365186"/>
            <a:ext cx="5486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900" dirty="0"/>
          </a:p>
        </p:txBody>
      </p:sp>
      <p:pic>
        <p:nvPicPr>
          <p:cNvPr id="2" name="Image 0" descr="img1_family.png">
            <a:extLst>
              <a:ext uri="{FF2B5EF4-FFF2-40B4-BE49-F238E27FC236}">
                <a16:creationId xmlns:a16="http://schemas.microsoft.com/office/drawing/2014/main" id="{6EDAD7D8-839D-C29E-C8E0-DA6B629916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68605" y="1587408"/>
            <a:ext cx="8723395" cy="5270592"/>
          </a:xfrm>
          <a:prstGeom prst="rect">
            <a:avLst/>
          </a:prstGeom>
        </p:spPr>
      </p:pic>
      <p:pic>
        <p:nvPicPr>
          <p:cNvPr id="4" name="ElevenLabs_2026-05-07T23_05_03_Spanish Mexico_pvc_sp108_s79_sb100_se0_b_m2(1)">
            <a:hlinkClick r:id="" action="ppaction://media"/>
            <a:extLst>
              <a:ext uri="{FF2B5EF4-FFF2-40B4-BE49-F238E27FC236}">
                <a16:creationId xmlns:a16="http://schemas.microsoft.com/office/drawing/2014/main" id="{D1F6DEFC-A04A-45C6-F2EA-793BFACE9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399" y="230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CAF1C659-161B-5174-C029-9B72374B3E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CFCD4340-5FB4-D590-499C-ECEEFDAAD891}"/>
              </a:ext>
            </a:extLst>
          </p:cNvPr>
          <p:cNvSpPr/>
          <p:nvPr/>
        </p:nvSpPr>
        <p:spPr>
          <a:xfrm>
            <a:off x="335280" y="2788920"/>
            <a:ext cx="5303520" cy="2377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Pero, ¿y </a:t>
            </a:r>
            <a:r>
              <a:rPr lang="en-US" sz="32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si</a:t>
            </a:r>
            <a:r>
              <a:rPr lang="en-US" sz="32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32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</a:t>
            </a:r>
            <a:r>
              <a:rPr lang="en-US" sz="32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familia</a:t>
            </a:r>
            <a:endParaRPr lang="en-US" sz="32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32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 le ayuda a alcanzar</a:t>
            </a:r>
            <a:endParaRPr lang="en-US" sz="32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32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tus objetivos?</a:t>
            </a:r>
            <a:endParaRPr lang="en-US" sz="3200" dirty="0"/>
          </a:p>
        </p:txBody>
      </p:sp>
      <p:pic>
        <p:nvPicPr>
          <p:cNvPr id="2" name="Video 8- Español Slide 10">
            <a:hlinkClick r:id="" action="ppaction://media"/>
            <a:extLst>
              <a:ext uri="{FF2B5EF4-FFF2-40B4-BE49-F238E27FC236}">
                <a16:creationId xmlns:a16="http://schemas.microsoft.com/office/drawing/2014/main" id="{F71315CD-F3CE-7C67-5308-B31F7EBD1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988" y="17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otball goal in the net">
            <a:extLst>
              <a:ext uri="{FF2B5EF4-FFF2-40B4-BE49-F238E27FC236}">
                <a16:creationId xmlns:a16="http://schemas.microsoft.com/office/drawing/2014/main" id="{B8245746-4EF4-441A-CA94-A84A7053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7" b="5683"/>
          <a:stretch>
            <a:fillRect/>
          </a:stretch>
        </p:blipFill>
        <p:spPr>
          <a:xfrm>
            <a:off x="20" y="-12700"/>
            <a:ext cx="12191980" cy="6857990"/>
          </a:xfrm>
          <a:prstGeom prst="rect">
            <a:avLst/>
          </a:prstGeo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B4A85F2-1C73-53AE-02A8-43542493F7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57900"/>
            <a:ext cx="393700" cy="23336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C0702699-BC25-441F-A846-210C6AB25E07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t>11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A096B4-561B-A993-3D00-83650040B9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65875"/>
            <a:ext cx="4418013" cy="41116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Añadir un pie de página</a:t>
            </a:r>
          </a:p>
        </p:txBody>
      </p:sp>
      <p:sp>
        <p:nvSpPr>
          <p:cNvPr id="2" name="Text 2">
            <a:extLst>
              <a:ext uri="{FF2B5EF4-FFF2-40B4-BE49-F238E27FC236}">
                <a16:creationId xmlns:a16="http://schemas.microsoft.com/office/drawing/2014/main" id="{72009BFC-842A-757D-EF41-6D72C2A3C282}"/>
              </a:ext>
            </a:extLst>
          </p:cNvPr>
          <p:cNvSpPr/>
          <p:nvPr/>
        </p:nvSpPr>
        <p:spPr>
          <a:xfrm flipH="1">
            <a:off x="6866102" y="1097280"/>
            <a:ext cx="5065776" cy="1645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5000"/>
              </a:lnSpc>
              <a:buNone/>
            </a:pPr>
            <a:r>
              <a:rPr lang="en-US" sz="3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¿Cómo van sus </a:t>
            </a:r>
            <a:r>
              <a:rPr lang="en-US" sz="3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metas</a:t>
            </a:r>
            <a:r>
              <a:rPr lang="en-US" sz="3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?</a:t>
            </a:r>
            <a:endParaRPr lang="en-US" sz="3800" dirty="0"/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091B6FBB-5D94-A2A7-2E1D-46E05750F434}"/>
              </a:ext>
            </a:extLst>
          </p:cNvPr>
          <p:cNvSpPr/>
          <p:nvPr/>
        </p:nvSpPr>
        <p:spPr>
          <a:xfrm>
            <a:off x="8138160" y="2724912"/>
            <a:ext cx="548640" cy="548640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4604E5B4-FA0A-C3F5-1173-628666E63BAE}"/>
              </a:ext>
            </a:extLst>
          </p:cNvPr>
          <p:cNvSpPr/>
          <p:nvPr/>
        </p:nvSpPr>
        <p:spPr>
          <a:xfrm>
            <a:off x="8138160" y="2724912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?</a:t>
            </a:r>
            <a:endParaRPr lang="en-US" sz="220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054C565B-095B-C8DF-7F28-E8974B602F8A}"/>
              </a:ext>
            </a:extLst>
          </p:cNvPr>
          <p:cNvSpPr/>
          <p:nvPr/>
        </p:nvSpPr>
        <p:spPr>
          <a:xfrm>
            <a:off x="8869680" y="2899994"/>
            <a:ext cx="306219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¿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Qué</a:t>
            </a: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está</a:t>
            </a: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saliendo bien?</a:t>
            </a:r>
            <a:endParaRPr lang="en-US" sz="1800" dirty="0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B4E57634-4A12-4CD0-B231-538AFC7FB2B9}"/>
              </a:ext>
            </a:extLst>
          </p:cNvPr>
          <p:cNvSpPr/>
          <p:nvPr/>
        </p:nvSpPr>
        <p:spPr>
          <a:xfrm>
            <a:off x="8138160" y="4005072"/>
            <a:ext cx="548640" cy="548640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36BBE42D-0DB4-573C-5004-6B1492909E76}"/>
              </a:ext>
            </a:extLst>
          </p:cNvPr>
          <p:cNvSpPr/>
          <p:nvPr/>
        </p:nvSpPr>
        <p:spPr>
          <a:xfrm>
            <a:off x="8138160" y="4005072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7A8EE39A-BD24-37D2-3A42-69FAE4D7C985}"/>
              </a:ext>
            </a:extLst>
          </p:cNvPr>
          <p:cNvSpPr/>
          <p:nvPr/>
        </p:nvSpPr>
        <p:spPr>
          <a:xfrm>
            <a:off x="8869680" y="4180154"/>
            <a:ext cx="306219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¿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Qué</a:t>
            </a:r>
            <a:r>
              <a:rPr lang="en-US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está</a:t>
            </a: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costando 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más</a:t>
            </a: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trabajo</a:t>
            </a: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</a:t>
            </a:r>
            <a:r>
              <a:rPr lang="en-US" sz="1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este momento?</a:t>
            </a:r>
            <a:endParaRPr lang="en-US" sz="1800" dirty="0"/>
          </a:p>
        </p:txBody>
      </p:sp>
      <p:pic>
        <p:nvPicPr>
          <p:cNvPr id="11" name="Video 8- Español Slide 11">
            <a:hlinkClick r:id="" action="ppaction://media"/>
            <a:extLst>
              <a:ext uri="{FF2B5EF4-FFF2-40B4-BE49-F238E27FC236}">
                <a16:creationId xmlns:a16="http://schemas.microsoft.com/office/drawing/2014/main" id="{2D2F1EEA-48BB-4D62-CC4D-602FA8B85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8238" y="-9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555AA-3ACC-29A5-2549-AC48DDF7A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olden Gate Bridge in fog">
            <a:extLst>
              <a:ext uri="{FF2B5EF4-FFF2-40B4-BE49-F238E27FC236}">
                <a16:creationId xmlns:a16="http://schemas.microsoft.com/office/drawing/2014/main" id="{A7FC5CF6-3641-C606-8D5B-F8BC78852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3"/>
            <a:ext cx="7599680" cy="42748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91107-85E6-18B7-4972-4934C78958F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658103" y="4200328"/>
            <a:ext cx="5749483" cy="1343026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¿</a:t>
            </a:r>
            <a:r>
              <a:rPr lang="en-US" dirty="0" err="1">
                <a:effectLst/>
              </a:rPr>
              <a:t>Necesita</a:t>
            </a:r>
            <a:r>
              <a:rPr lang="en-US" dirty="0">
                <a:effectLst/>
              </a:rPr>
              <a:t> ayuda para hablar con sus amigos y familiares?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09F43-1DE5-92AB-9C80-66093E8E7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096000" y="5674902"/>
            <a:ext cx="5169407" cy="1119943"/>
          </a:xfrm>
        </p:spPr>
        <p:txBody>
          <a:bodyPr>
            <a:noAutofit/>
          </a:bodyPr>
          <a:lstStyle/>
          <a:p>
            <a:pPr algn="ctr"/>
            <a:r>
              <a:rPr lang="en-US" sz="2200" dirty="0"/>
              <a:t>Su Promotor de Salud </a:t>
            </a:r>
            <a:r>
              <a:rPr lang="en-US" sz="2200" dirty="0" err="1"/>
              <a:t>puede</a:t>
            </a:r>
            <a:r>
              <a:rPr lang="en-US" sz="2200" dirty="0"/>
              <a:t> </a:t>
            </a:r>
            <a:r>
              <a:rPr lang="en-US" sz="2200" dirty="0" err="1"/>
              <a:t>enseñarle</a:t>
            </a:r>
            <a:r>
              <a:rPr lang="en-US" sz="2200" dirty="0"/>
              <a:t> a CONECTAR con los demás </a:t>
            </a:r>
          </a:p>
          <a:p>
            <a:pPr algn="ctr"/>
            <a:br>
              <a:rPr lang="en-US" sz="2200" dirty="0"/>
            </a:br>
            <a:endParaRPr lang="en-US" sz="2200" dirty="0">
              <a:effectLst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BC81EB-920F-3A9B-2C4D-469A1E30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3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B341150-C311-156F-7A8E-3AF444F8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488" y="6777793"/>
            <a:ext cx="12452888" cy="24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Group of people hugging">
            <a:extLst>
              <a:ext uri="{FF2B5EF4-FFF2-40B4-BE49-F238E27FC236}">
                <a16:creationId xmlns:a16="http://schemas.microsoft.com/office/drawing/2014/main" id="{4D2FB981-AB64-E09B-6178-94B0E2087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66" y="0"/>
            <a:ext cx="5604534" cy="3733800"/>
          </a:xfrm>
          <a:prstGeom prst="rect">
            <a:avLst/>
          </a:prstGeom>
        </p:spPr>
      </p:pic>
      <p:pic>
        <p:nvPicPr>
          <p:cNvPr id="5" name="ElevenLabs_2026-05-07T23_14_11_Spanish Mexico_pvc_sp116_s79_sb100_se0_b_m2">
            <a:hlinkClick r:id="" action="ppaction://media"/>
            <a:extLst>
              <a:ext uri="{FF2B5EF4-FFF2-40B4-BE49-F238E27FC236}">
                <a16:creationId xmlns:a16="http://schemas.microsoft.com/office/drawing/2014/main" id="{DF089348-3684-311E-FF63-E1FC34C70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279" y="10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4"/>
    </mc:Choice>
    <mc:Fallback xmlns:adec="http://schemas.microsoft.com/office/drawing/2017/decorative" xmlns:a14="http://schemas.microsoft.com/office/drawing/2010/main" xmlns:a16="http://schemas.microsoft.com/office/drawing/2014/main" xmlns="">
      <p:transition spd="slow" advTm="3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178147" y="-69800"/>
            <a:ext cx="7835705" cy="670897"/>
          </a:xfrm>
        </p:spPr>
        <p:txBody>
          <a:bodyPr>
            <a:normAutofit/>
          </a:bodyPr>
          <a:lstStyle/>
          <a:p>
            <a:pPr algn="ctr"/>
            <a:r>
              <a:rPr lang="es-MX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Referencias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11637"/>
            <a:ext cx="12192001" cy="346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11637"/>
            <a:ext cx="12192000" cy="34636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A7272-4916-3D7A-C092-D593351FC5D5}"/>
              </a:ext>
            </a:extLst>
          </p:cNvPr>
          <p:cNvSpPr txBox="1"/>
          <p:nvPr/>
        </p:nvSpPr>
        <p:spPr>
          <a:xfrm>
            <a:off x="228600" y="457200"/>
            <a:ext cx="1179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DBC328F-95B6-AC2C-21E2-61EEEB627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50820"/>
            <a:ext cx="1163955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Almubaid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Z., et al. (2024). El impacto del apoyo social en los resultados de salud de los pacientes diabéticos: una revisión sistemática. </a:t>
            </a:r>
            <a:r>
              <a:rPr kumimoji="0" lang="en-US" altLang="en-US" sz="1600" i="1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Cureus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16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(8), e67842.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https://doi.org/10.7759/cureus.67842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i="0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Jordan, O.J., Benítez, A., Burnet, D.L., Quinn, M.T., y Baig, A.A. (2024). El papel de la familia en el control de la diabetes en adultos mexicoamericanos. 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Diabetes Educator, 22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(2), 109–118. 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https://doi.org/10.1177/15404153231206086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i="0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Hazime, D., et al. (2024). Apoyo social a través de tecnologías de comunicación por Internet para el autocontrol de la diabetes: una revisión exploratoria. 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mHealth, 10.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https://doi.org/10.21037/mhealth-23-34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i="0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Stryczek, K., et al. (2024). Una revisión sistemática de los programas de prevención de la diabetes adaptados para incluir a los familiares. 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Preventive Medicine Reports, 39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102655.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https://doi.org/10.1016/j.pmedr.2024.102655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i="0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Balboni, T., VanderWeele, T., Doan-Soares, S., et al. (2022). Espiritualidad en enfermedades graves y salud. 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JAMA, 328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(2), 184–197.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https://doi.org/10.1001/jama.2022.11086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i="0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Slater, A., Cantero, P.J., Álvarez, G., et al. (2022). Latino Health Access: Eficacia comparativa de un programa de educación para el autocontrol de la diabetes iniciado por la comunidad y dirigido por promotores. 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Family &amp; Community Health, 45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(1), 34–45. 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https://doi.org/10.1097/FCH.0000000000000311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600" i="0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Sherman, L.D., Cisneros-Franco, C.L., Prochnow, T., et al. (2023). Autonomía personal y apoyos sociales para el manejo de la salud entre hombres negros no hispanos e hispanos con diabetes. </a:t>
            </a:r>
            <a:r>
              <a:rPr kumimoji="0" lang="en-US" altLang="en-US" sz="160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American Journal of Men's Health, 17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(6). 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https://doi.org/10.1177/15579883231211057</a:t>
            </a:r>
            <a:r>
              <a:rPr kumimoji="0" lang="en-US" altLang="en-US" sz="160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08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7F786765-BB8D-82B4-798B-19F6FFD8F3C2}"/>
              </a:ext>
            </a:extLst>
          </p:cNvPr>
          <p:cNvSpPr/>
          <p:nvPr/>
        </p:nvSpPr>
        <p:spPr>
          <a:xfrm>
            <a:off x="401217" y="365760"/>
            <a:ext cx="10739534" cy="1645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5000"/>
              </a:lnSpc>
              <a:buNone/>
            </a:pPr>
            <a:r>
              <a:rPr lang="en-US" sz="36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 </a:t>
            </a:r>
            <a:r>
              <a:rPr lang="en-US" sz="36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tiene</a:t>
            </a:r>
            <a:r>
              <a:rPr lang="en-US" sz="36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por qué pasar por esto solo.</a:t>
            </a:r>
            <a:endParaRPr lang="en-US" sz="360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1EC067F3-05D6-2660-9726-72FB0E440853}"/>
              </a:ext>
            </a:extLst>
          </p:cNvPr>
          <p:cNvSpPr/>
          <p:nvPr/>
        </p:nvSpPr>
        <p:spPr>
          <a:xfrm>
            <a:off x="8244582" y="1731216"/>
            <a:ext cx="3776723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Controlar la diabetes a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diario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es mucho trabajo. Contar con las personas adecuadas a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lado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puede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ayudarle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sentirse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menos abrumado y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más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000" dirty="0" err="1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</a:t>
            </a:r>
            <a:r>
              <a:rPr lang="en-US" sz="2000" dirty="0">
                <a:solidFill>
                  <a:srgbClr val="3D2E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control.</a:t>
            </a:r>
            <a:endParaRPr lang="en-US" sz="2000" dirty="0"/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21F36599-10B1-CE64-9D49-C886B1FB6707}"/>
              </a:ext>
            </a:extLst>
          </p:cNvPr>
          <p:cNvSpPr/>
          <p:nvPr/>
        </p:nvSpPr>
        <p:spPr>
          <a:xfrm>
            <a:off x="8244583" y="3790264"/>
            <a:ext cx="259433" cy="38404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2F44DAA9-DD5B-B386-1D27-9013B371B557}"/>
              </a:ext>
            </a:extLst>
          </p:cNvPr>
          <p:cNvSpPr/>
          <p:nvPr/>
        </p:nvSpPr>
        <p:spPr>
          <a:xfrm>
            <a:off x="8244583" y="3790264"/>
            <a:ext cx="259433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</a:t>
            </a:r>
            <a:endParaRPr lang="en-US" sz="2400" dirty="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698155BD-E76B-06A6-360C-C7167627BB97}"/>
              </a:ext>
            </a:extLst>
          </p:cNvPr>
          <p:cNvSpPr/>
          <p:nvPr/>
        </p:nvSpPr>
        <p:spPr>
          <a:xfrm>
            <a:off x="8747503" y="3846624"/>
            <a:ext cx="327380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Elija a personas en las </a:t>
            </a:r>
            <a:r>
              <a:rPr lang="en-US" sz="2000" b="1" dirty="0" err="1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</a:t>
            </a:r>
            <a:r>
              <a:rPr lang="en-US" sz="2000" b="1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confíe</a:t>
            </a:r>
            <a:endParaRPr lang="en-US" sz="2000" dirty="0"/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10A731DA-1C1F-A7A6-632F-13966B70DEB4}"/>
              </a:ext>
            </a:extLst>
          </p:cNvPr>
          <p:cNvSpPr/>
          <p:nvPr/>
        </p:nvSpPr>
        <p:spPr>
          <a:xfrm>
            <a:off x="8244583" y="4430344"/>
            <a:ext cx="259433" cy="38404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DD08D08E-EF8D-D59A-E392-61832612FA9A}"/>
              </a:ext>
            </a:extLst>
          </p:cNvPr>
          <p:cNvSpPr/>
          <p:nvPr/>
        </p:nvSpPr>
        <p:spPr>
          <a:xfrm>
            <a:off x="8244583" y="4430344"/>
            <a:ext cx="259433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</a:t>
            </a:r>
            <a:endParaRPr lang="en-US" sz="24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FCC76FE1-F7C3-AF01-9542-2CC7E79EA27F}"/>
              </a:ext>
            </a:extLst>
          </p:cNvPr>
          <p:cNvSpPr/>
          <p:nvPr/>
        </p:nvSpPr>
        <p:spPr>
          <a:xfrm>
            <a:off x="8747503" y="4486704"/>
            <a:ext cx="327380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Busque un compañero de responsabilidad</a:t>
            </a:r>
            <a:endParaRPr lang="en-US" sz="2000" dirty="0"/>
          </a:p>
        </p:txBody>
      </p:sp>
      <p:sp>
        <p:nvSpPr>
          <p:cNvPr id="15" name="Shape 11">
            <a:extLst>
              <a:ext uri="{FF2B5EF4-FFF2-40B4-BE49-F238E27FC236}">
                <a16:creationId xmlns:a16="http://schemas.microsoft.com/office/drawing/2014/main" id="{73E0DA4D-EB93-B0BA-E0B8-0FF6D40FE46C}"/>
              </a:ext>
            </a:extLst>
          </p:cNvPr>
          <p:cNvSpPr/>
          <p:nvPr/>
        </p:nvSpPr>
        <p:spPr>
          <a:xfrm>
            <a:off x="8244583" y="5070424"/>
            <a:ext cx="259433" cy="38404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4800" dirty="0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75AEAD18-2183-C125-B9B3-90DBFF4DFCC9}"/>
              </a:ext>
            </a:extLst>
          </p:cNvPr>
          <p:cNvSpPr/>
          <p:nvPr/>
        </p:nvSpPr>
        <p:spPr>
          <a:xfrm>
            <a:off x="8244583" y="5070424"/>
            <a:ext cx="259433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8DABC3BF-E324-4F87-BEE7-2AA5DF00137A}"/>
              </a:ext>
            </a:extLst>
          </p:cNvPr>
          <p:cNvSpPr/>
          <p:nvPr/>
        </p:nvSpPr>
        <p:spPr>
          <a:xfrm>
            <a:off x="8747503" y="5126784"/>
            <a:ext cx="3273803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 err="1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Empiece</a:t>
            </a:r>
            <a:r>
              <a:rPr lang="en-US" sz="2000" b="1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poco a poco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0A6AC5-126E-21B2-B7F8-00DC934DE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2504" y="1402956"/>
            <a:ext cx="9753600" cy="5448300"/>
          </a:xfrm>
          <a:prstGeom prst="rect">
            <a:avLst/>
          </a:prstGeom>
        </p:spPr>
      </p:pic>
      <p:pic>
        <p:nvPicPr>
          <p:cNvPr id="4" name="ElevenLabs_2026-05-07T23_07_48_Spanish Mexico_pvc_sp114_s79_sb100_se0_b_m2">
            <a:hlinkClick r:id="" action="ppaction://media"/>
            <a:extLst>
              <a:ext uri="{FF2B5EF4-FFF2-40B4-BE49-F238E27FC236}">
                <a16:creationId xmlns:a16="http://schemas.microsoft.com/office/drawing/2014/main" id="{1ED2A152-80CF-928C-311C-EC866702E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8937" y="274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7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BE30EB2D-3A9E-30A4-777D-281333537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A4871928-BD72-A065-14B5-ECC71BFBD0C0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9" name="Picture Placeholder 18" descr="Adult man praying">
            <a:extLst>
              <a:ext uri="{FF2B5EF4-FFF2-40B4-BE49-F238E27FC236}">
                <a16:creationId xmlns:a16="http://schemas.microsoft.com/office/drawing/2014/main" id="{34C80D03-DCEE-BE91-5509-5CE5A16A2D73}"/>
              </a:ext>
            </a:extLst>
          </p:cNvPr>
          <p:cNvPicPr>
            <a:picLocks noGrp="1" noChangeAspect="1"/>
          </p:cNvPicPr>
          <p:nvPr>
            <p:ph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2156884"/>
            <a:ext cx="4821237" cy="3214158"/>
          </a:xfrm>
          <a:noFill/>
        </p:spPr>
      </p:pic>
      <p:sp>
        <p:nvSpPr>
          <p:cNvPr id="36" name="U-Turn Arrow 35">
            <a:extLst>
              <a:ext uri="{FF2B5EF4-FFF2-40B4-BE49-F238E27FC236}">
                <a16:creationId xmlns:a16="http://schemas.microsoft.com/office/drawing/2014/main" id="{4A093787-EB12-FB44-229E-F9D643D0E4DF}"/>
              </a:ext>
            </a:extLst>
          </p:cNvPr>
          <p:cNvSpPr/>
          <p:nvPr/>
        </p:nvSpPr>
        <p:spPr>
          <a:xfrm>
            <a:off x="5019553" y="1309798"/>
            <a:ext cx="2420470" cy="1879167"/>
          </a:xfrm>
          <a:prstGeom prst="utur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" name="Picture 44" descr="Man holding a red heart">
            <a:extLst>
              <a:ext uri="{FF2B5EF4-FFF2-40B4-BE49-F238E27FC236}">
                <a16:creationId xmlns:a16="http://schemas.microsoft.com/office/drawing/2014/main" id="{9917F12F-E13D-6B0E-3025-8F56C3FDD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53" y="2779252"/>
            <a:ext cx="5269006" cy="3512671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7F868CD2-3BA1-8195-B6B5-DC0C778E2250}"/>
              </a:ext>
            </a:extLst>
          </p:cNvPr>
          <p:cNvSpPr/>
          <p:nvPr/>
        </p:nvSpPr>
        <p:spPr>
          <a:xfrm>
            <a:off x="492479" y="32004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 espiritualidad y la salud están relacionadas.</a:t>
            </a:r>
            <a:endParaRPr lang="en-US" sz="30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C9EBCAB-721E-F652-41A2-13EF4CEEE5BB}"/>
              </a:ext>
            </a:extLst>
          </p:cNvPr>
          <p:cNvSpPr/>
          <p:nvPr/>
        </p:nvSpPr>
        <p:spPr>
          <a:xfrm>
            <a:off x="5704559" y="3611880"/>
            <a:ext cx="457200" cy="457200"/>
          </a:xfrm>
          <a:prstGeom prst="ellipse">
            <a:avLst/>
          </a:prstGeom>
          <a:solidFill>
            <a:srgbClr val="9BA88E"/>
          </a:solidFill>
          <a:ln w="12700">
            <a:solidFill>
              <a:srgbClr val="9BA88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41563272-B16D-860D-AC80-986419DFEA52}"/>
              </a:ext>
            </a:extLst>
          </p:cNvPr>
          <p:cNvSpPr/>
          <p:nvPr/>
        </p:nvSpPr>
        <p:spPr>
          <a:xfrm>
            <a:off x="492479" y="5486400"/>
            <a:ext cx="49377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kern="0" spc="300" dirty="0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ORACIÓN  ·  PRÁCTICA  ·  PAZ</a:t>
            </a:r>
            <a:endParaRPr lang="en-US" sz="2000" dirty="0"/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65451BF9-B173-8AC6-650E-5165C1ABE492}"/>
              </a:ext>
            </a:extLst>
          </p:cNvPr>
          <p:cNvSpPr/>
          <p:nvPr/>
        </p:nvSpPr>
        <p:spPr>
          <a:xfrm>
            <a:off x="6436079" y="6265886"/>
            <a:ext cx="5214274" cy="40923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kern="0" spc="300" dirty="0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CORAZÓN  ·  SALUD  ·  ESPERANZA</a:t>
            </a:r>
            <a:endParaRPr lang="en-US" sz="2000" dirty="0"/>
          </a:p>
        </p:txBody>
      </p:sp>
      <p:pic>
        <p:nvPicPr>
          <p:cNvPr id="2" name="Video 8- Español Slide 3">
            <a:hlinkClick r:id="" action="ppaction://media"/>
            <a:extLst>
              <a:ext uri="{FF2B5EF4-FFF2-40B4-BE49-F238E27FC236}">
                <a16:creationId xmlns:a16="http://schemas.microsoft.com/office/drawing/2014/main" id="{B809B51F-6B3F-4025-9B80-8F1E97BF8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3925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3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296C40B6-EBAC-BE84-7D88-9DA80F5FEAD2}"/>
              </a:ext>
            </a:extLst>
          </p:cNvPr>
          <p:cNvSpPr/>
          <p:nvPr/>
        </p:nvSpPr>
        <p:spPr>
          <a:xfrm>
            <a:off x="640080" y="1325880"/>
            <a:ext cx="512064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2400" dirty="0">
                <a:solidFill>
                  <a:srgbClr val="FBF7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Uno de los factores que mejor predicen el éxito en el control de la diabetes</a:t>
            </a:r>
            <a:endParaRPr lang="en-US" sz="24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248381CE-9891-3767-BA40-B0F81021C36E}"/>
              </a:ext>
            </a:extLst>
          </p:cNvPr>
          <p:cNvSpPr/>
          <p:nvPr/>
        </p:nvSpPr>
        <p:spPr>
          <a:xfrm>
            <a:off x="640080" y="2834640"/>
            <a:ext cx="5120640" cy="2560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10000"/>
              </a:lnSpc>
              <a:buNone/>
            </a:pPr>
            <a:r>
              <a:rPr lang="en-US" sz="3000" b="1" i="1" dirty="0">
                <a:solidFill>
                  <a:srgbClr val="C9986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 el apoyo que recibe de su familia y amigos.</a:t>
            </a:r>
            <a:endParaRPr lang="en-US" sz="3000" dirty="0"/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53F5080C-8F4D-68EA-AF03-F498BA8F97BE}"/>
              </a:ext>
            </a:extLst>
          </p:cNvPr>
          <p:cNvSpPr/>
          <p:nvPr/>
        </p:nvSpPr>
        <p:spPr>
          <a:xfrm>
            <a:off x="640080" y="5486400"/>
            <a:ext cx="457200" cy="36576"/>
          </a:xfrm>
          <a:prstGeom prst="rect">
            <a:avLst/>
          </a:prstGeom>
          <a:solidFill>
            <a:srgbClr val="C99868"/>
          </a:solidFill>
          <a:ln w="12700">
            <a:solidFill>
              <a:srgbClr val="C9986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0" descr="img4_highfive.jpg">
            <a:extLst>
              <a:ext uri="{FF2B5EF4-FFF2-40B4-BE49-F238E27FC236}">
                <a16:creationId xmlns:a16="http://schemas.microsoft.com/office/drawing/2014/main" id="{520FCC86-490A-7206-835F-FE19F787FE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6000" y="1468287"/>
            <a:ext cx="6080760" cy="4300678"/>
          </a:xfrm>
          <a:prstGeom prst="rect">
            <a:avLst/>
          </a:prstGeom>
        </p:spPr>
      </p:pic>
      <p:pic>
        <p:nvPicPr>
          <p:cNvPr id="4" name="Video 8- Español Slide 4">
            <a:hlinkClick r:id="" action="ppaction://media"/>
            <a:extLst>
              <a:ext uri="{FF2B5EF4-FFF2-40B4-BE49-F238E27FC236}">
                <a16:creationId xmlns:a16="http://schemas.microsoft.com/office/drawing/2014/main" id="{1C02C952-8026-07C4-D8B7-ACDAAF6D9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60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1">
            <a:extLst>
              <a:ext uri="{FF2B5EF4-FFF2-40B4-BE49-F238E27FC236}">
                <a16:creationId xmlns:a16="http://schemas.microsoft.com/office/drawing/2014/main" id="{93F29A81-5857-178A-7C8D-8A7E827ADA4B}"/>
              </a:ext>
            </a:extLst>
          </p:cNvPr>
          <p:cNvSpPr/>
          <p:nvPr/>
        </p:nvSpPr>
        <p:spPr>
          <a:xfrm>
            <a:off x="640080" y="960120"/>
            <a:ext cx="7315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Establecer</a:t>
            </a:r>
            <a:r>
              <a:rPr lang="en-US" sz="32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sus objetivos.</a:t>
            </a:r>
            <a:endParaRPr lang="en-US" sz="3200" dirty="0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5751071C-F534-E670-8BF5-FF8625EA50E6}"/>
              </a:ext>
            </a:extLst>
          </p:cNvPr>
          <p:cNvSpPr/>
          <p:nvPr/>
        </p:nvSpPr>
        <p:spPr>
          <a:xfrm>
            <a:off x="640080" y="1828800"/>
            <a:ext cx="7315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2000" i="1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mejora es un proceso diario. </a:t>
            </a:r>
            <a:r>
              <a:rPr lang="en-US" sz="2000" i="1" dirty="0" err="1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Anote</a:t>
            </a:r>
            <a:r>
              <a:rPr lang="en-US" sz="2000" i="1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sus objetivos, </a:t>
            </a:r>
            <a:r>
              <a:rPr lang="en-US" sz="2000" i="1" dirty="0" err="1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téngalos</a:t>
            </a:r>
            <a:r>
              <a:rPr lang="en-US" sz="2000" i="1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la vista y </a:t>
            </a:r>
            <a:r>
              <a:rPr lang="en-US" sz="2000" i="1" dirty="0" err="1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deje</a:t>
            </a:r>
            <a:r>
              <a:rPr lang="en-US" sz="2000" i="1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que los pequeños logros </a:t>
            </a:r>
            <a:r>
              <a:rPr lang="en-US" sz="2000" i="1" dirty="0" err="1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alimenten</a:t>
            </a:r>
            <a:r>
              <a:rPr lang="en-US" sz="2000" i="1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000" i="1" dirty="0" err="1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</a:t>
            </a:r>
            <a:r>
              <a:rPr lang="en-US" sz="2000" i="1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motivación.</a:t>
            </a:r>
            <a:endParaRPr lang="en-US" sz="2000" dirty="0"/>
          </a:p>
        </p:txBody>
      </p:sp>
      <p:pic>
        <p:nvPicPr>
          <p:cNvPr id="35" name="Image 0" descr="img5_journal.jpg">
            <a:extLst>
              <a:ext uri="{FF2B5EF4-FFF2-40B4-BE49-F238E27FC236}">
                <a16:creationId xmlns:a16="http://schemas.microsoft.com/office/drawing/2014/main" id="{96EE5294-FFF3-66CC-A6FB-97959FA6AE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595360" y="0"/>
            <a:ext cx="3566160" cy="6858000"/>
          </a:xfrm>
          <a:prstGeom prst="rect">
            <a:avLst/>
          </a:prstGeom>
        </p:spPr>
      </p:pic>
      <p:sp>
        <p:nvSpPr>
          <p:cNvPr id="36" name="Text 29">
            <a:extLst>
              <a:ext uri="{FF2B5EF4-FFF2-40B4-BE49-F238E27FC236}">
                <a16:creationId xmlns:a16="http://schemas.microsoft.com/office/drawing/2014/main" id="{30AB32FF-5FD7-19D4-A426-2F81C2797364}"/>
              </a:ext>
            </a:extLst>
          </p:cNvPr>
          <p:cNvSpPr/>
          <p:nvPr/>
        </p:nvSpPr>
        <p:spPr>
          <a:xfrm>
            <a:off x="1078992" y="2980835"/>
            <a:ext cx="8156448" cy="62634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kern="0" spc="200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Específicos  ·  Medibles  ·  Alcanzables  ·  </a:t>
            </a:r>
          </a:p>
          <a:p>
            <a:pPr marL="0" indent="0">
              <a:buNone/>
            </a:pPr>
            <a:endParaRPr lang="en-US" sz="2000" kern="0" spc="200" dirty="0">
              <a:solidFill>
                <a:srgbClr val="7A6957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buNone/>
            </a:pPr>
            <a:r>
              <a:rPr lang="en-US" sz="2000" kern="0" spc="200" dirty="0" err="1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Realistas</a:t>
            </a:r>
            <a:r>
              <a:rPr lang="en-US" sz="2000" kern="0" spc="200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·  Con un plazo determinado</a:t>
            </a:r>
            <a:endParaRPr lang="en-US" sz="2000" dirty="0"/>
          </a:p>
        </p:txBody>
      </p:sp>
      <p:pic>
        <p:nvPicPr>
          <p:cNvPr id="38" name="Picture 37" descr="Football goal in the net">
            <a:extLst>
              <a:ext uri="{FF2B5EF4-FFF2-40B4-BE49-F238E27FC236}">
                <a16:creationId xmlns:a16="http://schemas.microsoft.com/office/drawing/2014/main" id="{EE59D631-8D0E-B5C0-2635-EA6281251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7" b="5683"/>
          <a:stretch>
            <a:fillRect/>
          </a:stretch>
        </p:blipFill>
        <p:spPr>
          <a:xfrm>
            <a:off x="0" y="4119133"/>
            <a:ext cx="4869096" cy="2738867"/>
          </a:xfrm>
          <a:prstGeom prst="rect">
            <a:avLst/>
          </a:prstGeom>
          <a:noFill/>
        </p:spPr>
      </p:pic>
      <p:pic>
        <p:nvPicPr>
          <p:cNvPr id="3" name="Video 8- Español Slide 5">
            <a:hlinkClick r:id="" action="ppaction://media"/>
            <a:extLst>
              <a:ext uri="{FF2B5EF4-FFF2-40B4-BE49-F238E27FC236}">
                <a16:creationId xmlns:a16="http://schemas.microsoft.com/office/drawing/2014/main" id="{E02D49FB-C525-24B8-490E-345AB525B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7900" y="17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32DF856-3C9F-061C-FE9F-E0F07D037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3DF640-345B-32FE-1321-70B8C3FFE2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112493F-4682-AEED-D216-9FABCC11A9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78DFE3-2554-F082-86C5-09E7EC1A55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2E1D5-F40D-6635-9788-7A69EF5272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0C16C447-E1BE-F2E2-3E43-DFFABDB51600}"/>
              </a:ext>
            </a:extLst>
          </p:cNvPr>
          <p:cNvSpPr/>
          <p:nvPr/>
        </p:nvSpPr>
        <p:spPr>
          <a:xfrm>
            <a:off x="640080" y="96012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Contar con personas </a:t>
            </a:r>
            <a:r>
              <a:rPr lang="en-US" sz="2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que</a:t>
            </a:r>
            <a:r>
              <a:rPr lang="en-US" sz="2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le apoyan marca la diferencia.</a:t>
            </a:r>
            <a:endParaRPr lang="en-US" sz="2800" dirty="0"/>
          </a:p>
        </p:txBody>
      </p:sp>
      <p:pic>
        <p:nvPicPr>
          <p:cNvPr id="21" name="Image 0" descr="img6_a.jpg">
            <a:extLst>
              <a:ext uri="{FF2B5EF4-FFF2-40B4-BE49-F238E27FC236}">
                <a16:creationId xmlns:a16="http://schemas.microsoft.com/office/drawing/2014/main" id="{D73F4D07-AA8A-785D-CF8F-FE10C88F9B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0080" y="2011680"/>
            <a:ext cx="2148840" cy="2377440"/>
          </a:xfrm>
          <a:prstGeom prst="rect">
            <a:avLst/>
          </a:prstGeom>
        </p:spPr>
      </p:pic>
      <p:sp>
        <p:nvSpPr>
          <p:cNvPr id="23" name="Shape 2">
            <a:extLst>
              <a:ext uri="{FF2B5EF4-FFF2-40B4-BE49-F238E27FC236}">
                <a16:creationId xmlns:a16="http://schemas.microsoft.com/office/drawing/2014/main" id="{7352DC4D-160E-17E3-D199-4B912391FDBF}"/>
              </a:ext>
            </a:extLst>
          </p:cNvPr>
          <p:cNvSpPr/>
          <p:nvPr/>
        </p:nvSpPr>
        <p:spPr>
          <a:xfrm>
            <a:off x="640080" y="4389120"/>
            <a:ext cx="2148840" cy="1280160"/>
          </a:xfrm>
          <a:prstGeom prst="rect">
            <a:avLst/>
          </a:prstGeom>
          <a:solidFill>
            <a:srgbClr val="FBF7EE"/>
          </a:solidFill>
          <a:ln w="9525">
            <a:solidFill>
              <a:srgbClr val="D4C4A8"/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D590F56C-6EF1-30A0-845B-024EB35A6068}"/>
              </a:ext>
            </a:extLst>
          </p:cNvPr>
          <p:cNvSpPr/>
          <p:nvPr/>
        </p:nvSpPr>
        <p:spPr>
          <a:xfrm>
            <a:off x="804672" y="4913475"/>
            <a:ext cx="292608" cy="29260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FE1CB477-B439-7035-ADC8-EB4305DF1F58}"/>
              </a:ext>
            </a:extLst>
          </p:cNvPr>
          <p:cNvSpPr/>
          <p:nvPr/>
        </p:nvSpPr>
        <p:spPr>
          <a:xfrm>
            <a:off x="804672" y="4913475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</a:t>
            </a:r>
            <a:endParaRPr lang="en-US" dirty="0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4A8103A2-8B7B-9F76-BC16-2B4EA7956E8C}"/>
              </a:ext>
            </a:extLst>
          </p:cNvPr>
          <p:cNvSpPr/>
          <p:nvPr/>
        </p:nvSpPr>
        <p:spPr>
          <a:xfrm>
            <a:off x="1188720" y="4950051"/>
            <a:ext cx="1508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EMOCIONAL</a:t>
            </a:r>
            <a:endParaRPr lang="en-US" dirty="0"/>
          </a:p>
        </p:txBody>
      </p:sp>
      <p:pic>
        <p:nvPicPr>
          <p:cNvPr id="27" name="Image 1" descr="img6_b.jpg">
            <a:extLst>
              <a:ext uri="{FF2B5EF4-FFF2-40B4-BE49-F238E27FC236}">
                <a16:creationId xmlns:a16="http://schemas.microsoft.com/office/drawing/2014/main" id="{86EEA717-20B6-303F-D4BF-D5FDE3A299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53512" y="2011680"/>
            <a:ext cx="2148840" cy="2377440"/>
          </a:xfrm>
          <a:prstGeom prst="rect">
            <a:avLst/>
          </a:prstGeom>
        </p:spPr>
      </p:pic>
      <p:sp>
        <p:nvSpPr>
          <p:cNvPr id="29" name="Shape 7">
            <a:extLst>
              <a:ext uri="{FF2B5EF4-FFF2-40B4-BE49-F238E27FC236}">
                <a16:creationId xmlns:a16="http://schemas.microsoft.com/office/drawing/2014/main" id="{E21EF9E0-FE52-CFF0-FFF6-F043786DF168}"/>
              </a:ext>
            </a:extLst>
          </p:cNvPr>
          <p:cNvSpPr/>
          <p:nvPr/>
        </p:nvSpPr>
        <p:spPr>
          <a:xfrm>
            <a:off x="2953512" y="4389120"/>
            <a:ext cx="2148840" cy="1280160"/>
          </a:xfrm>
          <a:prstGeom prst="rect">
            <a:avLst/>
          </a:prstGeom>
          <a:solidFill>
            <a:srgbClr val="FBF7EE"/>
          </a:solidFill>
          <a:ln w="9525">
            <a:solidFill>
              <a:srgbClr val="D4C4A8"/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31" name="Shape 8">
            <a:extLst>
              <a:ext uri="{FF2B5EF4-FFF2-40B4-BE49-F238E27FC236}">
                <a16:creationId xmlns:a16="http://schemas.microsoft.com/office/drawing/2014/main" id="{653D9DD8-8522-405E-8BFB-AF9155B47451}"/>
              </a:ext>
            </a:extLst>
          </p:cNvPr>
          <p:cNvSpPr/>
          <p:nvPr/>
        </p:nvSpPr>
        <p:spPr>
          <a:xfrm>
            <a:off x="3118104" y="4913475"/>
            <a:ext cx="292608" cy="29260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47A455EE-5914-4C62-8C3E-396362187653}"/>
              </a:ext>
            </a:extLst>
          </p:cNvPr>
          <p:cNvSpPr/>
          <p:nvPr/>
        </p:nvSpPr>
        <p:spPr>
          <a:xfrm>
            <a:off x="3118104" y="4913475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</a:t>
            </a:r>
            <a:endParaRPr lang="en-US" dirty="0"/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080FCD43-9F63-BEC5-FAAA-040ABB08804A}"/>
              </a:ext>
            </a:extLst>
          </p:cNvPr>
          <p:cNvSpPr/>
          <p:nvPr/>
        </p:nvSpPr>
        <p:spPr>
          <a:xfrm>
            <a:off x="3502152" y="4950051"/>
            <a:ext cx="1508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PRÁCTICO</a:t>
            </a:r>
            <a:endParaRPr lang="en-US" dirty="0"/>
          </a:p>
        </p:txBody>
      </p:sp>
      <p:pic>
        <p:nvPicPr>
          <p:cNvPr id="37" name="Image 2" descr="img6_c.jpg">
            <a:extLst>
              <a:ext uri="{FF2B5EF4-FFF2-40B4-BE49-F238E27FC236}">
                <a16:creationId xmlns:a16="http://schemas.microsoft.com/office/drawing/2014/main" id="{B61F775B-4D3F-67A1-79CA-626BF314F7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66944" y="2011680"/>
            <a:ext cx="2148840" cy="2377440"/>
          </a:xfrm>
          <a:prstGeom prst="rect">
            <a:avLst/>
          </a:prstGeom>
        </p:spPr>
      </p:pic>
      <p:sp>
        <p:nvSpPr>
          <p:cNvPr id="39" name="Shape 12">
            <a:extLst>
              <a:ext uri="{FF2B5EF4-FFF2-40B4-BE49-F238E27FC236}">
                <a16:creationId xmlns:a16="http://schemas.microsoft.com/office/drawing/2014/main" id="{BC6682CD-398E-FA7F-744A-D7882C20575E}"/>
              </a:ext>
            </a:extLst>
          </p:cNvPr>
          <p:cNvSpPr/>
          <p:nvPr/>
        </p:nvSpPr>
        <p:spPr>
          <a:xfrm>
            <a:off x="5266944" y="4389120"/>
            <a:ext cx="2148840" cy="1280160"/>
          </a:xfrm>
          <a:prstGeom prst="rect">
            <a:avLst/>
          </a:prstGeom>
          <a:solidFill>
            <a:srgbClr val="FBF7EE"/>
          </a:solidFill>
          <a:ln w="9525">
            <a:solidFill>
              <a:srgbClr val="D4C4A8"/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40" name="Shape 13">
            <a:extLst>
              <a:ext uri="{FF2B5EF4-FFF2-40B4-BE49-F238E27FC236}">
                <a16:creationId xmlns:a16="http://schemas.microsoft.com/office/drawing/2014/main" id="{9A58B982-1322-46C1-5DE0-16A7842E5DDC}"/>
              </a:ext>
            </a:extLst>
          </p:cNvPr>
          <p:cNvSpPr/>
          <p:nvPr/>
        </p:nvSpPr>
        <p:spPr>
          <a:xfrm>
            <a:off x="5356586" y="4913475"/>
            <a:ext cx="292608" cy="29260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41" name="Text 14">
            <a:extLst>
              <a:ext uri="{FF2B5EF4-FFF2-40B4-BE49-F238E27FC236}">
                <a16:creationId xmlns:a16="http://schemas.microsoft.com/office/drawing/2014/main" id="{A230760A-96BD-E84E-30DD-E50F0683A955}"/>
              </a:ext>
            </a:extLst>
          </p:cNvPr>
          <p:cNvSpPr/>
          <p:nvPr/>
        </p:nvSpPr>
        <p:spPr>
          <a:xfrm>
            <a:off x="5356586" y="4913475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3</a:t>
            </a:r>
            <a:endParaRPr lang="en-US" dirty="0"/>
          </a:p>
        </p:txBody>
      </p:sp>
      <p:sp>
        <p:nvSpPr>
          <p:cNvPr id="42" name="Text 15">
            <a:extLst>
              <a:ext uri="{FF2B5EF4-FFF2-40B4-BE49-F238E27FC236}">
                <a16:creationId xmlns:a16="http://schemas.microsoft.com/office/drawing/2014/main" id="{F874B354-955B-FDAA-7BBF-2DDAF4991BF3}"/>
              </a:ext>
            </a:extLst>
          </p:cNvPr>
          <p:cNvSpPr/>
          <p:nvPr/>
        </p:nvSpPr>
        <p:spPr>
          <a:xfrm>
            <a:off x="5738836" y="4950051"/>
            <a:ext cx="1600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MOTIVACIÓN</a:t>
            </a:r>
            <a:endParaRPr lang="en-US" dirty="0"/>
          </a:p>
        </p:txBody>
      </p:sp>
      <p:pic>
        <p:nvPicPr>
          <p:cNvPr id="43" name="Image 3" descr="img6_d.jpg">
            <a:extLst>
              <a:ext uri="{FF2B5EF4-FFF2-40B4-BE49-F238E27FC236}">
                <a16:creationId xmlns:a16="http://schemas.microsoft.com/office/drawing/2014/main" id="{1AD57AB3-2018-3EB8-F5DA-3B7521AC3C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0376" y="2011680"/>
            <a:ext cx="2148840" cy="2377440"/>
          </a:xfrm>
          <a:prstGeom prst="rect">
            <a:avLst/>
          </a:prstGeom>
        </p:spPr>
      </p:pic>
      <p:sp>
        <p:nvSpPr>
          <p:cNvPr id="44" name="Shape 17">
            <a:extLst>
              <a:ext uri="{FF2B5EF4-FFF2-40B4-BE49-F238E27FC236}">
                <a16:creationId xmlns:a16="http://schemas.microsoft.com/office/drawing/2014/main" id="{550773E7-E747-E842-D75A-819B33B51885}"/>
              </a:ext>
            </a:extLst>
          </p:cNvPr>
          <p:cNvSpPr/>
          <p:nvPr/>
        </p:nvSpPr>
        <p:spPr>
          <a:xfrm>
            <a:off x="7580376" y="4389120"/>
            <a:ext cx="2148840" cy="1280160"/>
          </a:xfrm>
          <a:prstGeom prst="rect">
            <a:avLst/>
          </a:prstGeom>
          <a:solidFill>
            <a:srgbClr val="FBF7EE"/>
          </a:solidFill>
          <a:ln w="9525">
            <a:solidFill>
              <a:srgbClr val="D4C4A8"/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45" name="Shape 18">
            <a:extLst>
              <a:ext uri="{FF2B5EF4-FFF2-40B4-BE49-F238E27FC236}">
                <a16:creationId xmlns:a16="http://schemas.microsoft.com/office/drawing/2014/main" id="{7B74985C-A3D4-E558-ED97-C040F4F60273}"/>
              </a:ext>
            </a:extLst>
          </p:cNvPr>
          <p:cNvSpPr/>
          <p:nvPr/>
        </p:nvSpPr>
        <p:spPr>
          <a:xfrm>
            <a:off x="7671816" y="4913475"/>
            <a:ext cx="292608" cy="29260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46" name="Text 19">
            <a:extLst>
              <a:ext uri="{FF2B5EF4-FFF2-40B4-BE49-F238E27FC236}">
                <a16:creationId xmlns:a16="http://schemas.microsoft.com/office/drawing/2014/main" id="{295527D0-02BC-E52B-55CE-A7D4DF9E42AA}"/>
              </a:ext>
            </a:extLst>
          </p:cNvPr>
          <p:cNvSpPr/>
          <p:nvPr/>
        </p:nvSpPr>
        <p:spPr>
          <a:xfrm>
            <a:off x="7671816" y="4913475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4</a:t>
            </a:r>
            <a:endParaRPr lang="en-US" dirty="0"/>
          </a:p>
        </p:txBody>
      </p:sp>
      <p:sp>
        <p:nvSpPr>
          <p:cNvPr id="47" name="Text 20">
            <a:extLst>
              <a:ext uri="{FF2B5EF4-FFF2-40B4-BE49-F238E27FC236}">
                <a16:creationId xmlns:a16="http://schemas.microsoft.com/office/drawing/2014/main" id="{EAEA6B6C-CD7C-EFE9-8129-08021D0CD435}"/>
              </a:ext>
            </a:extLst>
          </p:cNvPr>
          <p:cNvSpPr/>
          <p:nvPr/>
        </p:nvSpPr>
        <p:spPr>
          <a:xfrm>
            <a:off x="8055864" y="4950051"/>
            <a:ext cx="167335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ORIENTACIÓN</a:t>
            </a:r>
            <a:endParaRPr lang="en-US" dirty="0"/>
          </a:p>
        </p:txBody>
      </p:sp>
      <p:pic>
        <p:nvPicPr>
          <p:cNvPr id="48" name="Image 4" descr="img6_e.jpg">
            <a:extLst>
              <a:ext uri="{FF2B5EF4-FFF2-40B4-BE49-F238E27FC236}">
                <a16:creationId xmlns:a16="http://schemas.microsoft.com/office/drawing/2014/main" id="{B5CCDD9E-84D3-BF09-AA6E-10ACFA1F40E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93808" y="2011680"/>
            <a:ext cx="2148840" cy="2377440"/>
          </a:xfrm>
          <a:prstGeom prst="rect">
            <a:avLst/>
          </a:prstGeom>
        </p:spPr>
      </p:pic>
      <p:sp>
        <p:nvSpPr>
          <p:cNvPr id="49" name="Shape 22">
            <a:extLst>
              <a:ext uri="{FF2B5EF4-FFF2-40B4-BE49-F238E27FC236}">
                <a16:creationId xmlns:a16="http://schemas.microsoft.com/office/drawing/2014/main" id="{0849B4C1-0AF7-6938-916A-58C7DF9E4F84}"/>
              </a:ext>
            </a:extLst>
          </p:cNvPr>
          <p:cNvSpPr/>
          <p:nvPr/>
        </p:nvSpPr>
        <p:spPr>
          <a:xfrm>
            <a:off x="9893808" y="4389120"/>
            <a:ext cx="2148840" cy="1280160"/>
          </a:xfrm>
          <a:prstGeom prst="rect">
            <a:avLst/>
          </a:prstGeom>
          <a:solidFill>
            <a:srgbClr val="FBF7EE"/>
          </a:solidFill>
          <a:ln w="9525">
            <a:solidFill>
              <a:srgbClr val="D4C4A8"/>
            </a:solidFill>
            <a:prstDash val="solid"/>
          </a:ln>
        </p:spPr>
        <p:txBody>
          <a:bodyPr/>
          <a:lstStyle/>
          <a:p>
            <a:endParaRPr lang="en-US" sz="3600"/>
          </a:p>
        </p:txBody>
      </p:sp>
      <p:sp>
        <p:nvSpPr>
          <p:cNvPr id="50" name="Shape 23">
            <a:extLst>
              <a:ext uri="{FF2B5EF4-FFF2-40B4-BE49-F238E27FC236}">
                <a16:creationId xmlns:a16="http://schemas.microsoft.com/office/drawing/2014/main" id="{D5249857-808E-9D60-DF8C-51047CAFA94B}"/>
              </a:ext>
            </a:extLst>
          </p:cNvPr>
          <p:cNvSpPr/>
          <p:nvPr/>
        </p:nvSpPr>
        <p:spPr>
          <a:xfrm>
            <a:off x="10058400" y="4913475"/>
            <a:ext cx="292608" cy="292608"/>
          </a:xfrm>
          <a:prstGeom prst="ellipse">
            <a:avLst/>
          </a:prstGeom>
          <a:solidFill>
            <a:srgbClr val="B5704D"/>
          </a:solidFill>
          <a:ln w="12700">
            <a:solidFill>
              <a:srgbClr val="B5704D"/>
            </a:solidFill>
            <a:prstDash val="solid"/>
          </a:ln>
        </p:spPr>
        <p:txBody>
          <a:bodyPr/>
          <a:lstStyle/>
          <a:p>
            <a:endParaRPr lang="en-US" sz="3200"/>
          </a:p>
        </p:txBody>
      </p:sp>
      <p:sp>
        <p:nvSpPr>
          <p:cNvPr id="51" name="Text 24">
            <a:extLst>
              <a:ext uri="{FF2B5EF4-FFF2-40B4-BE49-F238E27FC236}">
                <a16:creationId xmlns:a16="http://schemas.microsoft.com/office/drawing/2014/main" id="{8B7A3F9A-A34A-41C8-ECC7-E42099A65A9E}"/>
              </a:ext>
            </a:extLst>
          </p:cNvPr>
          <p:cNvSpPr/>
          <p:nvPr/>
        </p:nvSpPr>
        <p:spPr>
          <a:xfrm>
            <a:off x="10058400" y="4913475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5</a:t>
            </a:r>
            <a:endParaRPr lang="en-US" dirty="0"/>
          </a:p>
        </p:txBody>
      </p:sp>
      <p:sp>
        <p:nvSpPr>
          <p:cNvPr id="52" name="Text 25">
            <a:extLst>
              <a:ext uri="{FF2B5EF4-FFF2-40B4-BE49-F238E27FC236}">
                <a16:creationId xmlns:a16="http://schemas.microsoft.com/office/drawing/2014/main" id="{3FDD7C33-6EA3-C366-A54D-B266F4AE6D34}"/>
              </a:ext>
            </a:extLst>
          </p:cNvPr>
          <p:cNvSpPr/>
          <p:nvPr/>
        </p:nvSpPr>
        <p:spPr>
          <a:xfrm>
            <a:off x="10442448" y="4950051"/>
            <a:ext cx="1508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kern="0" spc="200" dirty="0">
                <a:solidFill>
                  <a:srgbClr val="4A35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POSITIVO</a:t>
            </a:r>
            <a:endParaRPr lang="en-US" dirty="0"/>
          </a:p>
        </p:txBody>
      </p:sp>
      <p:sp>
        <p:nvSpPr>
          <p:cNvPr id="53" name="Text 27">
            <a:extLst>
              <a:ext uri="{FF2B5EF4-FFF2-40B4-BE49-F238E27FC236}">
                <a16:creationId xmlns:a16="http://schemas.microsoft.com/office/drawing/2014/main" id="{566A23F7-EE5C-37B6-A7CD-C0FD7AB0CDB2}"/>
              </a:ext>
            </a:extLst>
          </p:cNvPr>
          <p:cNvSpPr/>
          <p:nvPr/>
        </p:nvSpPr>
        <p:spPr>
          <a:xfrm>
            <a:off x="640080" y="598932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i="1" dirty="0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Los seres queridos que conocen tus objetivos pueden fomentar </a:t>
            </a:r>
            <a:r>
              <a:rPr lang="en-US" sz="2400" i="1" dirty="0" err="1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hábitos</a:t>
            </a:r>
            <a:r>
              <a:rPr lang="en-US" sz="2400" i="1" dirty="0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0" indent="0" algn="ctr">
              <a:buNone/>
            </a:pPr>
            <a:r>
              <a:rPr lang="en-US" sz="2400" i="1" dirty="0" err="1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más</a:t>
            </a:r>
            <a:r>
              <a:rPr lang="en-US" sz="2400" i="1" dirty="0">
                <a:solidFill>
                  <a:srgbClr val="B570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saludables para toda la familia.</a:t>
            </a:r>
            <a:endParaRPr lang="en-US" sz="2400" dirty="0"/>
          </a:p>
        </p:txBody>
      </p:sp>
      <p:sp>
        <p:nvSpPr>
          <p:cNvPr id="54" name="Text 29">
            <a:extLst>
              <a:ext uri="{FF2B5EF4-FFF2-40B4-BE49-F238E27FC236}">
                <a16:creationId xmlns:a16="http://schemas.microsoft.com/office/drawing/2014/main" id="{31836B51-6C9A-726F-0C57-44AD3B0F2C20}"/>
              </a:ext>
            </a:extLst>
          </p:cNvPr>
          <p:cNvSpPr/>
          <p:nvPr/>
        </p:nvSpPr>
        <p:spPr>
          <a:xfrm>
            <a:off x="11430000" y="6492240"/>
            <a:ext cx="5486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kern="0" spc="200" dirty="0">
                <a:solidFill>
                  <a:srgbClr val="7A695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1400" dirty="0"/>
          </a:p>
        </p:txBody>
      </p:sp>
      <p:pic>
        <p:nvPicPr>
          <p:cNvPr id="2" name="Video 8- Español Slide 6">
            <a:hlinkClick r:id="" action="ppaction://media"/>
            <a:extLst>
              <a:ext uri="{FF2B5EF4-FFF2-40B4-BE49-F238E27FC236}">
                <a16:creationId xmlns:a16="http://schemas.microsoft.com/office/drawing/2014/main" id="{6A4471CB-7415-A76C-2754-3024A6DCA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0913" y="44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53B78A0D-DDB8-DA7D-A383-F861A7349C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269" y="4966447"/>
            <a:ext cx="5283058" cy="1120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" sz="3000" kern="1200" dirty="0">
                <a:solidFill>
                  <a:srgbClr val="4A3528"/>
                </a:solidFill>
                <a:latin typeface="+mj-lt"/>
                <a:ea typeface="+mj-ea"/>
                <a:cs typeface="+mj-cs"/>
              </a:rPr>
              <a:t>Busque a aquellas personas que se preocupan por </a:t>
            </a:r>
            <a:r>
              <a:rPr lang="en" sz="3000" dirty="0">
                <a:solidFill>
                  <a:srgbClr val="4A3528"/>
                </a:solidFill>
                <a:ea typeface="+mj-ea"/>
                <a:cs typeface="+mj-cs"/>
              </a:rPr>
              <a:t>que usted adquiera</a:t>
            </a:r>
            <a:r>
              <a:rPr lang="en" sz="3000" kern="1200" dirty="0">
                <a:solidFill>
                  <a:srgbClr val="4A3528"/>
                </a:solidFill>
                <a:latin typeface="+mj-lt"/>
                <a:ea typeface="+mj-ea"/>
                <a:cs typeface="+mj-cs"/>
              </a:rPr>
              <a:t> mejores hábitos.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45212538-4AFB-B500-ACB6-6285BE5D89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Video 8- Español Slide 7">
            <a:hlinkClick r:id="" action="ppaction://media"/>
            <a:extLst>
              <a:ext uri="{FF2B5EF4-FFF2-40B4-BE49-F238E27FC236}">
                <a16:creationId xmlns:a16="http://schemas.microsoft.com/office/drawing/2014/main" id="{A89EBB32-EEEB-7330-B06B-18C9C439C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2213" y="44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5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09114A59-421A-0DCA-D910-59C3526546BD}"/>
              </a:ext>
            </a:extLst>
          </p:cNvPr>
          <p:cNvSpPr/>
          <p:nvPr/>
        </p:nvSpPr>
        <p:spPr>
          <a:xfrm>
            <a:off x="8739188" y="1280160"/>
            <a:ext cx="3056572" cy="26250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Empiece</a:t>
            </a:r>
            <a:r>
              <a:rPr lang="en-US" sz="2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animando a </a:t>
            </a:r>
            <a:r>
              <a:rPr lang="en-US" sz="2800" b="1" dirty="0" err="1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</a:t>
            </a:r>
            <a:r>
              <a:rPr lang="en-US" sz="2800" b="1" dirty="0">
                <a:solidFill>
                  <a:srgbClr val="4A35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familia a comer de forma más saludable.</a:t>
            </a:r>
            <a:endParaRPr lang="en-US" sz="2800" dirty="0"/>
          </a:p>
        </p:txBody>
      </p:sp>
      <p:pic>
        <p:nvPicPr>
          <p:cNvPr id="8" name="Image 0" descr="img8_eating.jpg">
            <a:extLst>
              <a:ext uri="{FF2B5EF4-FFF2-40B4-BE49-F238E27FC236}">
                <a16:creationId xmlns:a16="http://schemas.microsoft.com/office/drawing/2014/main" id="{798BC3A8-51B6-FDF9-8C25-475959AB4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-8236"/>
            <a:ext cx="8172450" cy="6866236"/>
          </a:xfrm>
          <a:prstGeom prst="rect">
            <a:avLst/>
          </a:prstGeom>
        </p:spPr>
      </p:pic>
      <p:pic>
        <p:nvPicPr>
          <p:cNvPr id="2" name="Video 8- Español Slide 8">
            <a:hlinkClick r:id="" action="ppaction://media"/>
            <a:extLst>
              <a:ext uri="{FF2B5EF4-FFF2-40B4-BE49-F238E27FC236}">
                <a16:creationId xmlns:a16="http://schemas.microsoft.com/office/drawing/2014/main" id="{5F9E20F7-2B61-63A7-6760-E1BB60AD4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8238" y="44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3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C15CA5B3-798F-DCC3-676C-821B1C0D2C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340" y="10"/>
            <a:ext cx="4953000" cy="3301990"/>
          </a:xfrm>
          <a:prstGeom prst="rect">
            <a:avLst/>
          </a:prstGeom>
          <a:noFill/>
        </p:spPr>
      </p:pic>
      <p:pic>
        <p:nvPicPr>
          <p:cNvPr id="4" name="Picture 3" descr="A picture containing floor, person, indoor, young&#10;&#10;Description automatically generated">
            <a:extLst>
              <a:ext uri="{FF2B5EF4-FFF2-40B4-BE49-F238E27FC236}">
                <a16:creationId xmlns:a16="http://schemas.microsoft.com/office/drawing/2014/main" id="{A5BE66F2-E9F4-488D-E3BB-252D6B04DC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3556002"/>
            <a:ext cx="3108960" cy="2286000"/>
          </a:xfrm>
          <a:prstGeom prst="rect">
            <a:avLst/>
          </a:prstGeom>
          <a:noFill/>
        </p:spPr>
      </p:pic>
      <p:pic>
        <p:nvPicPr>
          <p:cNvPr id="8" name="Picture 7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54F9B398-347B-63B7-820B-BE6DB461FB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4541520" y="3556001"/>
            <a:ext cx="3108960" cy="2285999"/>
          </a:xfrm>
          <a:prstGeom prst="rect">
            <a:avLst/>
          </a:prstGeom>
          <a:noFill/>
        </p:spPr>
      </p:pic>
      <p:pic>
        <p:nvPicPr>
          <p:cNvPr id="12" name="Picture 11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0F4AC45C-1A88-B693-D53A-B5B7BBBC97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3380" y="3556001"/>
            <a:ext cx="3108960" cy="2285999"/>
          </a:xfrm>
          <a:prstGeom prst="rect">
            <a:avLst/>
          </a:prstGeom>
          <a:noFill/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D525D7CC-BAEF-8542-61A6-4CB87B174B49}"/>
              </a:ext>
            </a:extLst>
          </p:cNvPr>
          <p:cNvSpPr/>
          <p:nvPr/>
        </p:nvSpPr>
        <p:spPr>
          <a:xfrm>
            <a:off x="792480" y="-124886"/>
            <a:ext cx="4953000" cy="22817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800" b="1" dirty="0">
                <a:solidFill>
                  <a:srgbClr val="FBF7E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Hagan ejercicio en familia.</a:t>
            </a:r>
            <a:endParaRPr lang="en-US" sz="4800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C844F2CE-9911-BD9B-70D8-93132BBEBFC2}"/>
              </a:ext>
            </a:extLst>
          </p:cNvPr>
          <p:cNvSpPr/>
          <p:nvPr/>
        </p:nvSpPr>
        <p:spPr>
          <a:xfrm>
            <a:off x="792479" y="1502411"/>
            <a:ext cx="5250181" cy="20535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 sus hijos y </a:t>
            </a:r>
            <a:r>
              <a:rPr lang="en-US" sz="2000" i="1" dirty="0" err="1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</a:t>
            </a: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familia están dispuestos a </a:t>
            </a:r>
            <a:r>
              <a:rPr lang="en-US" sz="2000" i="1" dirty="0" err="1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moverse</a:t>
            </a: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</a:t>
            </a:r>
            <a:r>
              <a:rPr lang="en-US" sz="2000" i="1" dirty="0" err="1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usted</a:t>
            </a: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dejará de parecer ejercicio y empezará a parecer un </a:t>
            </a:r>
            <a:r>
              <a:rPr lang="en-US" sz="2000" i="1" dirty="0" err="1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rato</a:t>
            </a: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000" i="1" dirty="0" err="1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divertido</a:t>
            </a: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000" i="1" dirty="0" err="1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juntos</a:t>
            </a:r>
            <a:r>
              <a:rPr lang="en-US" sz="2000" i="1" dirty="0">
                <a:solidFill>
                  <a:srgbClr val="D4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2000" dirty="0"/>
          </a:p>
        </p:txBody>
      </p:sp>
      <p:pic>
        <p:nvPicPr>
          <p:cNvPr id="2" name="Video 8- Español Slide 9">
            <a:hlinkClick r:id="" action="ppaction://media"/>
            <a:extLst>
              <a:ext uri="{FF2B5EF4-FFF2-40B4-BE49-F238E27FC236}">
                <a16:creationId xmlns:a16="http://schemas.microsoft.com/office/drawing/2014/main" id="{8E29E00B-4A3C-A3C6-6ADC-069FBC3F3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8988" y="17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D16DD57438F43A287BB85163B9D6D" ma:contentTypeVersion="2" ma:contentTypeDescription="Create a new document." ma:contentTypeScope="" ma:versionID="da500c395b2110fe844053287ba5b8a2">
  <xsd:schema xmlns:xsd="http://www.w3.org/2001/XMLSchema" xmlns:xs="http://www.w3.org/2001/XMLSchema" xmlns:p="http://schemas.microsoft.com/office/2006/metadata/properties" xmlns:ns2="c0b14a7a-ce08-47f2-9104-3c9f91612485" targetNamespace="http://schemas.microsoft.com/office/2006/metadata/properties" ma:root="true" ma:fieldsID="ff8d8aa1581c6a3dca24acb581ac482b" ns2:_="">
    <xsd:import namespace="c0b14a7a-ce08-47f2-9104-3c9f916124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14a7a-ce08-47f2-9104-3c9f91612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0BFDF-D948-4F4A-854E-477525F5779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c0b14a7a-ce08-47f2-9104-3c9f91612485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3FD402F-48CD-4607-ADD3-E41042776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b14a7a-ce08-47f2-9104-3c9f916124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^N2 CHW Training Digging Deeper - 12 ENGLISH</Template>
  <TotalTime>98</TotalTime>
  <Words>1823</Words>
  <Application>Microsoft Office PowerPoint</Application>
  <PresentationFormat>Widescreen</PresentationFormat>
  <Paragraphs>239</Paragraphs>
  <Slides>13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Biome Light</vt:lpstr>
      <vt:lpstr>Calibri</vt:lpstr>
      <vt:lpstr>Cambria</vt:lpstr>
      <vt:lpstr>Tahoma</vt:lpstr>
      <vt:lpstr>Times New Roman</vt:lpstr>
      <vt:lpstr>-webkit-standard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Busque a aquellas personas que se preocupan por que usted adquiera mejores hábitos.</vt:lpstr>
      <vt:lpstr>PowerPoint Presentation</vt:lpstr>
      <vt:lpstr>PowerPoint Presentation</vt:lpstr>
      <vt:lpstr>PowerPoint Presentation</vt:lpstr>
      <vt:lpstr>PowerPoint Presentation</vt:lpstr>
      <vt:lpstr>¿Necesita ayuda para hablar con sus amigos y familiares?</vt:lpstr>
      <vt:lpstr>Referencias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Betty Nava</dc:creator>
  <cp:keywords>, docId:FBFE67ED2B16005BFC6B6D93656C2239</cp:keywords>
  <cp:lastModifiedBy>Betty Nava</cp:lastModifiedBy>
  <cp:revision>4</cp:revision>
  <cp:lastPrinted>2026-03-09T19:07:36Z</cp:lastPrinted>
  <dcterms:created xsi:type="dcterms:W3CDTF">2026-05-07T21:35:18Z</dcterms:created>
  <dcterms:modified xsi:type="dcterms:W3CDTF">2026-05-07T23:17:17Z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0x010100442D16DD57438F43A287BB85163B9D6D</vt:lpwstr>
  </property>
</Properties>
</file>