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4" r:id="rId9"/>
    <p:sldId id="270" r:id="rId10"/>
    <p:sldId id="265" r:id="rId11"/>
    <p:sldId id="266" r:id="rId12"/>
    <p:sldId id="267" r:id="rId13"/>
    <p:sldId id="268" r:id="rId14"/>
    <p:sldId id="269" r:id="rId15"/>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8B8"/>
    <a:srgbClr val="A20000"/>
    <a:srgbClr val="009242"/>
    <a:srgbClr val="5725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85590F-B1D1-49C4-82D8-51BEA535606B}" v="28" dt="2026-05-08T01:09:07.1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94" autoAdjust="0"/>
    <p:restoredTop sz="57471" autoAdjust="0"/>
  </p:normalViewPr>
  <p:slideViewPr>
    <p:cSldViewPr snapToGrid="0" snapToObjects="1">
      <p:cViewPr varScale="1">
        <p:scale>
          <a:sx n="62" d="100"/>
          <a:sy n="62" d="100"/>
        </p:scale>
        <p:origin x="208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ty Nava" userId="06bc8f31b07af6d4" providerId="LiveId" clId="{74AED96D-6BBB-49B5-B330-2DA0585F08BE}"/>
    <pc:docChg chg="undo custSel modSld">
      <pc:chgData name="Betty Nava" userId="06bc8f31b07af6d4" providerId="LiveId" clId="{74AED96D-6BBB-49B5-B330-2DA0585F08BE}" dt="2026-05-08T01:09:08.886" v="129" actId="1076"/>
      <pc:docMkLst>
        <pc:docMk/>
      </pc:docMkLst>
      <pc:sldChg chg="addSp modSp mod modAnim">
        <pc:chgData name="Betty Nava" userId="06bc8f31b07af6d4" providerId="LiveId" clId="{74AED96D-6BBB-49B5-B330-2DA0585F08BE}" dt="2026-05-08T00:56:48.974" v="52" actId="1076"/>
        <pc:sldMkLst>
          <pc:docMk/>
          <pc:sldMk cId="0" sldId="256"/>
        </pc:sldMkLst>
        <pc:spChg chg="mod">
          <ac:chgData name="Betty Nava" userId="06bc8f31b07af6d4" providerId="LiveId" clId="{74AED96D-6BBB-49B5-B330-2DA0585F08BE}" dt="2026-05-07T23:31:22.957" v="2" actId="20577"/>
          <ac:spMkLst>
            <pc:docMk/>
            <pc:sldMk cId="0" sldId="256"/>
            <ac:spMk id="7" creationId="{00000000-0000-0000-0000-000000000000}"/>
          </ac:spMkLst>
        </pc:spChg>
        <pc:picChg chg="add mod">
          <ac:chgData name="Betty Nava" userId="06bc8f31b07af6d4" providerId="LiveId" clId="{74AED96D-6BBB-49B5-B330-2DA0585F08BE}" dt="2026-05-08T00:56:48.974" v="52" actId="1076"/>
          <ac:picMkLst>
            <pc:docMk/>
            <pc:sldMk cId="0" sldId="256"/>
            <ac:picMk id="3" creationId="{45F18937-277F-F130-872F-0DA95B0B2DE7}"/>
          </ac:picMkLst>
        </pc:picChg>
      </pc:sldChg>
      <pc:sldChg chg="addSp modSp mod modAnim">
        <pc:chgData name="Betty Nava" userId="06bc8f31b07af6d4" providerId="LiveId" clId="{74AED96D-6BBB-49B5-B330-2DA0585F08BE}" dt="2026-05-08T00:57:18.596" v="54" actId="1076"/>
        <pc:sldMkLst>
          <pc:docMk/>
          <pc:sldMk cId="0" sldId="257"/>
        </pc:sldMkLst>
        <pc:picChg chg="add mod">
          <ac:chgData name="Betty Nava" userId="06bc8f31b07af6d4" providerId="LiveId" clId="{74AED96D-6BBB-49B5-B330-2DA0585F08BE}" dt="2026-05-08T00:57:18.596" v="54" actId="1076"/>
          <ac:picMkLst>
            <pc:docMk/>
            <pc:sldMk cId="0" sldId="257"/>
            <ac:picMk id="15" creationId="{E8F0F300-15AD-E248-FB2B-72D235EEE310}"/>
          </ac:picMkLst>
        </pc:picChg>
      </pc:sldChg>
      <pc:sldChg chg="addSp modSp mod modAnim">
        <pc:chgData name="Betty Nava" userId="06bc8f31b07af6d4" providerId="LiveId" clId="{74AED96D-6BBB-49B5-B330-2DA0585F08BE}" dt="2026-05-08T00:57:53.645" v="56" actId="1076"/>
        <pc:sldMkLst>
          <pc:docMk/>
          <pc:sldMk cId="0" sldId="258"/>
        </pc:sldMkLst>
        <pc:picChg chg="add mod">
          <ac:chgData name="Betty Nava" userId="06bc8f31b07af6d4" providerId="LiveId" clId="{74AED96D-6BBB-49B5-B330-2DA0585F08BE}" dt="2026-05-08T00:57:53.645" v="56" actId="1076"/>
          <ac:picMkLst>
            <pc:docMk/>
            <pc:sldMk cId="0" sldId="258"/>
            <ac:picMk id="17" creationId="{1D13056B-FE74-9945-78A0-BE22223EDC52}"/>
          </ac:picMkLst>
        </pc:picChg>
      </pc:sldChg>
      <pc:sldChg chg="addSp modSp mod modAnim">
        <pc:chgData name="Betty Nava" userId="06bc8f31b07af6d4" providerId="LiveId" clId="{74AED96D-6BBB-49B5-B330-2DA0585F08BE}" dt="2026-05-08T00:58:25.284" v="58" actId="1076"/>
        <pc:sldMkLst>
          <pc:docMk/>
          <pc:sldMk cId="0" sldId="259"/>
        </pc:sldMkLst>
        <pc:picChg chg="add mod">
          <ac:chgData name="Betty Nava" userId="06bc8f31b07af6d4" providerId="LiveId" clId="{74AED96D-6BBB-49B5-B330-2DA0585F08BE}" dt="2026-05-08T00:58:25.284" v="58" actId="1076"/>
          <ac:picMkLst>
            <pc:docMk/>
            <pc:sldMk cId="0" sldId="259"/>
            <ac:picMk id="3" creationId="{77207981-C96B-49B6-58DD-1A0764F1CE31}"/>
          </ac:picMkLst>
        </pc:picChg>
      </pc:sldChg>
      <pc:sldChg chg="addSp modSp mod modAnim">
        <pc:chgData name="Betty Nava" userId="06bc8f31b07af6d4" providerId="LiveId" clId="{74AED96D-6BBB-49B5-B330-2DA0585F08BE}" dt="2026-05-08T00:59:05.788" v="60" actId="1076"/>
        <pc:sldMkLst>
          <pc:docMk/>
          <pc:sldMk cId="0" sldId="260"/>
        </pc:sldMkLst>
        <pc:picChg chg="add mod">
          <ac:chgData name="Betty Nava" userId="06bc8f31b07af6d4" providerId="LiveId" clId="{74AED96D-6BBB-49B5-B330-2DA0585F08BE}" dt="2026-05-08T00:59:05.788" v="60" actId="1076"/>
          <ac:picMkLst>
            <pc:docMk/>
            <pc:sldMk cId="0" sldId="260"/>
            <ac:picMk id="3" creationId="{6F751C07-7A4F-A37C-C3F5-E757F4DCB39D}"/>
          </ac:picMkLst>
        </pc:picChg>
      </pc:sldChg>
      <pc:sldChg chg="addSp delSp modSp mod delAnim modAnim">
        <pc:chgData name="Betty Nava" userId="06bc8f31b07af6d4" providerId="LiveId" clId="{74AED96D-6BBB-49B5-B330-2DA0585F08BE}" dt="2026-05-08T01:00:38.239" v="68" actId="1076"/>
        <pc:sldMkLst>
          <pc:docMk/>
          <pc:sldMk cId="0" sldId="262"/>
        </pc:sldMkLst>
        <pc:spChg chg="add del">
          <ac:chgData name="Betty Nava" userId="06bc8f31b07af6d4" providerId="LiveId" clId="{74AED96D-6BBB-49B5-B330-2DA0585F08BE}" dt="2026-05-08T01:00:08.314" v="62" actId="22"/>
          <ac:spMkLst>
            <pc:docMk/>
            <pc:sldMk cId="0" sldId="262"/>
            <ac:spMk id="5" creationId="{3CC30D66-21E1-6221-5ECE-AB348031431F}"/>
          </ac:spMkLst>
        </pc:spChg>
        <pc:picChg chg="add del mod">
          <ac:chgData name="Betty Nava" userId="06bc8f31b07af6d4" providerId="LiveId" clId="{74AED96D-6BBB-49B5-B330-2DA0585F08BE}" dt="2026-05-08T01:00:23.322" v="65" actId="478"/>
          <ac:picMkLst>
            <pc:docMk/>
            <pc:sldMk cId="0" sldId="262"/>
            <ac:picMk id="18" creationId="{D9BCC253-F51D-7C89-500E-D9B4082CBE03}"/>
          </ac:picMkLst>
        </pc:picChg>
        <pc:picChg chg="mod">
          <ac:chgData name="Betty Nava" userId="06bc8f31b07af6d4" providerId="LiveId" clId="{74AED96D-6BBB-49B5-B330-2DA0585F08BE}" dt="2026-05-08T01:00:38.239" v="68" actId="1076"/>
          <ac:picMkLst>
            <pc:docMk/>
            <pc:sldMk cId="0" sldId="262"/>
            <ac:picMk id="19" creationId="{BFA8FC4B-B455-7479-6C85-343A373CC713}"/>
          </ac:picMkLst>
        </pc:picChg>
        <pc:picChg chg="add mod">
          <ac:chgData name="Betty Nava" userId="06bc8f31b07af6d4" providerId="LiveId" clId="{74AED96D-6BBB-49B5-B330-2DA0585F08BE}" dt="2026-05-08T01:00:34.463" v="67" actId="1076"/>
          <ac:picMkLst>
            <pc:docMk/>
            <pc:sldMk cId="0" sldId="262"/>
            <ac:picMk id="20" creationId="{3FB7D2E5-F9C9-DDC5-9D71-9338EB35EA96}"/>
          </ac:picMkLst>
        </pc:picChg>
      </pc:sldChg>
      <pc:sldChg chg="addSp modSp mod modAnim">
        <pc:chgData name="Betty Nava" userId="06bc8f31b07af6d4" providerId="LiveId" clId="{74AED96D-6BBB-49B5-B330-2DA0585F08BE}" dt="2026-05-08T01:01:09.862" v="70" actId="1076"/>
        <pc:sldMkLst>
          <pc:docMk/>
          <pc:sldMk cId="0" sldId="264"/>
        </pc:sldMkLst>
        <pc:picChg chg="add mod">
          <ac:chgData name="Betty Nava" userId="06bc8f31b07af6d4" providerId="LiveId" clId="{74AED96D-6BBB-49B5-B330-2DA0585F08BE}" dt="2026-05-08T01:01:09.862" v="70" actId="1076"/>
          <ac:picMkLst>
            <pc:docMk/>
            <pc:sldMk cId="0" sldId="264"/>
            <ac:picMk id="4" creationId="{9B1953F1-72DC-D57B-08D8-770C89AC795C}"/>
          </ac:picMkLst>
        </pc:picChg>
      </pc:sldChg>
      <pc:sldChg chg="addSp modSp mod modAnim modNotesTx">
        <pc:chgData name="Betty Nava" userId="06bc8f31b07af6d4" providerId="LiveId" clId="{74AED96D-6BBB-49B5-B330-2DA0585F08BE}" dt="2026-05-08T01:02:07.941" v="74" actId="1076"/>
        <pc:sldMkLst>
          <pc:docMk/>
          <pc:sldMk cId="0" sldId="265"/>
        </pc:sldMkLst>
        <pc:picChg chg="add mod">
          <ac:chgData name="Betty Nava" userId="06bc8f31b07af6d4" providerId="LiveId" clId="{74AED96D-6BBB-49B5-B330-2DA0585F08BE}" dt="2026-05-08T01:02:07.941" v="74" actId="1076"/>
          <ac:picMkLst>
            <pc:docMk/>
            <pc:sldMk cId="0" sldId="265"/>
            <ac:picMk id="3" creationId="{D2868AFE-C811-BE33-0CAD-F776D5C72B7D}"/>
          </ac:picMkLst>
        </pc:picChg>
      </pc:sldChg>
      <pc:sldChg chg="addSp delSp modSp mod delAnim modAnim">
        <pc:chgData name="Betty Nava" userId="06bc8f31b07af6d4" providerId="LiveId" clId="{74AED96D-6BBB-49B5-B330-2DA0585F08BE}" dt="2026-05-08T01:09:08.886" v="129" actId="1076"/>
        <pc:sldMkLst>
          <pc:docMk/>
          <pc:sldMk cId="0" sldId="266"/>
        </pc:sldMkLst>
        <pc:picChg chg="add del mod">
          <ac:chgData name="Betty Nava" userId="06bc8f31b07af6d4" providerId="LiveId" clId="{74AED96D-6BBB-49B5-B330-2DA0585F08BE}" dt="2026-05-08T01:08:50.279" v="124" actId="478"/>
          <ac:picMkLst>
            <pc:docMk/>
            <pc:sldMk cId="0" sldId="266"/>
            <ac:picMk id="2" creationId="{B8235B6C-A051-82ED-DD23-C3F08B923502}"/>
          </ac:picMkLst>
        </pc:picChg>
        <pc:picChg chg="add del mod">
          <ac:chgData name="Betty Nava" userId="06bc8f31b07af6d4" providerId="LiveId" clId="{74AED96D-6BBB-49B5-B330-2DA0585F08BE}" dt="2026-05-08T01:08:57.039" v="127" actId="478"/>
          <ac:picMkLst>
            <pc:docMk/>
            <pc:sldMk cId="0" sldId="266"/>
            <ac:picMk id="3" creationId="{F6F5B60F-658F-E22C-DCDF-5D6619404702}"/>
          </ac:picMkLst>
        </pc:picChg>
        <pc:picChg chg="add mod">
          <ac:chgData name="Betty Nava" userId="06bc8f31b07af6d4" providerId="LiveId" clId="{74AED96D-6BBB-49B5-B330-2DA0585F08BE}" dt="2026-05-08T01:09:08.886" v="129" actId="1076"/>
          <ac:picMkLst>
            <pc:docMk/>
            <pc:sldMk cId="0" sldId="266"/>
            <ac:picMk id="4" creationId="{8FAFD157-C6CC-C5CD-2BFC-B43B9A6EBCC6}"/>
          </ac:picMkLst>
        </pc:picChg>
      </pc:sldChg>
      <pc:sldChg chg="addSp delSp modSp mod delAnim modAnim modNotesTx">
        <pc:chgData name="Betty Nava" userId="06bc8f31b07af6d4" providerId="LiveId" clId="{74AED96D-6BBB-49B5-B330-2DA0585F08BE}" dt="2026-05-08T01:07:57.030" v="123" actId="1076"/>
        <pc:sldMkLst>
          <pc:docMk/>
          <pc:sldMk cId="0" sldId="267"/>
        </pc:sldMkLst>
        <pc:picChg chg="add del mod">
          <ac:chgData name="Betty Nava" userId="06bc8f31b07af6d4" providerId="LiveId" clId="{74AED96D-6BBB-49B5-B330-2DA0585F08BE}" dt="2026-05-08T01:07:11.309" v="118" actId="478"/>
          <ac:picMkLst>
            <pc:docMk/>
            <pc:sldMk cId="0" sldId="267"/>
            <ac:picMk id="14" creationId="{4D4B222C-D8E4-2593-FC13-1CE83465EDCF}"/>
          </ac:picMkLst>
        </pc:picChg>
        <pc:picChg chg="add del mod">
          <ac:chgData name="Betty Nava" userId="06bc8f31b07af6d4" providerId="LiveId" clId="{74AED96D-6BBB-49B5-B330-2DA0585F08BE}" dt="2026-05-08T01:07:36.479" v="121" actId="478"/>
          <ac:picMkLst>
            <pc:docMk/>
            <pc:sldMk cId="0" sldId="267"/>
            <ac:picMk id="15" creationId="{54EFCA63-6509-A233-5FFD-A584EA4E8F28}"/>
          </ac:picMkLst>
        </pc:picChg>
        <pc:picChg chg="add mod">
          <ac:chgData name="Betty Nava" userId="06bc8f31b07af6d4" providerId="LiveId" clId="{74AED96D-6BBB-49B5-B330-2DA0585F08BE}" dt="2026-05-08T01:07:57.030" v="123" actId="1076"/>
          <ac:picMkLst>
            <pc:docMk/>
            <pc:sldMk cId="0" sldId="267"/>
            <ac:picMk id="16" creationId="{5049CA7B-5F65-BC3C-A27C-03C572A6E5CF}"/>
          </ac:picMkLst>
        </pc:picChg>
      </pc:sldChg>
      <pc:sldChg chg="addSp modSp mod modAnim">
        <pc:chgData name="Betty Nava" userId="06bc8f31b07af6d4" providerId="LiveId" clId="{74AED96D-6BBB-49B5-B330-2DA0585F08BE}" dt="2026-05-08T01:06:44.421" v="103" actId="1076"/>
        <pc:sldMkLst>
          <pc:docMk/>
          <pc:sldMk cId="0" sldId="268"/>
        </pc:sldMkLst>
        <pc:picChg chg="add mod">
          <ac:chgData name="Betty Nava" userId="06bc8f31b07af6d4" providerId="LiveId" clId="{74AED96D-6BBB-49B5-B330-2DA0585F08BE}" dt="2026-05-08T01:06:44.421" v="103" actId="1076"/>
          <ac:picMkLst>
            <pc:docMk/>
            <pc:sldMk cId="0" sldId="268"/>
            <ac:picMk id="5" creationId="{81A717C3-1F5B-A76A-BF82-1C0E19E78827}"/>
          </ac:picMkLst>
        </pc:picChg>
      </pc:sldChg>
      <pc:sldChg chg="addSp delSp modSp mod delAnim modAnim modNotesTx">
        <pc:chgData name="Betty Nava" userId="06bc8f31b07af6d4" providerId="LiveId" clId="{74AED96D-6BBB-49B5-B330-2DA0585F08BE}" dt="2026-05-08T01:04:03.130" v="97" actId="1076"/>
        <pc:sldMkLst>
          <pc:docMk/>
          <pc:sldMk cId="1490644808" sldId="270"/>
        </pc:sldMkLst>
        <pc:picChg chg="add del mod">
          <ac:chgData name="Betty Nava" userId="06bc8f31b07af6d4" providerId="LiveId" clId="{74AED96D-6BBB-49B5-B330-2DA0585F08BE}" dt="2026-05-08T01:03:52.624" v="95" actId="478"/>
          <ac:picMkLst>
            <pc:docMk/>
            <pc:sldMk cId="1490644808" sldId="270"/>
            <ac:picMk id="4" creationId="{65076B38-6E70-10C5-F951-31B33A2D320F}"/>
          </ac:picMkLst>
        </pc:picChg>
        <pc:picChg chg="add mod">
          <ac:chgData name="Betty Nava" userId="06bc8f31b07af6d4" providerId="LiveId" clId="{74AED96D-6BBB-49B5-B330-2DA0585F08BE}" dt="2026-05-08T01:04:03.130" v="97" actId="1076"/>
          <ac:picMkLst>
            <pc:docMk/>
            <pc:sldMk cId="1490644808" sldId="270"/>
            <ac:picMk id="5" creationId="{39C76F2F-DE09-09E3-F399-DE020C436CD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015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 Today we are sharing Video #12 and we're going to talk about something that affects nearly all of us every single day: stress and sleep, and how they directly impact our risk for developing diabetes or our ability to control it.
By the end of this video, you will understand why sleep and stress matter for diabetes, what happens in your body when you don't sleep enough or feel too much stress, and some simple things you can do starting tonight to protect your health.
This is not about making you feel bad. It is about giving you information that can really help.</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six strategies are practical, free, and evidence-based. You don't need a gym membership or a prescription.
Work on establishing a sleep schedule that is realistic and consistent. </a:t>
            </a:r>
          </a:p>
          <a:p>
            <a:endParaRPr lang="en-US" dirty="0"/>
          </a:p>
          <a:p>
            <a:r>
              <a:rPr lang="en-US" dirty="0"/>
              <a:t>1) Go to bed and wake up at the same time every day - even weekends. This trains your body clock.
2) Avoid phones and screens at least 30 minutes before bed. The blue light blocks the hormone melatonin that helps you fall asleep.
3) The 4-7-8 breathing exercise is one of the fastest ways to activate your body's relaxation response. Inhale for 4 seconds,…. hold for 7,….. exhale for 8…… Do this 3 times…..
4) Even a 10-minute walk after dinner can lower cortisol and improve your sleep quality that same night. </a:t>
            </a:r>
          </a:p>
          <a:p>
            <a:endParaRPr lang="en-US" dirty="0"/>
          </a:p>
          <a:p>
            <a:r>
              <a:rPr lang="en-US" dirty="0"/>
              <a:t>5) Prayer, faith community, and social connection are also proven stress reducers.  Use the strengths you already have!!
And 6)  watch caffeine!!  Even afternoon coffee can disrupt the deep sleep stages your body needs most.</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you to know that you are not alone in this. Your CHW is specifically trained to help you navigate exactly these kinds of health challenges.
Your CHW can connect you with free or low-cost medical help, help you create a personal sleep and stress management plan that fits your real life, and provide referrals to mental health services, sleep specialists, and community resources.
They offer ongoing education in your language and at your own pace. And most importantly, they walk alongside you.  They are not just a resource, they are a partner in your health journey!!</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are your goals going? Remember: goals are the key to making long-lasting changes!
Let's leave you with two simple goals:  one for tonight and one for this week.
You don't have to change everything at once. Start with one. Just one. And see what happens.
Remember: sleep is not wasted time. It is when your body heals, resets, and protects itself. It is one of the most powerful things you can do to lower your diabetes risk.
Your CHW is here to help you build goals that are realistic for your life. Don't hesitate to ask for their help.</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close today, I want to bring everything together.
Diabetes is not only about medication or food. It is about the whole person… your body, your mind, your emotions, and your daily habits.
Sleep and stress are two areas that we often overlook, but they are very powerful in influencing blood sugar.
The most important message is that you are not alone in this. Support exists in your family, your community, and your health team.
Thank you for your time today, and I encourage you to take one small step starting today.</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nights during the past week did you sleep 6 hours or less?
Most of us in our communities are running on too little sleep. And what many people don't know is that the connection between sleep, stress, and diabetes is very real and very serious. 
Most adults need 7 to 9 hours of sleep each night. Over 1 in 3 American adults regularly don't get enough sleep. And chronic sleep loss is a major risk factor for type 2 diabetes. Let me show you why.</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you to picture this triangle. Stress, poor sleep, and diabetes risk are all connected…. they feed each other in a cycle.
Stress makes it harder to sleep. Poor sleep raises your stress hormones. And both together push your blood sugar higher and make your body less able to use insulin effectively.
Here is the good news: you don't have to fix everything at once. If you break even one link in this chain!  If you sleep a little better, or find one way to reduce stress;  your whole body benefits!!</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body has a 'fight or flight' system to keep you safe in danger. </a:t>
            </a:r>
          </a:p>
          <a:p>
            <a:endParaRPr lang="en-US" dirty="0"/>
          </a:p>
          <a:p>
            <a:r>
              <a:rPr lang="en-US" dirty="0"/>
              <a:t>But today, many of us feel stress every day — from work, money, or family. When you feel stressed, your body thinks you are in danger and sends out a hormone called cortisol.
Cortisol tells your body to release sugar into your blood for energy — what you'll need if you are running or moving. </a:t>
            </a:r>
          </a:p>
          <a:p>
            <a:endParaRPr lang="en-US" dirty="0"/>
          </a:p>
          <a:p>
            <a:r>
              <a:rPr lang="en-US" dirty="0"/>
              <a:t>But most of us are not moving — we are sitting, and the sugar stays in your blood, which can hurt your body. </a:t>
            </a:r>
          </a:p>
          <a:p>
            <a:endParaRPr lang="en-US" dirty="0"/>
          </a:p>
          <a:p>
            <a:r>
              <a:rPr lang="en-US" dirty="0"/>
              <a:t>Your body has to work harder to control your blood sugar. This can lead to type 2 diabetes.
</a:t>
            </a:r>
            <a:r>
              <a:rPr lang="en-US" b="1" dirty="0"/>
              <a:t>Important: </a:t>
            </a:r>
            <a:r>
              <a:rPr lang="en-US" dirty="0"/>
              <a:t>Long-term stress (like money problems or caring for family) can harm your health the most. People with a lot of stress are 45% more likely to get type 2 diabetes.</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us think that losing sleep just makes us tired… but it goes much deeper than that.
When you sleep less than 6 hours, hunger hormones get thrown off.  </a:t>
            </a:r>
          </a:p>
          <a:p>
            <a:r>
              <a:rPr lang="en-US" dirty="0"/>
              <a:t>The hormone that makes you hungry….goes up.  </a:t>
            </a:r>
          </a:p>
          <a:p>
            <a:r>
              <a:rPr lang="en-US" dirty="0"/>
              <a:t>The hormone that tells you you're full….. goes down. </a:t>
            </a:r>
          </a:p>
          <a:p>
            <a:r>
              <a:rPr lang="en-US" dirty="0"/>
              <a:t>You end up eating more, especially sugary and high-carb foods.
Even one night of poor sleep can temporarily make your body process glucose normally. And over time, poor sleep promotes belly fat, which is directly linked to diabetes. </a:t>
            </a:r>
          </a:p>
          <a:p>
            <a:endParaRPr lang="en-US" dirty="0"/>
          </a:p>
          <a:p>
            <a:r>
              <a:rPr lang="en-US" dirty="0"/>
              <a:t>People who regularly sleep less than 6 hours have double the risk of developing type 2 diabetes.</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why we call it a cycle, and why it's so hard to break on your own.
You're stressed, so you can't fall asleep. </a:t>
            </a:r>
          </a:p>
          <a:p>
            <a:r>
              <a:rPr lang="en-US" dirty="0"/>
              <a:t>You can't sleep, so you're more anxious the next day. </a:t>
            </a:r>
          </a:p>
          <a:p>
            <a:r>
              <a:rPr lang="en-US" dirty="0"/>
              <a:t>That anxiety makes it harder to control blood sugar. </a:t>
            </a:r>
          </a:p>
          <a:p>
            <a:r>
              <a:rPr lang="en-US" dirty="0"/>
              <a:t>Higher blood sugar leads to fatigue and cravings. </a:t>
            </a:r>
          </a:p>
          <a:p>
            <a:r>
              <a:rPr lang="en-US" dirty="0"/>
              <a:t>Which causes more stress.
But here is the important message: breaking ANY link in this chain helps. </a:t>
            </a:r>
          </a:p>
          <a:p>
            <a:r>
              <a:rPr lang="en-US" dirty="0"/>
              <a:t>If you improve your sleep even a little, or reduce stress in one small way, the whole cycle starts to slow down. </a:t>
            </a:r>
          </a:p>
          <a:p>
            <a:r>
              <a:rPr lang="en-US" dirty="0"/>
              <a:t>You don't have to fix everything at once.</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 honest about who we're really talking about here.
Hispanic and Latino adults are twice as likely to develop type 2 diabetes. That's not a coincidence… it's connected to higher rates of chronic stress, less access to healthcare, and neighborhoods that don't always support healthy sleep or active lifestyles.
Night shift and shift workers are also at very high risk because working against your natural body clock disrupts blood sugar even when you get enough total hours of sleep.
Caregivers, parents, and people facing financial stress are also particularly vulnerable because their stress is constant, not just occasional.
If any of this sounds like you…. this information is for you! And there are things you can do.</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healthy sleep actually look like? </a:t>
            </a:r>
          </a:p>
          <a:p>
            <a:r>
              <a:rPr lang="en-US" dirty="0"/>
              <a:t>Most adults need 7 to 9 hours. Not because that's a nice round number, but because your body literally needs that time to regulate hormones, repair cells, and reset your metabolism.
</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D9E40-A5AD-DA99-2EBE-9A161670E4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4365F4-802B-D64B-B831-7CAE5F3425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E99ED2-E013-5E48-1D38-F63BF1FC1206}"/>
              </a:ext>
            </a:extLst>
          </p:cNvPr>
          <p:cNvSpPr>
            <a:spLocks noGrp="1"/>
          </p:cNvSpPr>
          <p:nvPr>
            <p:ph type="body" idx="1"/>
          </p:nvPr>
        </p:nvSpPr>
        <p:spPr/>
        <p:txBody>
          <a:bodyPr/>
          <a:lstStyle/>
          <a:p>
            <a:r>
              <a:rPr lang="en-US" dirty="0"/>
              <a:t>But hours alone aren't enough!  Quality matters!!  If you're waking up many times, or you feel tired even after 8 hours, that's a sign your sleep quality needs attention too.
Good sleep means you fall asleep within 20 minutes, you stay asleep most of the night, and you wake up feeling rested and alert without needing extra coffee to function.</a:t>
            </a:r>
          </a:p>
          <a:p>
            <a:endParaRPr lang="en-US" sz="1200" b="1" dirty="0">
              <a:solidFill>
                <a:srgbClr val="FFFFFF"/>
              </a:solidFill>
            </a:endParaRPr>
          </a:p>
          <a:p>
            <a:endParaRPr lang="en-US" sz="1200" b="1" dirty="0">
              <a:solidFill>
                <a:srgbClr val="FFFFFF"/>
              </a:solidFill>
            </a:endParaRPr>
          </a:p>
          <a:p>
            <a:r>
              <a:rPr lang="en-US" sz="1200" b="1" dirty="0">
                <a:solidFill>
                  <a:srgbClr val="FFFFFF"/>
                </a:solidFill>
              </a:rPr>
              <a:t>Signs of</a:t>
            </a:r>
            <a:r>
              <a:rPr lang="en-US" sz="1200" b="0" dirty="0">
                <a:solidFill>
                  <a:schemeClr val="tx1"/>
                </a:solidFill>
              </a:rPr>
              <a:t> </a:t>
            </a:r>
            <a:r>
              <a:rPr lang="en-US" sz="1200" b="1" dirty="0">
                <a:solidFill>
                  <a:srgbClr val="FFFFFF"/>
                </a:solidFill>
              </a:rPr>
              <a:t>Good Sleep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Fall asleep within 20 min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Sleep through the night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Wake up feeling rested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Alert without extra caffeine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Good mood &amp; focus</a:t>
            </a:r>
            <a:endParaRPr lang="en-US" dirty="0"/>
          </a:p>
          <a:p>
            <a:endParaRPr lang="en-US" sz="1200" dirty="0"/>
          </a:p>
          <a:p>
            <a:endParaRPr lang="en-US" sz="1200" dirty="0"/>
          </a:p>
          <a:p>
            <a:endParaRPr lang="en-US" dirty="0"/>
          </a:p>
        </p:txBody>
      </p:sp>
      <p:sp>
        <p:nvSpPr>
          <p:cNvPr id="4" name="Slide Number Placeholder 3">
            <a:extLst>
              <a:ext uri="{FF2B5EF4-FFF2-40B4-BE49-F238E27FC236}">
                <a16:creationId xmlns:a16="http://schemas.microsoft.com/office/drawing/2014/main" id="{FFDAB1E9-BB49-334D-F403-0453F91D3A0F}"/>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729875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4.jpeg"/><Relationship Id="rId11" Type="http://schemas.openxmlformats.org/officeDocument/2006/relationships/image" Target="../media/image2.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notesSlide" Target="../notesSlides/notesSlide10.xml"/><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19.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1B4F72"/>
        </a:solidFill>
        <a:effectLst/>
      </p:bgPr>
    </p:bg>
    <p:spTree>
      <p:nvGrpSpPr>
        <p:cNvPr id="1" name=""/>
        <p:cNvGrpSpPr/>
        <p:nvPr/>
      </p:nvGrpSpPr>
      <p:grpSpPr>
        <a:xfrm>
          <a:off x="0" y="0"/>
          <a:ext cx="0" cy="0"/>
          <a:chOff x="0" y="0"/>
          <a:chExt cx="0" cy="0"/>
        </a:xfrm>
      </p:grpSpPr>
      <p:sp>
        <p:nvSpPr>
          <p:cNvPr id="2" name="Shape 0"/>
          <p:cNvSpPr/>
          <p:nvPr/>
        </p:nvSpPr>
        <p:spPr>
          <a:xfrm>
            <a:off x="0" y="0"/>
            <a:ext cx="5303520" cy="5143500"/>
          </a:xfrm>
          <a:prstGeom prst="rect">
            <a:avLst/>
          </a:prstGeom>
          <a:solidFill>
            <a:srgbClr val="1B4F72"/>
          </a:solidFill>
          <a:ln w="12700">
            <a:solidFill>
              <a:srgbClr val="1B4F72"/>
            </a:solidFill>
            <a:prstDash val="solid"/>
          </a:ln>
        </p:spPr>
        <p:txBody>
          <a:bodyPr/>
          <a:lstStyle/>
          <a:p>
            <a:endParaRPr lang="en-US"/>
          </a:p>
        </p:txBody>
      </p:sp>
      <p:sp>
        <p:nvSpPr>
          <p:cNvPr id="6" name="Shape 4"/>
          <p:cNvSpPr/>
          <p:nvPr/>
        </p:nvSpPr>
        <p:spPr>
          <a:xfrm>
            <a:off x="411480" y="4313826"/>
            <a:ext cx="1382596" cy="535966"/>
          </a:xfrm>
          <a:prstGeom prst="roundRect">
            <a:avLst>
              <a:gd name="adj" fmla="val 21053"/>
            </a:avLst>
          </a:prstGeom>
          <a:solidFill>
            <a:srgbClr val="148F77"/>
          </a:solidFill>
          <a:ln/>
        </p:spPr>
        <p:txBody>
          <a:bodyPr/>
          <a:lstStyle/>
          <a:p>
            <a:endParaRPr lang="en-US"/>
          </a:p>
        </p:txBody>
      </p:sp>
      <p:sp>
        <p:nvSpPr>
          <p:cNvPr id="7" name="Text 5"/>
          <p:cNvSpPr/>
          <p:nvPr/>
        </p:nvSpPr>
        <p:spPr>
          <a:xfrm>
            <a:off x="411480" y="4313826"/>
            <a:ext cx="1382596" cy="535966"/>
          </a:xfrm>
          <a:prstGeom prst="rect">
            <a:avLst/>
          </a:prstGeom>
          <a:noFill/>
          <a:ln/>
        </p:spPr>
        <p:txBody>
          <a:bodyPr wrap="square" lIns="0" tIns="0" rIns="0" bIns="0" rtlCol="0" anchor="ctr"/>
          <a:lstStyle/>
          <a:p>
            <a:pPr marL="0" indent="0" algn="ctr">
              <a:buNone/>
            </a:pPr>
            <a:r>
              <a:rPr lang="en-US" b="1" dirty="0">
                <a:solidFill>
                  <a:srgbClr val="FFFFFF"/>
                </a:solidFill>
              </a:rPr>
              <a:t>Video 8</a:t>
            </a:r>
            <a:endParaRPr lang="en-US" dirty="0"/>
          </a:p>
        </p:txBody>
      </p:sp>
      <p:sp>
        <p:nvSpPr>
          <p:cNvPr id="8" name="Text 6"/>
          <p:cNvSpPr/>
          <p:nvPr/>
        </p:nvSpPr>
        <p:spPr>
          <a:xfrm>
            <a:off x="231493" y="30905"/>
            <a:ext cx="5718683" cy="856527"/>
          </a:xfrm>
          <a:prstGeom prst="rect">
            <a:avLst/>
          </a:prstGeom>
          <a:noFill/>
          <a:ln/>
        </p:spPr>
        <p:txBody>
          <a:bodyPr wrap="square" rtlCol="0" anchor="ctr"/>
          <a:lstStyle/>
          <a:p>
            <a:pPr marL="0" indent="0" algn="l">
              <a:buNone/>
            </a:pPr>
            <a:r>
              <a:rPr lang="en-US" sz="4800" b="1" dirty="0">
                <a:solidFill>
                  <a:srgbClr val="FFFFFF"/>
                </a:solidFill>
                <a:latin typeface="Calibri" pitchFamily="34" charset="0"/>
                <a:ea typeface="Calibri" pitchFamily="34" charset="-122"/>
                <a:cs typeface="Calibri" pitchFamily="34" charset="-120"/>
              </a:rPr>
              <a:t>Sleep Well,</a:t>
            </a:r>
            <a:r>
              <a:rPr lang="en-US" sz="4800" dirty="0"/>
              <a:t> </a:t>
            </a:r>
            <a:r>
              <a:rPr lang="en-US" sz="4800" b="1" dirty="0">
                <a:solidFill>
                  <a:srgbClr val="FFFFFF"/>
                </a:solidFill>
                <a:latin typeface="Calibri" pitchFamily="34" charset="0"/>
                <a:ea typeface="Calibri" pitchFamily="34" charset="-122"/>
                <a:cs typeface="Calibri" pitchFamily="34" charset="-120"/>
              </a:rPr>
              <a:t>Live Well</a:t>
            </a:r>
            <a:endParaRPr lang="en-US" sz="4800" dirty="0"/>
          </a:p>
        </p:txBody>
      </p:sp>
      <p:sp>
        <p:nvSpPr>
          <p:cNvPr id="9" name="Shape 7"/>
          <p:cNvSpPr/>
          <p:nvPr/>
        </p:nvSpPr>
        <p:spPr>
          <a:xfrm>
            <a:off x="0" y="837544"/>
            <a:ext cx="5718682" cy="45719"/>
          </a:xfrm>
          <a:prstGeom prst="rect">
            <a:avLst/>
          </a:prstGeom>
          <a:solidFill>
            <a:srgbClr val="148F77"/>
          </a:solidFill>
          <a:ln w="12700">
            <a:solidFill>
              <a:srgbClr val="148F77"/>
            </a:solidFill>
            <a:prstDash val="solid"/>
          </a:ln>
        </p:spPr>
        <p:txBody>
          <a:bodyPr/>
          <a:lstStyle/>
          <a:p>
            <a:endParaRPr lang="en-US"/>
          </a:p>
        </p:txBody>
      </p:sp>
      <p:sp>
        <p:nvSpPr>
          <p:cNvPr id="10" name="Text 8"/>
          <p:cNvSpPr/>
          <p:nvPr/>
        </p:nvSpPr>
        <p:spPr>
          <a:xfrm>
            <a:off x="320040" y="837544"/>
            <a:ext cx="5131636" cy="490247"/>
          </a:xfrm>
          <a:prstGeom prst="rect">
            <a:avLst/>
          </a:prstGeom>
          <a:noFill/>
          <a:ln/>
        </p:spPr>
        <p:txBody>
          <a:bodyPr wrap="square" rtlCol="0" anchor="ctr"/>
          <a:lstStyle/>
          <a:p>
            <a:pPr marL="0" indent="0" algn="l">
              <a:buNone/>
            </a:pPr>
            <a:r>
              <a:rPr lang="en-US" sz="1800" dirty="0">
                <a:solidFill>
                  <a:srgbClr val="A9CCE3"/>
                </a:solidFill>
                <a:latin typeface="Calibri" pitchFamily="34" charset="0"/>
                <a:ea typeface="Calibri" pitchFamily="34" charset="-122"/>
                <a:cs typeface="Calibri" pitchFamily="34" charset="-120"/>
              </a:rPr>
              <a:t>How Stress and Sleep Affect</a:t>
            </a:r>
            <a:r>
              <a:rPr lang="en-US" dirty="0"/>
              <a:t> </a:t>
            </a:r>
            <a:r>
              <a:rPr lang="en-US" sz="1800" dirty="0">
                <a:solidFill>
                  <a:srgbClr val="A9CCE3"/>
                </a:solidFill>
                <a:latin typeface="Calibri" pitchFamily="34" charset="0"/>
                <a:ea typeface="Calibri" pitchFamily="34" charset="-122"/>
                <a:cs typeface="Calibri" pitchFamily="34" charset="-120"/>
              </a:rPr>
              <a:t>Your Risk for Diabetes</a:t>
            </a:r>
            <a:endParaRPr lang="en-US" sz="1800" dirty="0"/>
          </a:p>
        </p:txBody>
      </p:sp>
      <p:pic>
        <p:nvPicPr>
          <p:cNvPr id="13" name="Picture 12">
            <a:extLst>
              <a:ext uri="{FF2B5EF4-FFF2-40B4-BE49-F238E27FC236}">
                <a16:creationId xmlns:a16="http://schemas.microsoft.com/office/drawing/2014/main" id="{235BCE4F-1A0C-F397-EF65-B140F76C824F}"/>
              </a:ext>
            </a:extLst>
          </p:cNvPr>
          <p:cNvPicPr>
            <a:picLocks noChangeAspect="1"/>
          </p:cNvPicPr>
          <p:nvPr/>
        </p:nvPicPr>
        <p:blipFill>
          <a:blip r:embed="rId5"/>
          <a:stretch>
            <a:fillRect/>
          </a:stretch>
        </p:blipFill>
        <p:spPr>
          <a:xfrm>
            <a:off x="2060294" y="1274215"/>
            <a:ext cx="7083706" cy="3866984"/>
          </a:xfrm>
          <a:prstGeom prst="rect">
            <a:avLst/>
          </a:prstGeom>
        </p:spPr>
      </p:pic>
      <p:pic>
        <p:nvPicPr>
          <p:cNvPr id="3" name="ElevenLabs_2026-05-08T00_56_21_English American_ivc_sp112_s89_sb100_se0_b_m2">
            <a:hlinkClick r:id="" action="ppaction://media"/>
            <a:extLst>
              <a:ext uri="{FF2B5EF4-FFF2-40B4-BE49-F238E27FC236}">
                <a16:creationId xmlns:a16="http://schemas.microsoft.com/office/drawing/2014/main" id="{45F18937-277F-F130-872F-0DA95B0B2D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146" y="27783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2F4F4"/>
        </a:solidFill>
        <a:effectLst/>
      </p:bgPr>
    </p:bg>
    <p:spTree>
      <p:nvGrpSpPr>
        <p:cNvPr id="1" name=""/>
        <p:cNvGrpSpPr/>
        <p:nvPr/>
      </p:nvGrpSpPr>
      <p:grpSpPr>
        <a:xfrm>
          <a:off x="0" y="0"/>
          <a:ext cx="0" cy="0"/>
          <a:chOff x="0" y="0"/>
          <a:chExt cx="0" cy="0"/>
        </a:xfrm>
      </p:grpSpPr>
      <p:sp>
        <p:nvSpPr>
          <p:cNvPr id="2" name="Text 0"/>
          <p:cNvSpPr/>
          <p:nvPr/>
        </p:nvSpPr>
        <p:spPr>
          <a:xfrm>
            <a:off x="365760" y="201168"/>
            <a:ext cx="8412480" cy="566928"/>
          </a:xfrm>
          <a:prstGeom prst="rect">
            <a:avLst/>
          </a:prstGeom>
          <a:noFill/>
          <a:ln/>
        </p:spPr>
        <p:txBody>
          <a:bodyPr wrap="square" lIns="0" tIns="0" rIns="0" bIns="0" rtlCol="0" anchor="ctr"/>
          <a:lstStyle/>
          <a:p>
            <a:pPr marL="0" indent="0" algn="l">
              <a:buNone/>
            </a:pPr>
            <a:r>
              <a:rPr lang="en-US" sz="2600" b="1" dirty="0">
                <a:solidFill>
                  <a:srgbClr val="148F77"/>
                </a:solidFill>
                <a:latin typeface="Calibri" pitchFamily="34" charset="0"/>
                <a:ea typeface="Calibri" pitchFamily="34" charset="-122"/>
                <a:cs typeface="Calibri" pitchFamily="34" charset="-120"/>
              </a:rPr>
              <a:t>Simple Steps That Really Help</a:t>
            </a:r>
            <a:endParaRPr lang="en-US" sz="2600" dirty="0"/>
          </a:p>
        </p:txBody>
      </p:sp>
      <p:sp>
        <p:nvSpPr>
          <p:cNvPr id="4" name="Shape 2"/>
          <p:cNvSpPr/>
          <p:nvPr/>
        </p:nvSpPr>
        <p:spPr>
          <a:xfrm>
            <a:off x="320040" y="773611"/>
            <a:ext cx="2606040" cy="2107692"/>
          </a:xfrm>
          <a:prstGeom prst="roundRect">
            <a:avLst>
              <a:gd name="adj" fmla="val 8235"/>
            </a:avLst>
          </a:prstGeom>
          <a:solidFill>
            <a:srgbClr val="2471A3"/>
          </a:solidFill>
          <a:ln/>
        </p:spPr>
        <p:txBody>
          <a:bodyPr/>
          <a:lstStyle/>
          <a:p>
            <a:endParaRPr lang="en-US"/>
          </a:p>
        </p:txBody>
      </p:sp>
      <p:sp>
        <p:nvSpPr>
          <p:cNvPr id="5" name="Text 3"/>
          <p:cNvSpPr/>
          <p:nvPr/>
        </p:nvSpPr>
        <p:spPr>
          <a:xfrm>
            <a:off x="320040" y="738197"/>
            <a:ext cx="2606040" cy="685800"/>
          </a:xfrm>
          <a:prstGeom prst="rect">
            <a:avLst/>
          </a:prstGeom>
          <a:noFill/>
          <a:ln/>
        </p:spPr>
        <p:txBody>
          <a:bodyPr wrap="square" rtlCol="0" anchor="ctr"/>
          <a:lstStyle/>
          <a:p>
            <a:pPr marL="0" indent="0" algn="ctr">
              <a:buNone/>
            </a:pPr>
            <a:r>
              <a:rPr lang="en-US" b="1" dirty="0">
                <a:solidFill>
                  <a:srgbClr val="FFFFFF"/>
                </a:solidFill>
              </a:rPr>
              <a:t>Same Bedtime </a:t>
            </a:r>
          </a:p>
          <a:p>
            <a:pPr marL="0" indent="0" algn="ctr">
              <a:buNone/>
            </a:pPr>
            <a:r>
              <a:rPr lang="en-US" b="1" dirty="0">
                <a:solidFill>
                  <a:srgbClr val="FFFFFF"/>
                </a:solidFill>
              </a:rPr>
              <a:t>Every Night</a:t>
            </a:r>
            <a:endParaRPr lang="en-US" dirty="0"/>
          </a:p>
        </p:txBody>
      </p:sp>
      <p:sp>
        <p:nvSpPr>
          <p:cNvPr id="6" name="Text 4"/>
          <p:cNvSpPr/>
          <p:nvPr/>
        </p:nvSpPr>
        <p:spPr>
          <a:xfrm>
            <a:off x="320040" y="2610388"/>
            <a:ext cx="2606040" cy="548640"/>
          </a:xfrm>
          <a:prstGeom prst="rect">
            <a:avLst/>
          </a:prstGeom>
          <a:noFill/>
          <a:ln/>
        </p:spPr>
        <p:txBody>
          <a:bodyPr wrap="square" rtlCol="0" anchor="t"/>
          <a:lstStyle/>
          <a:p>
            <a:pPr marL="0" indent="0" algn="ctr">
              <a:buNone/>
            </a:pPr>
            <a:r>
              <a:rPr lang="en-US" sz="1600" dirty="0">
                <a:solidFill>
                  <a:srgbClr val="FFFFFF"/>
                </a:solidFill>
              </a:rPr>
              <a:t>Trains your body clock</a:t>
            </a:r>
            <a:endParaRPr lang="en-US" sz="1600" dirty="0"/>
          </a:p>
        </p:txBody>
      </p:sp>
      <p:sp>
        <p:nvSpPr>
          <p:cNvPr id="7" name="Shape 5"/>
          <p:cNvSpPr/>
          <p:nvPr/>
        </p:nvSpPr>
        <p:spPr>
          <a:xfrm>
            <a:off x="3200400" y="782938"/>
            <a:ext cx="2606040" cy="2107692"/>
          </a:xfrm>
          <a:prstGeom prst="roundRect">
            <a:avLst>
              <a:gd name="adj" fmla="val 8235"/>
            </a:avLst>
          </a:prstGeom>
          <a:solidFill>
            <a:srgbClr val="148F77"/>
          </a:solidFill>
          <a:ln/>
        </p:spPr>
        <p:txBody>
          <a:bodyPr/>
          <a:lstStyle/>
          <a:p>
            <a:endParaRPr lang="en-US"/>
          </a:p>
        </p:txBody>
      </p:sp>
      <p:sp>
        <p:nvSpPr>
          <p:cNvPr id="8" name="Text 6"/>
          <p:cNvSpPr/>
          <p:nvPr/>
        </p:nvSpPr>
        <p:spPr>
          <a:xfrm>
            <a:off x="3200400" y="738197"/>
            <a:ext cx="2606040" cy="685800"/>
          </a:xfrm>
          <a:prstGeom prst="rect">
            <a:avLst/>
          </a:prstGeom>
          <a:noFill/>
          <a:ln/>
        </p:spPr>
        <p:txBody>
          <a:bodyPr wrap="square" rtlCol="0" anchor="ctr"/>
          <a:lstStyle/>
          <a:p>
            <a:pPr marL="0" indent="0" algn="ctr">
              <a:buNone/>
            </a:pPr>
            <a:r>
              <a:rPr lang="en-US" b="1" dirty="0">
                <a:solidFill>
                  <a:srgbClr val="FFFFFF"/>
                </a:solidFill>
              </a:rPr>
              <a:t>No Phones </a:t>
            </a:r>
          </a:p>
          <a:p>
            <a:pPr marL="0" indent="0" algn="ctr">
              <a:buNone/>
            </a:pPr>
            <a:r>
              <a:rPr lang="en-US" b="1" dirty="0">
                <a:solidFill>
                  <a:srgbClr val="FFFFFF"/>
                </a:solidFill>
              </a:rPr>
              <a:t>30 Min Before Bed</a:t>
            </a:r>
            <a:endParaRPr lang="en-US" dirty="0"/>
          </a:p>
        </p:txBody>
      </p:sp>
      <p:sp>
        <p:nvSpPr>
          <p:cNvPr id="9" name="Text 7"/>
          <p:cNvSpPr/>
          <p:nvPr/>
        </p:nvSpPr>
        <p:spPr>
          <a:xfrm>
            <a:off x="3200400" y="2610388"/>
            <a:ext cx="2606040" cy="548640"/>
          </a:xfrm>
          <a:prstGeom prst="rect">
            <a:avLst/>
          </a:prstGeom>
          <a:noFill/>
          <a:ln/>
        </p:spPr>
        <p:txBody>
          <a:bodyPr wrap="square" rtlCol="0" anchor="t"/>
          <a:lstStyle/>
          <a:p>
            <a:pPr marL="0" indent="0" algn="ctr">
              <a:buNone/>
            </a:pPr>
            <a:r>
              <a:rPr lang="en-US" sz="1600" dirty="0">
                <a:solidFill>
                  <a:srgbClr val="FFFFFF"/>
                </a:solidFill>
              </a:rPr>
              <a:t>Blue light blocks sleep</a:t>
            </a:r>
            <a:endParaRPr lang="en-US" sz="1600" dirty="0"/>
          </a:p>
        </p:txBody>
      </p:sp>
      <p:sp>
        <p:nvSpPr>
          <p:cNvPr id="10" name="Shape 8"/>
          <p:cNvSpPr/>
          <p:nvPr/>
        </p:nvSpPr>
        <p:spPr>
          <a:xfrm>
            <a:off x="6080760" y="802643"/>
            <a:ext cx="2606040" cy="2107692"/>
          </a:xfrm>
          <a:prstGeom prst="roundRect">
            <a:avLst>
              <a:gd name="adj" fmla="val 8235"/>
            </a:avLst>
          </a:prstGeom>
          <a:solidFill>
            <a:srgbClr val="27AE60"/>
          </a:solidFill>
          <a:ln/>
        </p:spPr>
        <p:txBody>
          <a:bodyPr/>
          <a:lstStyle/>
          <a:p>
            <a:endParaRPr lang="en-US"/>
          </a:p>
        </p:txBody>
      </p:sp>
      <p:sp>
        <p:nvSpPr>
          <p:cNvPr id="11" name="Text 9"/>
          <p:cNvSpPr/>
          <p:nvPr/>
        </p:nvSpPr>
        <p:spPr>
          <a:xfrm>
            <a:off x="6080760" y="738197"/>
            <a:ext cx="2606040" cy="685800"/>
          </a:xfrm>
          <a:prstGeom prst="rect">
            <a:avLst/>
          </a:prstGeom>
          <a:noFill/>
          <a:ln/>
        </p:spPr>
        <p:txBody>
          <a:bodyPr wrap="square" rtlCol="0" anchor="ctr"/>
          <a:lstStyle/>
          <a:p>
            <a:pPr marL="0" indent="0" algn="ctr">
              <a:buNone/>
            </a:pPr>
            <a:r>
              <a:rPr lang="en-US" b="1" dirty="0">
                <a:solidFill>
                  <a:srgbClr val="FFFFFF"/>
                </a:solidFill>
              </a:rPr>
              <a:t>4-7-8 Breathing</a:t>
            </a:r>
            <a:endParaRPr lang="en-US" dirty="0"/>
          </a:p>
        </p:txBody>
      </p:sp>
      <p:sp>
        <p:nvSpPr>
          <p:cNvPr id="12" name="Text 10"/>
          <p:cNvSpPr/>
          <p:nvPr/>
        </p:nvSpPr>
        <p:spPr>
          <a:xfrm>
            <a:off x="6080760" y="2610388"/>
            <a:ext cx="2606040" cy="548640"/>
          </a:xfrm>
          <a:prstGeom prst="rect">
            <a:avLst/>
          </a:prstGeom>
          <a:noFill/>
          <a:ln/>
        </p:spPr>
        <p:txBody>
          <a:bodyPr wrap="square" rtlCol="0" anchor="t"/>
          <a:lstStyle/>
          <a:p>
            <a:pPr marL="0" indent="0" algn="ctr">
              <a:buNone/>
            </a:pPr>
            <a:r>
              <a:rPr lang="en-US" sz="1600" dirty="0">
                <a:solidFill>
                  <a:srgbClr val="FFFFFF"/>
                </a:solidFill>
              </a:rPr>
              <a:t>Breathe in 4, hold 7, out 8</a:t>
            </a:r>
            <a:endParaRPr lang="en-US" sz="1600" dirty="0"/>
          </a:p>
        </p:txBody>
      </p:sp>
      <p:sp>
        <p:nvSpPr>
          <p:cNvPr id="13" name="Shape 11"/>
          <p:cNvSpPr/>
          <p:nvPr/>
        </p:nvSpPr>
        <p:spPr>
          <a:xfrm>
            <a:off x="320040" y="2950752"/>
            <a:ext cx="2606040" cy="2107692"/>
          </a:xfrm>
          <a:prstGeom prst="roundRect">
            <a:avLst>
              <a:gd name="adj" fmla="val 8235"/>
            </a:avLst>
          </a:prstGeom>
          <a:solidFill>
            <a:srgbClr val="E67E22"/>
          </a:solidFill>
          <a:ln/>
        </p:spPr>
        <p:txBody>
          <a:bodyPr/>
          <a:lstStyle/>
          <a:p>
            <a:endParaRPr lang="en-US"/>
          </a:p>
        </p:txBody>
      </p:sp>
      <p:sp>
        <p:nvSpPr>
          <p:cNvPr id="14" name="Text 12"/>
          <p:cNvSpPr/>
          <p:nvPr/>
        </p:nvSpPr>
        <p:spPr>
          <a:xfrm>
            <a:off x="320040" y="2871798"/>
            <a:ext cx="2606040" cy="685800"/>
          </a:xfrm>
          <a:prstGeom prst="rect">
            <a:avLst/>
          </a:prstGeom>
          <a:noFill/>
          <a:ln/>
        </p:spPr>
        <p:txBody>
          <a:bodyPr wrap="square" rtlCol="0" anchor="ctr"/>
          <a:lstStyle/>
          <a:p>
            <a:pPr marL="0" indent="0" algn="ctr">
              <a:buNone/>
            </a:pPr>
            <a:r>
              <a:rPr lang="en-US" b="1" dirty="0">
                <a:solidFill>
                  <a:srgbClr val="FFFFFF"/>
                </a:solidFill>
              </a:rPr>
              <a:t>10-Min Walk Daily</a:t>
            </a:r>
            <a:endParaRPr lang="en-US" dirty="0"/>
          </a:p>
        </p:txBody>
      </p:sp>
      <p:sp>
        <p:nvSpPr>
          <p:cNvPr id="15" name="Text 13"/>
          <p:cNvSpPr/>
          <p:nvPr/>
        </p:nvSpPr>
        <p:spPr>
          <a:xfrm>
            <a:off x="320040" y="4671418"/>
            <a:ext cx="2606040" cy="548640"/>
          </a:xfrm>
          <a:prstGeom prst="rect">
            <a:avLst/>
          </a:prstGeom>
          <a:noFill/>
          <a:ln/>
        </p:spPr>
        <p:txBody>
          <a:bodyPr wrap="square" rtlCol="0" anchor="t"/>
          <a:lstStyle/>
          <a:p>
            <a:pPr marL="0" indent="0" algn="ctr">
              <a:buNone/>
            </a:pPr>
            <a:r>
              <a:rPr lang="en-US" sz="1600" dirty="0">
                <a:solidFill>
                  <a:srgbClr val="FFFFFF"/>
                </a:solidFill>
              </a:rPr>
              <a:t>Lowers cortisol same day</a:t>
            </a:r>
            <a:endParaRPr lang="en-US" sz="1600" dirty="0"/>
          </a:p>
        </p:txBody>
      </p:sp>
      <p:sp>
        <p:nvSpPr>
          <p:cNvPr id="16" name="Shape 14"/>
          <p:cNvSpPr/>
          <p:nvPr/>
        </p:nvSpPr>
        <p:spPr>
          <a:xfrm>
            <a:off x="3200400" y="2979784"/>
            <a:ext cx="2606040" cy="2078660"/>
          </a:xfrm>
          <a:prstGeom prst="roundRect">
            <a:avLst>
              <a:gd name="adj" fmla="val 8235"/>
            </a:avLst>
          </a:prstGeom>
          <a:solidFill>
            <a:srgbClr val="1B4F72"/>
          </a:solidFill>
          <a:ln/>
        </p:spPr>
        <p:txBody>
          <a:bodyPr/>
          <a:lstStyle/>
          <a:p>
            <a:endParaRPr lang="en-US"/>
          </a:p>
        </p:txBody>
      </p:sp>
      <p:sp>
        <p:nvSpPr>
          <p:cNvPr id="17" name="Text 15"/>
          <p:cNvSpPr/>
          <p:nvPr/>
        </p:nvSpPr>
        <p:spPr>
          <a:xfrm>
            <a:off x="3200400" y="2871798"/>
            <a:ext cx="2606040" cy="685800"/>
          </a:xfrm>
          <a:prstGeom prst="rect">
            <a:avLst/>
          </a:prstGeom>
          <a:noFill/>
          <a:ln/>
        </p:spPr>
        <p:txBody>
          <a:bodyPr wrap="square" rtlCol="0" anchor="ctr"/>
          <a:lstStyle/>
          <a:p>
            <a:pPr marL="0" indent="0" algn="ctr">
              <a:buNone/>
            </a:pPr>
            <a:r>
              <a:rPr lang="en-US" b="1" dirty="0">
                <a:solidFill>
                  <a:srgbClr val="FFFFFF"/>
                </a:solidFill>
              </a:rPr>
              <a:t>Prayer / Community</a:t>
            </a:r>
            <a:endParaRPr lang="en-US" dirty="0"/>
          </a:p>
        </p:txBody>
      </p:sp>
      <p:sp>
        <p:nvSpPr>
          <p:cNvPr id="18" name="Text 16"/>
          <p:cNvSpPr/>
          <p:nvPr/>
        </p:nvSpPr>
        <p:spPr>
          <a:xfrm>
            <a:off x="3200400" y="4671418"/>
            <a:ext cx="2606040" cy="548640"/>
          </a:xfrm>
          <a:prstGeom prst="rect">
            <a:avLst/>
          </a:prstGeom>
          <a:noFill/>
          <a:ln/>
        </p:spPr>
        <p:txBody>
          <a:bodyPr wrap="square" rtlCol="0" anchor="t"/>
          <a:lstStyle/>
          <a:p>
            <a:pPr marL="0" indent="0" algn="ctr">
              <a:buNone/>
            </a:pPr>
            <a:r>
              <a:rPr lang="en-US" sz="1600" dirty="0">
                <a:solidFill>
                  <a:srgbClr val="FFFFFF"/>
                </a:solidFill>
              </a:rPr>
              <a:t>Connection reduces stress</a:t>
            </a:r>
            <a:endParaRPr lang="en-US" sz="1600" dirty="0"/>
          </a:p>
        </p:txBody>
      </p:sp>
      <p:sp>
        <p:nvSpPr>
          <p:cNvPr id="19" name="Shape 17"/>
          <p:cNvSpPr/>
          <p:nvPr/>
        </p:nvSpPr>
        <p:spPr>
          <a:xfrm>
            <a:off x="6080760" y="2945669"/>
            <a:ext cx="2606040" cy="2107692"/>
          </a:xfrm>
          <a:prstGeom prst="roundRect">
            <a:avLst>
              <a:gd name="adj" fmla="val 8235"/>
            </a:avLst>
          </a:prstGeom>
          <a:solidFill>
            <a:srgbClr val="C0392B"/>
          </a:solidFill>
          <a:ln/>
        </p:spPr>
        <p:txBody>
          <a:bodyPr/>
          <a:lstStyle/>
          <a:p>
            <a:endParaRPr lang="en-US"/>
          </a:p>
        </p:txBody>
      </p:sp>
      <p:sp>
        <p:nvSpPr>
          <p:cNvPr id="20" name="Text 18"/>
          <p:cNvSpPr/>
          <p:nvPr/>
        </p:nvSpPr>
        <p:spPr>
          <a:xfrm>
            <a:off x="6080760" y="2871798"/>
            <a:ext cx="2606040" cy="685800"/>
          </a:xfrm>
          <a:prstGeom prst="rect">
            <a:avLst/>
          </a:prstGeom>
          <a:noFill/>
          <a:ln/>
        </p:spPr>
        <p:txBody>
          <a:bodyPr wrap="square" rtlCol="0" anchor="ctr"/>
          <a:lstStyle/>
          <a:p>
            <a:pPr marL="0" indent="0" algn="ctr">
              <a:buNone/>
            </a:pPr>
            <a:r>
              <a:rPr lang="en-US" b="1" dirty="0">
                <a:solidFill>
                  <a:srgbClr val="FFFFFF"/>
                </a:solidFill>
              </a:rPr>
              <a:t>No Caffeine After 2pm</a:t>
            </a:r>
            <a:endParaRPr lang="en-US" dirty="0"/>
          </a:p>
        </p:txBody>
      </p:sp>
      <p:sp>
        <p:nvSpPr>
          <p:cNvPr id="21" name="Text 19"/>
          <p:cNvSpPr/>
          <p:nvPr/>
        </p:nvSpPr>
        <p:spPr>
          <a:xfrm>
            <a:off x="6080760" y="4671418"/>
            <a:ext cx="2606040" cy="548640"/>
          </a:xfrm>
          <a:prstGeom prst="rect">
            <a:avLst/>
          </a:prstGeom>
          <a:noFill/>
          <a:ln/>
        </p:spPr>
        <p:txBody>
          <a:bodyPr wrap="square" rtlCol="0" anchor="t"/>
          <a:lstStyle/>
          <a:p>
            <a:pPr marL="0" indent="0" algn="ctr">
              <a:buNone/>
            </a:pPr>
            <a:r>
              <a:rPr lang="en-US" sz="1600" dirty="0">
                <a:solidFill>
                  <a:srgbClr val="FFFFFF"/>
                </a:solidFill>
              </a:rPr>
              <a:t>Protects deep sleep</a:t>
            </a:r>
            <a:endParaRPr lang="en-US" sz="1600" dirty="0"/>
          </a:p>
        </p:txBody>
      </p:sp>
      <p:pic>
        <p:nvPicPr>
          <p:cNvPr id="1028" name="Picture 4" descr="Alarm clock Images - Free Download on ...">
            <a:extLst>
              <a:ext uri="{FF2B5EF4-FFF2-40B4-BE49-F238E27FC236}">
                <a16:creationId xmlns:a16="http://schemas.microsoft.com/office/drawing/2014/main" id="{69221675-EF5D-DF59-4FFD-2A7D31F23A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883" y="1401016"/>
            <a:ext cx="1195285" cy="11952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bile Phone White Background Images – Browse 1,562,681 Stock Photos,  Vectors, and Video | Adobe Stock">
            <a:extLst>
              <a:ext uri="{FF2B5EF4-FFF2-40B4-BE49-F238E27FC236}">
                <a16:creationId xmlns:a16="http://schemas.microsoft.com/office/drawing/2014/main" id="{EDDB8ABA-7CF5-A952-9942-25481E376A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8945" y="1414902"/>
            <a:ext cx="1606109" cy="120458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1C10D67B-2C91-E180-D4B1-D3EF1EB937C9}"/>
              </a:ext>
            </a:extLst>
          </p:cNvPr>
          <p:cNvPicPr>
            <a:picLocks noChangeAspect="1"/>
          </p:cNvPicPr>
          <p:nvPr/>
        </p:nvPicPr>
        <p:blipFill>
          <a:blip r:embed="rId7"/>
          <a:stretch>
            <a:fillRect/>
          </a:stretch>
        </p:blipFill>
        <p:spPr>
          <a:xfrm>
            <a:off x="6675674" y="1341627"/>
            <a:ext cx="1446930" cy="1281251"/>
          </a:xfrm>
          <a:prstGeom prst="rect">
            <a:avLst/>
          </a:prstGeom>
        </p:spPr>
      </p:pic>
      <p:pic>
        <p:nvPicPr>
          <p:cNvPr id="1036" name="Picture 12" descr="Walking Icon PNG, Vector, PSD, and ...">
            <a:extLst>
              <a:ext uri="{FF2B5EF4-FFF2-40B4-BE49-F238E27FC236}">
                <a16:creationId xmlns:a16="http://schemas.microsoft.com/office/drawing/2014/main" id="{D71660E3-D969-AD5C-9299-A095C83930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6883" y="3405457"/>
            <a:ext cx="1324474" cy="13244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raying hands PNG transparent image ...">
            <a:extLst>
              <a:ext uri="{FF2B5EF4-FFF2-40B4-BE49-F238E27FC236}">
                <a16:creationId xmlns:a16="http://schemas.microsoft.com/office/drawing/2014/main" id="{B260848C-649B-894F-D783-B642E9C438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0661" y="3404315"/>
            <a:ext cx="1042678" cy="132561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offee cup white background Vectors ...">
            <a:extLst>
              <a:ext uri="{FF2B5EF4-FFF2-40B4-BE49-F238E27FC236}">
                <a16:creationId xmlns:a16="http://schemas.microsoft.com/office/drawing/2014/main" id="{52238C88-CED9-7568-35DD-62F55F3135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83169" y="3404315"/>
            <a:ext cx="1780809" cy="1328758"/>
          </a:xfrm>
          <a:prstGeom prst="rect">
            <a:avLst/>
          </a:prstGeom>
          <a:noFill/>
          <a:extLst>
            <a:ext uri="{909E8E84-426E-40DD-AFC4-6F175D3DCCD1}">
              <a14:hiddenFill xmlns:a14="http://schemas.microsoft.com/office/drawing/2010/main">
                <a:solidFill>
                  <a:srgbClr val="FFFFFF"/>
                </a:solidFill>
              </a14:hiddenFill>
            </a:ext>
          </a:extLst>
        </p:spPr>
      </p:pic>
      <p:pic>
        <p:nvPicPr>
          <p:cNvPr id="3" name="ElevenLabs_2026-05-08T01_01_52_English American_ivc_sp112_s89_sb100_se0_b_m2">
            <a:hlinkClick r:id="" action="ppaction://media"/>
            <a:extLst>
              <a:ext uri="{FF2B5EF4-FFF2-40B4-BE49-F238E27FC236}">
                <a16:creationId xmlns:a16="http://schemas.microsoft.com/office/drawing/2014/main" id="{D2868AFE-C811-BE33-0CAD-F776D5C72B7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7969" y="15849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2F4F4"/>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FD30C1-5F79-205B-C84B-4F7E4D91B5BB}"/>
              </a:ext>
            </a:extLst>
          </p:cNvPr>
          <p:cNvSpPr/>
          <p:nvPr/>
        </p:nvSpPr>
        <p:spPr>
          <a:xfrm>
            <a:off x="1" y="3560790"/>
            <a:ext cx="5167085" cy="1568196"/>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8"/>
          <p:cNvSpPr/>
          <p:nvPr/>
        </p:nvSpPr>
        <p:spPr>
          <a:xfrm>
            <a:off x="3520440" y="1847088"/>
            <a:ext cx="457200" cy="457200"/>
          </a:xfrm>
          <a:prstGeom prst="rect">
            <a:avLst/>
          </a:prstGeom>
          <a:noFill/>
          <a:ln/>
        </p:spPr>
        <p:txBody>
          <a:bodyPr wrap="square" lIns="0" tIns="0" rIns="0" bIns="0" rtlCol="0" anchor="ctr"/>
          <a:lstStyle/>
          <a:p>
            <a:pPr marL="0" indent="0" algn="ctr">
              <a:buNone/>
            </a:pPr>
            <a:endParaRPr lang="en-US" sz="1400" dirty="0"/>
          </a:p>
        </p:txBody>
      </p:sp>
      <p:sp>
        <p:nvSpPr>
          <p:cNvPr id="16" name="Text 14"/>
          <p:cNvSpPr/>
          <p:nvPr/>
        </p:nvSpPr>
        <p:spPr>
          <a:xfrm>
            <a:off x="3520440" y="3346704"/>
            <a:ext cx="457200" cy="457200"/>
          </a:xfrm>
          <a:prstGeom prst="rect">
            <a:avLst/>
          </a:prstGeom>
          <a:noFill/>
          <a:ln/>
        </p:spPr>
        <p:txBody>
          <a:bodyPr wrap="square" lIns="0" tIns="0" rIns="0" bIns="0" rtlCol="0" anchor="ctr"/>
          <a:lstStyle/>
          <a:p>
            <a:pPr marL="0" indent="0" algn="ctr">
              <a:buNone/>
            </a:pPr>
            <a:endParaRPr lang="en-US" sz="1400" dirty="0"/>
          </a:p>
        </p:txBody>
      </p:sp>
      <p:grpSp>
        <p:nvGrpSpPr>
          <p:cNvPr id="24" name="Group 23">
            <a:extLst>
              <a:ext uri="{FF2B5EF4-FFF2-40B4-BE49-F238E27FC236}">
                <a16:creationId xmlns:a16="http://schemas.microsoft.com/office/drawing/2014/main" id="{2FDF6BDE-ED1E-B3AA-096A-67D16CFC0AE5}"/>
              </a:ext>
            </a:extLst>
          </p:cNvPr>
          <p:cNvGrpSpPr/>
          <p:nvPr/>
        </p:nvGrpSpPr>
        <p:grpSpPr>
          <a:xfrm>
            <a:off x="6562965" y="400591"/>
            <a:ext cx="2581035" cy="4227863"/>
            <a:chOff x="4114800" y="3500980"/>
            <a:chExt cx="4754880" cy="1367581"/>
          </a:xfrm>
        </p:grpSpPr>
        <p:sp>
          <p:nvSpPr>
            <p:cNvPr id="8" name="Text 6"/>
            <p:cNvSpPr/>
            <p:nvPr/>
          </p:nvSpPr>
          <p:spPr>
            <a:xfrm>
              <a:off x="4114800" y="3500980"/>
              <a:ext cx="4754880" cy="231828"/>
            </a:xfrm>
            <a:prstGeom prst="rect">
              <a:avLst/>
            </a:prstGeom>
            <a:noFill/>
            <a:ln/>
          </p:spPr>
          <p:txBody>
            <a:bodyPr wrap="square" rtlCol="0" anchor="ctr"/>
            <a:lstStyle/>
            <a:p>
              <a:pPr marL="285750" indent="-285750">
                <a:buFont typeface="Arial" panose="020B0604020202020204" pitchFamily="34" charset="0"/>
                <a:buChar char="•"/>
              </a:pPr>
              <a:r>
                <a:rPr lang="en-US" sz="1600" dirty="0">
                  <a:solidFill>
                    <a:srgbClr val="2C3E50"/>
                  </a:solidFill>
                </a:rPr>
                <a:t>Connect you with free or low-cost medical care</a:t>
              </a:r>
              <a:endParaRPr lang="en-US" sz="1600" dirty="0"/>
            </a:p>
          </p:txBody>
        </p:sp>
        <p:sp>
          <p:nvSpPr>
            <p:cNvPr id="11" name="Text 9"/>
            <p:cNvSpPr/>
            <p:nvPr/>
          </p:nvSpPr>
          <p:spPr>
            <a:xfrm>
              <a:off x="4114800" y="3786341"/>
              <a:ext cx="4754880" cy="231828"/>
            </a:xfrm>
            <a:prstGeom prst="rect">
              <a:avLst/>
            </a:prstGeom>
            <a:noFill/>
            <a:ln/>
          </p:spPr>
          <p:txBody>
            <a:bodyPr wrap="square" rtlCol="0" anchor="ctr"/>
            <a:lstStyle/>
            <a:p>
              <a:pPr marL="285750" indent="-285750">
                <a:buFont typeface="Arial" panose="020B0604020202020204" pitchFamily="34" charset="0"/>
                <a:buChar char="•"/>
              </a:pPr>
              <a:r>
                <a:rPr lang="en-US" sz="1600" dirty="0">
                  <a:solidFill>
                    <a:srgbClr val="2C3E50"/>
                  </a:solidFill>
                </a:rPr>
                <a:t>Help you build a personal sleep &amp; stress plan</a:t>
              </a:r>
              <a:endParaRPr lang="en-US" sz="1600" dirty="0"/>
            </a:p>
          </p:txBody>
        </p:sp>
        <p:sp>
          <p:nvSpPr>
            <p:cNvPr id="14" name="Text 12"/>
            <p:cNvSpPr/>
            <p:nvPr/>
          </p:nvSpPr>
          <p:spPr>
            <a:xfrm>
              <a:off x="4114800" y="4069805"/>
              <a:ext cx="4754880" cy="231828"/>
            </a:xfrm>
            <a:prstGeom prst="rect">
              <a:avLst/>
            </a:prstGeom>
            <a:noFill/>
            <a:ln/>
          </p:spPr>
          <p:txBody>
            <a:bodyPr wrap="square" rtlCol="0" anchor="ctr"/>
            <a:lstStyle/>
            <a:p>
              <a:pPr marL="285750" indent="-285750">
                <a:buFont typeface="Arial" panose="020B0604020202020204" pitchFamily="34" charset="0"/>
                <a:buChar char="•"/>
              </a:pPr>
              <a:r>
                <a:rPr lang="en-US" sz="1600" dirty="0">
                  <a:solidFill>
                    <a:srgbClr val="2C3E50"/>
                  </a:solidFill>
                </a:rPr>
                <a:t>Refer you to mental health &amp; community resources</a:t>
              </a:r>
              <a:endParaRPr lang="en-US" sz="1600" dirty="0"/>
            </a:p>
          </p:txBody>
        </p:sp>
        <p:sp>
          <p:nvSpPr>
            <p:cNvPr id="17" name="Text 15"/>
            <p:cNvSpPr/>
            <p:nvPr/>
          </p:nvSpPr>
          <p:spPr>
            <a:xfrm>
              <a:off x="4114800" y="4353269"/>
              <a:ext cx="4754880" cy="231828"/>
            </a:xfrm>
            <a:prstGeom prst="rect">
              <a:avLst/>
            </a:prstGeom>
            <a:noFill/>
            <a:ln/>
          </p:spPr>
          <p:txBody>
            <a:bodyPr wrap="square" rtlCol="0" anchor="ctr"/>
            <a:lstStyle/>
            <a:p>
              <a:pPr marL="285750" indent="-285750">
                <a:buFont typeface="Arial" panose="020B0604020202020204" pitchFamily="34" charset="0"/>
                <a:buChar char="•"/>
              </a:pPr>
              <a:r>
                <a:rPr lang="en-US" sz="1600" dirty="0">
                  <a:solidFill>
                    <a:srgbClr val="2C3E50"/>
                  </a:solidFill>
                </a:rPr>
                <a:t>Educate you in your language, at your pace</a:t>
              </a:r>
              <a:endParaRPr lang="en-US" sz="1600" dirty="0"/>
            </a:p>
          </p:txBody>
        </p:sp>
        <p:sp>
          <p:nvSpPr>
            <p:cNvPr id="20" name="Text 18"/>
            <p:cNvSpPr/>
            <p:nvPr/>
          </p:nvSpPr>
          <p:spPr>
            <a:xfrm>
              <a:off x="4114800" y="4636733"/>
              <a:ext cx="4754880" cy="231828"/>
            </a:xfrm>
            <a:prstGeom prst="rect">
              <a:avLst/>
            </a:prstGeom>
            <a:noFill/>
            <a:ln/>
          </p:spPr>
          <p:txBody>
            <a:bodyPr wrap="square" rtlCol="0" anchor="ctr"/>
            <a:lstStyle/>
            <a:p>
              <a:pPr marL="285750" indent="-285750">
                <a:buFont typeface="Arial" panose="020B0604020202020204" pitchFamily="34" charset="0"/>
                <a:buChar char="•"/>
              </a:pPr>
              <a:r>
                <a:rPr lang="en-US" sz="1600" dirty="0">
                  <a:solidFill>
                    <a:srgbClr val="2C3E50"/>
                  </a:solidFill>
                </a:rPr>
                <a:t>Walk alongside you - every step of the way</a:t>
              </a:r>
              <a:endParaRPr lang="en-US" sz="1600" dirty="0"/>
            </a:p>
          </p:txBody>
        </p:sp>
      </p:grpSp>
      <p:sp>
        <p:nvSpPr>
          <p:cNvPr id="22" name="Text 14"/>
          <p:cNvSpPr/>
          <p:nvPr/>
        </p:nvSpPr>
        <p:spPr>
          <a:xfrm>
            <a:off x="523339" y="3188969"/>
            <a:ext cx="2624744" cy="1815086"/>
          </a:xfrm>
          <a:prstGeom prst="rect">
            <a:avLst/>
          </a:prstGeom>
          <a:noFill/>
          <a:ln/>
        </p:spPr>
        <p:txBody>
          <a:bodyPr wrap="square" rtlCol="0" anchor="ctr"/>
          <a:lstStyle/>
          <a:p>
            <a:pPr marL="0" indent="0" algn="ctr">
              <a:buNone/>
            </a:pPr>
            <a:endParaRPr lang="en-US" sz="1400" dirty="0"/>
          </a:p>
        </p:txBody>
      </p:sp>
      <p:pic>
        <p:nvPicPr>
          <p:cNvPr id="23" name="Picture 22" descr="Golden Gate Bridge in fog">
            <a:extLst>
              <a:ext uri="{FF2B5EF4-FFF2-40B4-BE49-F238E27FC236}">
                <a16:creationId xmlns:a16="http://schemas.microsoft.com/office/drawing/2014/main" id="{17C13C56-90D3-E739-0CFB-46D3A01927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4579"/>
            <a:ext cx="6400800" cy="3600450"/>
          </a:xfrm>
          <a:prstGeom prst="rect">
            <a:avLst/>
          </a:prstGeom>
        </p:spPr>
      </p:pic>
      <p:sp>
        <p:nvSpPr>
          <p:cNvPr id="26" name="Text Placeholder 5">
            <a:extLst>
              <a:ext uri="{FF2B5EF4-FFF2-40B4-BE49-F238E27FC236}">
                <a16:creationId xmlns:a16="http://schemas.microsoft.com/office/drawing/2014/main" id="{AE885F3A-FCB6-3A6C-280A-003EBA3E126C}"/>
              </a:ext>
            </a:extLst>
          </p:cNvPr>
          <p:cNvSpPr txBox="1">
            <a:spLocks/>
          </p:cNvSpPr>
          <p:nvPr/>
        </p:nvSpPr>
        <p:spPr bwMode="gray">
          <a:xfrm>
            <a:off x="-56981" y="3575304"/>
            <a:ext cx="5168312" cy="134302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dirty="0">
                <a:solidFill>
                  <a:schemeClr val="bg1"/>
                </a:solidFill>
              </a:rPr>
              <a:t>Your CHW can help CONNECT you to resources to break this cycle – one step at a time</a:t>
            </a:r>
            <a:endParaRPr lang="en-US" sz="2200" dirty="0">
              <a:solidFill>
                <a:schemeClr val="bg1"/>
              </a:solidFill>
            </a:endParaRPr>
          </a:p>
        </p:txBody>
      </p:sp>
      <p:sp>
        <p:nvSpPr>
          <p:cNvPr id="28" name="Title 8">
            <a:extLst>
              <a:ext uri="{FF2B5EF4-FFF2-40B4-BE49-F238E27FC236}">
                <a16:creationId xmlns:a16="http://schemas.microsoft.com/office/drawing/2014/main" id="{993A1B67-BDC0-A706-C3B0-08090AD44AF1}"/>
              </a:ext>
            </a:extLst>
          </p:cNvPr>
          <p:cNvSpPr txBox="1">
            <a:spLocks/>
          </p:cNvSpPr>
          <p:nvPr/>
        </p:nvSpPr>
        <p:spPr>
          <a:xfrm>
            <a:off x="5658104" y="3961786"/>
            <a:ext cx="5749483" cy="134302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 </a:t>
            </a:r>
            <a:endParaRPr lang="en-US" dirty="0"/>
          </a:p>
        </p:txBody>
      </p:sp>
      <p:pic>
        <p:nvPicPr>
          <p:cNvPr id="4" name="ElevenLabs_2026-05-08T01_08_38_English American_ivc_sp112_s89_sb100_se0_b_m2">
            <a:hlinkClick r:id="" action="ppaction://media"/>
            <a:extLst>
              <a:ext uri="{FF2B5EF4-FFF2-40B4-BE49-F238E27FC236}">
                <a16:creationId xmlns:a16="http://schemas.microsoft.com/office/drawing/2014/main" id="{8FAFD157-C6CC-C5CD-2BFC-B43B9A6EBC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1763" y="1493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2F4F4"/>
        </a:solidFill>
        <a:effectLst/>
      </p:bgPr>
    </p:bg>
    <p:spTree>
      <p:nvGrpSpPr>
        <p:cNvPr id="1" name=""/>
        <p:cNvGrpSpPr/>
        <p:nvPr/>
      </p:nvGrpSpPr>
      <p:grpSpPr>
        <a:xfrm>
          <a:off x="0" y="0"/>
          <a:ext cx="0" cy="0"/>
          <a:chOff x="0" y="0"/>
          <a:chExt cx="0" cy="0"/>
        </a:xfrm>
      </p:grpSpPr>
      <p:pic>
        <p:nvPicPr>
          <p:cNvPr id="13" name="Picture 12" descr="Football goal in the net">
            <a:extLst>
              <a:ext uri="{FF2B5EF4-FFF2-40B4-BE49-F238E27FC236}">
                <a16:creationId xmlns:a16="http://schemas.microsoft.com/office/drawing/2014/main" id="{0FB70867-B884-2D3E-4BED-C3EAFEA84786}"/>
              </a:ext>
            </a:extLst>
          </p:cNvPr>
          <p:cNvPicPr>
            <a:picLocks noChangeAspect="1"/>
          </p:cNvPicPr>
          <p:nvPr/>
        </p:nvPicPr>
        <p:blipFill>
          <a:blip r:embed="rId5">
            <a:extLst>
              <a:ext uri="{28A0092B-C50C-407E-A947-70E740481C1C}">
                <a14:useLocalDpi xmlns:a14="http://schemas.microsoft.com/office/drawing/2010/main" val="0"/>
              </a:ext>
            </a:extLst>
          </a:blip>
          <a:srcRect t="10047" b="5683"/>
          <a:stretch>
            <a:fillRect/>
          </a:stretch>
        </p:blipFill>
        <p:spPr>
          <a:xfrm>
            <a:off x="0" y="768095"/>
            <a:ext cx="9144000" cy="5143501"/>
          </a:xfrm>
          <a:prstGeom prst="rect">
            <a:avLst/>
          </a:prstGeom>
          <a:noFill/>
        </p:spPr>
      </p:pic>
      <p:sp>
        <p:nvSpPr>
          <p:cNvPr id="2" name="Text 0"/>
          <p:cNvSpPr/>
          <p:nvPr/>
        </p:nvSpPr>
        <p:spPr>
          <a:xfrm>
            <a:off x="365760" y="201168"/>
            <a:ext cx="8412480" cy="566928"/>
          </a:xfrm>
          <a:prstGeom prst="rect">
            <a:avLst/>
          </a:prstGeom>
          <a:noFill/>
          <a:ln/>
        </p:spPr>
        <p:txBody>
          <a:bodyPr wrap="square" rtlCol="0" anchor="ctr"/>
          <a:lstStyle/>
          <a:p>
            <a:pPr marL="0" indent="0">
              <a:buNone/>
            </a:pPr>
            <a:r>
              <a:rPr lang="en-US" sz="2600" b="1" dirty="0">
                <a:solidFill>
                  <a:srgbClr val="148F77"/>
                </a:solidFill>
                <a:latin typeface="Calibri" pitchFamily="34" charset="0"/>
                <a:ea typeface="Calibri" pitchFamily="34" charset="-122"/>
                <a:cs typeface="Calibri" pitchFamily="34" charset="-120"/>
              </a:rPr>
              <a:t>Set GOALS to Protect Your Health!</a:t>
            </a:r>
            <a:endParaRPr lang="en-US" sz="2600" dirty="0"/>
          </a:p>
        </p:txBody>
      </p:sp>
      <p:sp>
        <p:nvSpPr>
          <p:cNvPr id="3" name="Shape 1"/>
          <p:cNvSpPr/>
          <p:nvPr/>
        </p:nvSpPr>
        <p:spPr>
          <a:xfrm>
            <a:off x="365760" y="777240"/>
            <a:ext cx="8412480" cy="27432"/>
          </a:xfrm>
          <a:prstGeom prst="rect">
            <a:avLst/>
          </a:prstGeom>
          <a:solidFill>
            <a:srgbClr val="148F77"/>
          </a:solidFill>
          <a:ln/>
        </p:spPr>
        <p:txBody>
          <a:bodyPr/>
          <a:lstStyle/>
          <a:p>
            <a:endParaRPr lang="en-US"/>
          </a:p>
        </p:txBody>
      </p:sp>
      <p:sp>
        <p:nvSpPr>
          <p:cNvPr id="4" name="Text 2"/>
          <p:cNvSpPr/>
          <p:nvPr/>
        </p:nvSpPr>
        <p:spPr>
          <a:xfrm>
            <a:off x="6185069" y="274320"/>
            <a:ext cx="2364572" cy="457200"/>
          </a:xfrm>
          <a:prstGeom prst="rect">
            <a:avLst/>
          </a:prstGeom>
          <a:noFill/>
          <a:ln/>
        </p:spPr>
        <p:txBody>
          <a:bodyPr wrap="square" rtlCol="0" anchor="ctr"/>
          <a:lstStyle/>
          <a:p>
            <a:pPr marL="0" indent="0" algn="ctr">
              <a:buNone/>
            </a:pPr>
            <a:r>
              <a:rPr lang="en-US" sz="1400" i="1" dirty="0">
                <a:solidFill>
                  <a:srgbClr val="717D7E"/>
                </a:solidFill>
              </a:rPr>
              <a:t>One small step tonight can begin to break the cycle.</a:t>
            </a:r>
            <a:endParaRPr lang="en-US" sz="1400" dirty="0"/>
          </a:p>
        </p:txBody>
      </p:sp>
      <p:sp>
        <p:nvSpPr>
          <p:cNvPr id="5" name="Shape 3"/>
          <p:cNvSpPr/>
          <p:nvPr/>
        </p:nvSpPr>
        <p:spPr>
          <a:xfrm>
            <a:off x="365760" y="1020533"/>
            <a:ext cx="2435497" cy="3675963"/>
          </a:xfrm>
          <a:prstGeom prst="roundRect">
            <a:avLst>
              <a:gd name="adj" fmla="val 4167"/>
            </a:avLst>
          </a:prstGeom>
          <a:solidFill>
            <a:srgbClr val="1B4F72"/>
          </a:solidFill>
          <a:ln/>
        </p:spPr>
        <p:txBody>
          <a:bodyPr/>
          <a:lstStyle/>
          <a:p>
            <a:endParaRPr lang="en-US"/>
          </a:p>
        </p:txBody>
      </p:sp>
      <p:sp>
        <p:nvSpPr>
          <p:cNvPr id="6" name="Text 4"/>
          <p:cNvSpPr/>
          <p:nvPr/>
        </p:nvSpPr>
        <p:spPr>
          <a:xfrm>
            <a:off x="162367" y="894784"/>
            <a:ext cx="2435497" cy="963458"/>
          </a:xfrm>
          <a:prstGeom prst="rect">
            <a:avLst/>
          </a:prstGeom>
          <a:noFill/>
          <a:ln/>
        </p:spPr>
        <p:txBody>
          <a:bodyPr wrap="square" rtlCol="0" anchor="ctr"/>
          <a:lstStyle/>
          <a:p>
            <a:pPr marL="0" indent="0" algn="ctr">
              <a:buNone/>
            </a:pPr>
            <a:r>
              <a:rPr lang="en-US" sz="2400" b="1" dirty="0">
                <a:solidFill>
                  <a:srgbClr val="FFFFFF"/>
                </a:solidFill>
              </a:rPr>
              <a:t>🌙  TONIGHT</a:t>
            </a:r>
            <a:endParaRPr lang="en-US" sz="2400" dirty="0"/>
          </a:p>
        </p:txBody>
      </p:sp>
      <p:sp>
        <p:nvSpPr>
          <p:cNvPr id="7" name="Text 5"/>
          <p:cNvSpPr/>
          <p:nvPr/>
        </p:nvSpPr>
        <p:spPr>
          <a:xfrm>
            <a:off x="502921" y="1611086"/>
            <a:ext cx="2120150" cy="2960914"/>
          </a:xfrm>
          <a:prstGeom prst="rect">
            <a:avLst/>
          </a:prstGeom>
          <a:noFill/>
          <a:ln/>
        </p:spPr>
        <p:txBody>
          <a:bodyPr wrap="square" rtlCol="0" anchor="ctr"/>
          <a:lstStyle/>
          <a:p>
            <a:pPr marL="0" indent="0" algn="ctr">
              <a:buNone/>
            </a:pPr>
            <a:r>
              <a:rPr lang="en-US" dirty="0">
                <a:solidFill>
                  <a:srgbClr val="FFFFFF"/>
                </a:solidFill>
              </a:rPr>
              <a:t>Try the 4-7-8 breathing</a:t>
            </a:r>
            <a:endParaRPr lang="en-US" dirty="0"/>
          </a:p>
          <a:p>
            <a:pPr marL="0" indent="0" algn="ctr">
              <a:buNone/>
            </a:pPr>
            <a:r>
              <a:rPr lang="en-US" dirty="0">
                <a:solidFill>
                  <a:srgbClr val="FFFFFF"/>
                </a:solidFill>
              </a:rPr>
              <a:t>technique before bed.</a:t>
            </a:r>
            <a:endParaRPr lang="en-US" dirty="0"/>
          </a:p>
          <a:p>
            <a:pPr marL="0" indent="0" algn="ctr">
              <a:buNone/>
            </a:pPr>
            <a:endParaRPr lang="en-US" dirty="0"/>
          </a:p>
          <a:p>
            <a:pPr marL="0" indent="0" algn="ctr">
              <a:buNone/>
            </a:pPr>
            <a:r>
              <a:rPr lang="en-US" dirty="0">
                <a:solidFill>
                  <a:srgbClr val="FFFFFF"/>
                </a:solidFill>
              </a:rPr>
              <a:t>Inhale 4 sec → </a:t>
            </a:r>
          </a:p>
          <a:p>
            <a:pPr marL="0" indent="0" algn="ctr">
              <a:buNone/>
            </a:pPr>
            <a:r>
              <a:rPr lang="en-US" dirty="0">
                <a:solidFill>
                  <a:srgbClr val="FFFFFF"/>
                </a:solidFill>
              </a:rPr>
              <a:t>Hold 7 sec</a:t>
            </a:r>
            <a:r>
              <a:rPr lang="en-US" dirty="0"/>
              <a:t> </a:t>
            </a:r>
            <a:r>
              <a:rPr lang="en-US" dirty="0">
                <a:solidFill>
                  <a:srgbClr val="FFFFFF"/>
                </a:solidFill>
              </a:rPr>
              <a:t>→ </a:t>
            </a:r>
          </a:p>
          <a:p>
            <a:pPr marL="0" indent="0" algn="ctr">
              <a:buNone/>
            </a:pPr>
            <a:r>
              <a:rPr lang="en-US" dirty="0">
                <a:solidFill>
                  <a:srgbClr val="FFFFFF"/>
                </a:solidFill>
              </a:rPr>
              <a:t>Exhale 8 sec</a:t>
            </a:r>
            <a:endParaRPr lang="en-US" dirty="0"/>
          </a:p>
          <a:p>
            <a:pPr marL="0" indent="0" algn="ctr">
              <a:buNone/>
            </a:pPr>
            <a:endParaRPr lang="en-US" dirty="0"/>
          </a:p>
          <a:p>
            <a:pPr marL="0" indent="0" algn="ctr">
              <a:buNone/>
            </a:pPr>
            <a:r>
              <a:rPr lang="en-US" dirty="0">
                <a:solidFill>
                  <a:srgbClr val="FFFFFF"/>
                </a:solidFill>
              </a:rPr>
              <a:t>Repeat 3 times.</a:t>
            </a:r>
            <a:endParaRPr lang="en-US" dirty="0"/>
          </a:p>
        </p:txBody>
      </p:sp>
      <p:sp>
        <p:nvSpPr>
          <p:cNvPr id="8" name="Shape 6"/>
          <p:cNvSpPr/>
          <p:nvPr/>
        </p:nvSpPr>
        <p:spPr>
          <a:xfrm>
            <a:off x="6388462" y="1033197"/>
            <a:ext cx="2435498" cy="3675963"/>
          </a:xfrm>
          <a:prstGeom prst="roundRect">
            <a:avLst>
              <a:gd name="adj" fmla="val 4167"/>
            </a:avLst>
          </a:prstGeom>
          <a:solidFill>
            <a:srgbClr val="148F77"/>
          </a:solidFill>
          <a:ln/>
        </p:spPr>
        <p:txBody>
          <a:bodyPr/>
          <a:lstStyle/>
          <a:p>
            <a:endParaRPr lang="en-US"/>
          </a:p>
        </p:txBody>
      </p:sp>
      <p:sp>
        <p:nvSpPr>
          <p:cNvPr id="9" name="Text 7"/>
          <p:cNvSpPr/>
          <p:nvPr/>
        </p:nvSpPr>
        <p:spPr>
          <a:xfrm>
            <a:off x="6185069" y="894784"/>
            <a:ext cx="2435498" cy="963458"/>
          </a:xfrm>
          <a:prstGeom prst="rect">
            <a:avLst/>
          </a:prstGeom>
          <a:noFill/>
          <a:ln/>
        </p:spPr>
        <p:txBody>
          <a:bodyPr wrap="square" rtlCol="0" anchor="ctr"/>
          <a:lstStyle/>
          <a:p>
            <a:pPr marL="0" indent="0" algn="ctr">
              <a:buNone/>
            </a:pPr>
            <a:r>
              <a:rPr lang="en-US" sz="2400" b="1" dirty="0">
                <a:solidFill>
                  <a:srgbClr val="FFFFFF"/>
                </a:solidFill>
              </a:rPr>
              <a:t>📅  THIS WEEK</a:t>
            </a:r>
            <a:endParaRPr lang="en-US" sz="2400" dirty="0"/>
          </a:p>
        </p:txBody>
      </p:sp>
      <p:sp>
        <p:nvSpPr>
          <p:cNvPr id="10" name="Text 8"/>
          <p:cNvSpPr/>
          <p:nvPr/>
        </p:nvSpPr>
        <p:spPr>
          <a:xfrm>
            <a:off x="6413668" y="1611086"/>
            <a:ext cx="2273131" cy="2960914"/>
          </a:xfrm>
          <a:prstGeom prst="rect">
            <a:avLst/>
          </a:prstGeom>
          <a:noFill/>
          <a:ln/>
        </p:spPr>
        <p:txBody>
          <a:bodyPr wrap="square" rtlCol="0" anchor="ctr"/>
          <a:lstStyle/>
          <a:p>
            <a:pPr marL="0" indent="0" algn="ctr">
              <a:buNone/>
            </a:pPr>
            <a:r>
              <a:rPr lang="en-US" dirty="0">
                <a:solidFill>
                  <a:srgbClr val="FFFFFF"/>
                </a:solidFill>
              </a:rPr>
              <a:t>Set a consistent bedtime</a:t>
            </a:r>
            <a:endParaRPr lang="en-US" dirty="0"/>
          </a:p>
          <a:p>
            <a:pPr marL="0" indent="0" algn="ctr">
              <a:buNone/>
            </a:pPr>
            <a:r>
              <a:rPr lang="en-US" dirty="0">
                <a:solidFill>
                  <a:srgbClr val="FFFFFF"/>
                </a:solidFill>
              </a:rPr>
              <a:t>and stick to it for 7 days.</a:t>
            </a:r>
            <a:endParaRPr lang="en-US" dirty="0"/>
          </a:p>
          <a:p>
            <a:pPr marL="0" indent="0" algn="ctr">
              <a:buNone/>
            </a:pPr>
            <a:endParaRPr lang="en-US" dirty="0"/>
          </a:p>
          <a:p>
            <a:pPr marL="0" indent="0" algn="ctr">
              <a:buNone/>
            </a:pPr>
            <a:r>
              <a:rPr lang="en-US" dirty="0">
                <a:solidFill>
                  <a:srgbClr val="FFFFFF"/>
                </a:solidFill>
              </a:rPr>
              <a:t>Tell a family member</a:t>
            </a:r>
            <a:endParaRPr lang="en-US" dirty="0"/>
          </a:p>
          <a:p>
            <a:pPr marL="0" indent="0" algn="ctr">
              <a:buNone/>
            </a:pPr>
            <a:r>
              <a:rPr lang="en-US" dirty="0">
                <a:solidFill>
                  <a:srgbClr val="FFFFFF"/>
                </a:solidFill>
              </a:rPr>
              <a:t>your goal - sharing makes</a:t>
            </a:r>
            <a:endParaRPr lang="en-US" dirty="0"/>
          </a:p>
          <a:p>
            <a:pPr marL="0" indent="0" algn="ctr">
              <a:buNone/>
            </a:pPr>
            <a:r>
              <a:rPr lang="en-US" dirty="0">
                <a:solidFill>
                  <a:srgbClr val="FFFFFF"/>
                </a:solidFill>
              </a:rPr>
              <a:t>it easier to keep!</a:t>
            </a:r>
            <a:endParaRPr lang="en-US" dirty="0"/>
          </a:p>
        </p:txBody>
      </p:sp>
      <p:sp>
        <p:nvSpPr>
          <p:cNvPr id="11" name="Shape 9"/>
          <p:cNvSpPr/>
          <p:nvPr/>
        </p:nvSpPr>
        <p:spPr>
          <a:xfrm>
            <a:off x="365760" y="4754880"/>
            <a:ext cx="8412480" cy="356116"/>
          </a:xfrm>
          <a:prstGeom prst="roundRect">
            <a:avLst>
              <a:gd name="adj" fmla="val 24000"/>
            </a:avLst>
          </a:prstGeom>
          <a:solidFill>
            <a:srgbClr val="E67E22"/>
          </a:solidFill>
          <a:ln/>
        </p:spPr>
        <p:txBody>
          <a:bodyPr/>
          <a:lstStyle/>
          <a:p>
            <a:endParaRPr lang="en-US"/>
          </a:p>
        </p:txBody>
      </p:sp>
      <p:sp>
        <p:nvSpPr>
          <p:cNvPr id="12" name="Text 10"/>
          <p:cNvSpPr/>
          <p:nvPr/>
        </p:nvSpPr>
        <p:spPr>
          <a:xfrm>
            <a:off x="365760" y="4786634"/>
            <a:ext cx="8412480" cy="274320"/>
          </a:xfrm>
          <a:prstGeom prst="rect">
            <a:avLst/>
          </a:prstGeom>
          <a:noFill/>
          <a:ln/>
        </p:spPr>
        <p:txBody>
          <a:bodyPr wrap="square" lIns="0" tIns="0" rIns="0" bIns="0" rtlCol="0" anchor="ctr"/>
          <a:lstStyle/>
          <a:p>
            <a:pPr marL="0" indent="0" algn="ctr">
              <a:buNone/>
            </a:pPr>
            <a:r>
              <a:rPr lang="en-US" sz="1600" b="1" dirty="0">
                <a:solidFill>
                  <a:srgbClr val="FFFFFF"/>
                </a:solidFill>
              </a:rPr>
              <a:t>Let your CHW help you set goals that fit YOUR life!</a:t>
            </a:r>
            <a:endParaRPr lang="en-US" sz="1600" dirty="0"/>
          </a:p>
        </p:txBody>
      </p:sp>
      <p:pic>
        <p:nvPicPr>
          <p:cNvPr id="16" name="ElevenLabs_2026-05-08T01_07_39_English American_ivc_sp112_s89_sb100_se0_b_m2">
            <a:hlinkClick r:id="" action="ppaction://media"/>
            <a:extLst>
              <a:ext uri="{FF2B5EF4-FFF2-40B4-BE49-F238E27FC236}">
                <a16:creationId xmlns:a16="http://schemas.microsoft.com/office/drawing/2014/main" id="{5049CA7B-5F65-BC3C-A27C-03C572A6E5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 y="984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8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1B4F72"/>
        </a:solidFill>
        <a:effectLst/>
      </p:bgPr>
    </p:bg>
    <p:spTree>
      <p:nvGrpSpPr>
        <p:cNvPr id="1" name=""/>
        <p:cNvGrpSpPr/>
        <p:nvPr/>
      </p:nvGrpSpPr>
      <p:grpSpPr>
        <a:xfrm>
          <a:off x="0" y="0"/>
          <a:ext cx="0" cy="0"/>
          <a:chOff x="0" y="0"/>
          <a:chExt cx="0" cy="0"/>
        </a:xfrm>
      </p:grpSpPr>
      <p:sp>
        <p:nvSpPr>
          <p:cNvPr id="2" name="Text 0"/>
          <p:cNvSpPr/>
          <p:nvPr/>
        </p:nvSpPr>
        <p:spPr>
          <a:xfrm>
            <a:off x="262707" y="3556726"/>
            <a:ext cx="4114800" cy="1371600"/>
          </a:xfrm>
          <a:prstGeom prst="rect">
            <a:avLst/>
          </a:prstGeom>
          <a:noFill/>
          <a:ln/>
        </p:spPr>
        <p:txBody>
          <a:bodyPr wrap="square" rtlCol="0" anchor="ctr"/>
          <a:lstStyle/>
          <a:p>
            <a:pPr marL="0" indent="0" algn="l">
              <a:buNone/>
            </a:pPr>
            <a:r>
              <a:rPr lang="en-US" sz="3800" b="1" dirty="0">
                <a:solidFill>
                  <a:srgbClr val="FFFFFF"/>
                </a:solidFill>
              </a:rPr>
              <a:t>¡Gracias!</a:t>
            </a:r>
            <a:endParaRPr lang="en-US" sz="3800" dirty="0"/>
          </a:p>
          <a:p>
            <a:pPr marL="0" indent="0" algn="l">
              <a:buNone/>
            </a:pPr>
            <a:r>
              <a:rPr lang="en-US" sz="3800" b="1" dirty="0">
                <a:solidFill>
                  <a:srgbClr val="FFFFFF"/>
                </a:solidFill>
              </a:rPr>
              <a:t>Thank You!</a:t>
            </a:r>
            <a:endParaRPr lang="en-US" sz="3800" dirty="0"/>
          </a:p>
        </p:txBody>
      </p:sp>
      <p:sp>
        <p:nvSpPr>
          <p:cNvPr id="3" name="Shape 1"/>
          <p:cNvSpPr/>
          <p:nvPr/>
        </p:nvSpPr>
        <p:spPr>
          <a:xfrm>
            <a:off x="262707" y="3556726"/>
            <a:ext cx="3931920" cy="36576"/>
          </a:xfrm>
          <a:prstGeom prst="rect">
            <a:avLst/>
          </a:prstGeom>
          <a:solidFill>
            <a:srgbClr val="148F77"/>
          </a:solidFill>
          <a:ln/>
        </p:spPr>
        <p:txBody>
          <a:bodyPr/>
          <a:lstStyle/>
          <a:p>
            <a:endParaRPr lang="en-US"/>
          </a:p>
        </p:txBody>
      </p:sp>
      <p:sp>
        <p:nvSpPr>
          <p:cNvPr id="4" name="Text 2"/>
          <p:cNvSpPr/>
          <p:nvPr/>
        </p:nvSpPr>
        <p:spPr>
          <a:xfrm>
            <a:off x="166915" y="0"/>
            <a:ext cx="4101736" cy="3251200"/>
          </a:xfrm>
          <a:prstGeom prst="rect">
            <a:avLst/>
          </a:prstGeom>
          <a:noFill/>
          <a:ln/>
        </p:spPr>
        <p:txBody>
          <a:bodyPr wrap="square" rtlCol="0" anchor="ctr"/>
          <a:lstStyle/>
          <a:p>
            <a:pPr marL="0" indent="0">
              <a:buNone/>
            </a:pPr>
            <a:r>
              <a:rPr lang="en-US" b="1" dirty="0">
                <a:solidFill>
                  <a:srgbClr val="FFFFFF"/>
                </a:solidFill>
                <a:latin typeface="Calibri" pitchFamily="34" charset="0"/>
                <a:ea typeface="Calibri" pitchFamily="34" charset="-122"/>
                <a:cs typeface="Calibri" pitchFamily="34" charset="-120"/>
              </a:rPr>
              <a:t>Remember:
</a:t>
            </a:r>
            <a:r>
              <a:rPr lang="en-US" sz="1600" dirty="0">
                <a:solidFill>
                  <a:srgbClr val="FFFFFF"/>
                </a:solidFill>
                <a:latin typeface="Calibri" pitchFamily="34" charset="0"/>
                <a:ea typeface="Calibri" pitchFamily="34" charset="-122"/>
                <a:cs typeface="Calibri" pitchFamily="34" charset="-120"/>
              </a:rPr>
              <a:t>✅  Diabetes care includes mind AND body
✅  Sleep and stress ARE controllable
✅  Small changes = big results over time
✅  You are not alone - support is here</a:t>
            </a:r>
            <a:endParaRPr lang="en-US" dirty="0"/>
          </a:p>
        </p:txBody>
      </p:sp>
      <p:pic>
        <p:nvPicPr>
          <p:cNvPr id="10" name="Picture 9">
            <a:extLst>
              <a:ext uri="{FF2B5EF4-FFF2-40B4-BE49-F238E27FC236}">
                <a16:creationId xmlns:a16="http://schemas.microsoft.com/office/drawing/2014/main" id="{A447AAD6-5925-A83E-0C3E-1ACDB955035F}"/>
              </a:ext>
            </a:extLst>
          </p:cNvPr>
          <p:cNvPicPr>
            <a:picLocks noChangeAspect="1"/>
          </p:cNvPicPr>
          <p:nvPr/>
        </p:nvPicPr>
        <p:blipFill>
          <a:blip r:embed="rId5"/>
          <a:stretch>
            <a:fillRect/>
          </a:stretch>
        </p:blipFill>
        <p:spPr>
          <a:xfrm>
            <a:off x="4000500" y="0"/>
            <a:ext cx="5696566" cy="5696566"/>
          </a:xfrm>
          <a:prstGeom prst="rect">
            <a:avLst/>
          </a:prstGeom>
        </p:spPr>
      </p:pic>
      <p:pic>
        <p:nvPicPr>
          <p:cNvPr id="5" name="ElevenLabs_2026-05-08T01_06_26_English American_ivc_sp112_s89_sb100_se0_b_m2">
            <a:hlinkClick r:id="" action="ppaction://media"/>
            <a:extLst>
              <a:ext uri="{FF2B5EF4-FFF2-40B4-BE49-F238E27FC236}">
                <a16:creationId xmlns:a16="http://schemas.microsoft.com/office/drawing/2014/main" id="{81A717C3-1F5B-A76A-BF82-1C0E19E788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978" y="984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2F4F4"/>
        </a:solidFill>
        <a:effectLst/>
      </p:bgPr>
    </p:bg>
    <p:spTree>
      <p:nvGrpSpPr>
        <p:cNvPr id="1" name=""/>
        <p:cNvGrpSpPr/>
        <p:nvPr/>
      </p:nvGrpSpPr>
      <p:grpSpPr>
        <a:xfrm>
          <a:off x="0" y="0"/>
          <a:ext cx="0" cy="0"/>
          <a:chOff x="0" y="0"/>
          <a:chExt cx="0" cy="0"/>
        </a:xfrm>
      </p:grpSpPr>
      <p:sp>
        <p:nvSpPr>
          <p:cNvPr id="2" name="Text 0"/>
          <p:cNvSpPr/>
          <p:nvPr/>
        </p:nvSpPr>
        <p:spPr>
          <a:xfrm>
            <a:off x="457200" y="274320"/>
            <a:ext cx="8229600" cy="502920"/>
          </a:xfrm>
          <a:prstGeom prst="rect">
            <a:avLst/>
          </a:prstGeom>
          <a:noFill/>
          <a:ln/>
        </p:spPr>
        <p:txBody>
          <a:bodyPr wrap="square" rtlCol="0" anchor="ctr"/>
          <a:lstStyle/>
          <a:p>
            <a:pPr marL="0" indent="0" algn="ctr">
              <a:buNone/>
            </a:pPr>
            <a:r>
              <a:rPr lang="en-US" sz="2200" b="1" dirty="0"/>
              <a:t>References</a:t>
            </a:r>
            <a:endParaRPr lang="en-US" sz="2200" dirty="0"/>
          </a:p>
        </p:txBody>
      </p:sp>
      <p:grpSp>
        <p:nvGrpSpPr>
          <p:cNvPr id="12" name="Group 11">
            <a:extLst>
              <a:ext uri="{FF2B5EF4-FFF2-40B4-BE49-F238E27FC236}">
                <a16:creationId xmlns:a16="http://schemas.microsoft.com/office/drawing/2014/main" id="{32C79D6B-3E02-D889-A479-CAA31FCA6C7F}"/>
              </a:ext>
            </a:extLst>
          </p:cNvPr>
          <p:cNvGrpSpPr/>
          <p:nvPr/>
        </p:nvGrpSpPr>
        <p:grpSpPr>
          <a:xfrm>
            <a:off x="457200" y="1139008"/>
            <a:ext cx="8229600" cy="3466737"/>
            <a:chOff x="457200" y="960120"/>
            <a:chExt cx="8229600" cy="3466737"/>
          </a:xfrm>
        </p:grpSpPr>
        <p:sp>
          <p:nvSpPr>
            <p:cNvPr id="3" name="Text 1"/>
            <p:cNvSpPr/>
            <p:nvPr/>
          </p:nvSpPr>
          <p:spPr>
            <a:xfrm>
              <a:off x="457200" y="960120"/>
              <a:ext cx="8229600" cy="357777"/>
            </a:xfrm>
            <a:prstGeom prst="rect">
              <a:avLst/>
            </a:prstGeom>
            <a:noFill/>
            <a:ln/>
          </p:spPr>
          <p:txBody>
            <a:bodyPr wrap="square" rtlCol="0" anchor="ctr"/>
            <a:lstStyle/>
            <a:p>
              <a:pPr marL="0" indent="0">
                <a:buNone/>
              </a:pPr>
              <a:r>
                <a:rPr lang="en-US" sz="1400" dirty="0">
                  <a:solidFill>
                    <a:srgbClr val="2C3E50"/>
                  </a:solidFill>
                </a:rPr>
                <a:t>American Diabetes Association Professional Practice Committee. (2023). Standards of care in diabetes-2023. Diabetes Care, 46(Suppl. 1), S1–S291.</a:t>
              </a:r>
              <a:endParaRPr lang="en-US" sz="1400" dirty="0"/>
            </a:p>
          </p:txBody>
        </p:sp>
        <p:sp>
          <p:nvSpPr>
            <p:cNvPr id="5" name="Text 3"/>
            <p:cNvSpPr/>
            <p:nvPr/>
          </p:nvSpPr>
          <p:spPr>
            <a:xfrm>
              <a:off x="457200" y="1737360"/>
              <a:ext cx="8229600" cy="357777"/>
            </a:xfrm>
            <a:prstGeom prst="rect">
              <a:avLst/>
            </a:prstGeom>
            <a:noFill/>
            <a:ln/>
          </p:spPr>
          <p:txBody>
            <a:bodyPr wrap="square" rtlCol="0" anchor="ctr"/>
            <a:lstStyle/>
            <a:p>
              <a:pPr marL="0" indent="0">
                <a:buNone/>
              </a:pPr>
              <a:r>
                <a:rPr lang="en-US" sz="1400" dirty="0">
                  <a:solidFill>
                    <a:srgbClr val="2C3E50"/>
                  </a:solidFill>
                </a:rPr>
                <a:t>Cappuccio, F. P., &amp; Miller, M. A. (2017). Sleep and cardio-metabolic disease. Current Cardiology Reports, 19(11), 110.</a:t>
              </a:r>
              <a:endParaRPr lang="en-US" sz="1400" dirty="0"/>
            </a:p>
          </p:txBody>
        </p:sp>
        <p:sp>
          <p:nvSpPr>
            <p:cNvPr id="7" name="Text 5"/>
            <p:cNvSpPr/>
            <p:nvPr/>
          </p:nvSpPr>
          <p:spPr>
            <a:xfrm>
              <a:off x="457200" y="2514600"/>
              <a:ext cx="8229600" cy="357777"/>
            </a:xfrm>
            <a:prstGeom prst="rect">
              <a:avLst/>
            </a:prstGeom>
            <a:noFill/>
            <a:ln/>
          </p:spPr>
          <p:txBody>
            <a:bodyPr wrap="square" rtlCol="0" anchor="ctr"/>
            <a:lstStyle/>
            <a:p>
              <a:pPr marL="0" indent="0">
                <a:buNone/>
              </a:pPr>
              <a:r>
                <a:rPr lang="en-US" sz="1400" dirty="0">
                  <a:solidFill>
                    <a:srgbClr val="2C3E50"/>
                  </a:solidFill>
                </a:rPr>
                <a:t>Centers for Disease Control and Prevention. (2022). National diabetes statistics report. U.S. Department of Health and Human Services.</a:t>
              </a:r>
              <a:endParaRPr lang="en-US" sz="1400" dirty="0"/>
            </a:p>
          </p:txBody>
        </p:sp>
        <p:sp>
          <p:nvSpPr>
            <p:cNvPr id="9" name="Text 7"/>
            <p:cNvSpPr/>
            <p:nvPr/>
          </p:nvSpPr>
          <p:spPr>
            <a:xfrm>
              <a:off x="457200" y="3291840"/>
              <a:ext cx="8229600" cy="357777"/>
            </a:xfrm>
            <a:prstGeom prst="rect">
              <a:avLst/>
            </a:prstGeom>
            <a:noFill/>
            <a:ln/>
          </p:spPr>
          <p:txBody>
            <a:bodyPr wrap="square" rtlCol="0" anchor="ctr"/>
            <a:lstStyle/>
            <a:p>
              <a:pPr marL="0" indent="0">
                <a:buNone/>
              </a:pPr>
              <a:r>
                <a:rPr lang="en-US" sz="1400" dirty="0">
                  <a:solidFill>
                    <a:srgbClr val="2C3E50"/>
                  </a:solidFill>
                </a:rPr>
                <a:t>Grandner, M. A. (2020). Sleep, health, and society. Sleep Medicine Clinics, 15(2), 319–340.</a:t>
              </a:r>
              <a:endParaRPr lang="en-US" sz="1400" dirty="0"/>
            </a:p>
          </p:txBody>
        </p:sp>
        <p:sp>
          <p:nvSpPr>
            <p:cNvPr id="11" name="Text 9"/>
            <p:cNvSpPr/>
            <p:nvPr/>
          </p:nvSpPr>
          <p:spPr>
            <a:xfrm>
              <a:off x="457200" y="4069080"/>
              <a:ext cx="8229600" cy="357777"/>
            </a:xfrm>
            <a:prstGeom prst="rect">
              <a:avLst/>
            </a:prstGeom>
            <a:noFill/>
            <a:ln/>
          </p:spPr>
          <p:txBody>
            <a:bodyPr wrap="square" rtlCol="0" anchor="ctr"/>
            <a:lstStyle/>
            <a:p>
              <a:pPr marL="0" indent="0">
                <a:buNone/>
              </a:pPr>
              <a:r>
                <a:rPr lang="en-US" sz="1400" dirty="0">
                  <a:solidFill>
                    <a:srgbClr val="2C3E50"/>
                  </a:solidFill>
                </a:rPr>
                <a:t>Ingrosso, D. M. F., et al. (2023). Stress and diabetes mellitus: Pathogenetic mechanisms and clinical outcome. Hormone Research in Paediatrics, 96(1), 34–43.</a:t>
              </a:r>
              <a:endParaRPr lang="en-US" sz="1400" dirty="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2F4F4"/>
        </a:solidFill>
        <a:effectLst/>
      </p:bgPr>
    </p:bg>
    <p:spTree>
      <p:nvGrpSpPr>
        <p:cNvPr id="1" name=""/>
        <p:cNvGrpSpPr/>
        <p:nvPr/>
      </p:nvGrpSpPr>
      <p:grpSpPr>
        <a:xfrm>
          <a:off x="0" y="0"/>
          <a:ext cx="0" cy="0"/>
          <a:chOff x="0" y="0"/>
          <a:chExt cx="0" cy="0"/>
        </a:xfrm>
      </p:grpSpPr>
      <p:sp>
        <p:nvSpPr>
          <p:cNvPr id="2" name="Text 0"/>
          <p:cNvSpPr/>
          <p:nvPr/>
        </p:nvSpPr>
        <p:spPr>
          <a:xfrm>
            <a:off x="365760" y="201168"/>
            <a:ext cx="8412480" cy="566928"/>
          </a:xfrm>
          <a:prstGeom prst="rect">
            <a:avLst/>
          </a:prstGeom>
          <a:noFill/>
          <a:ln/>
        </p:spPr>
        <p:txBody>
          <a:bodyPr wrap="square" lIns="0" tIns="0" rIns="0" bIns="0" rtlCol="0" anchor="ctr"/>
          <a:lstStyle/>
          <a:p>
            <a:pPr marL="0" indent="0" algn="l">
              <a:buNone/>
            </a:pPr>
            <a:r>
              <a:rPr lang="en-US" sz="2600" b="1" dirty="0">
                <a:solidFill>
                  <a:srgbClr val="148F77"/>
                </a:solidFill>
                <a:latin typeface="Calibri" pitchFamily="34" charset="0"/>
                <a:ea typeface="Calibri" pitchFamily="34" charset="-122"/>
                <a:cs typeface="Calibri" pitchFamily="34" charset="-120"/>
              </a:rPr>
              <a:t>Let's Start with a Question...</a:t>
            </a:r>
            <a:endParaRPr lang="en-US" sz="2600" dirty="0"/>
          </a:p>
        </p:txBody>
      </p:sp>
      <p:sp>
        <p:nvSpPr>
          <p:cNvPr id="3" name="Shape 1"/>
          <p:cNvSpPr/>
          <p:nvPr/>
        </p:nvSpPr>
        <p:spPr>
          <a:xfrm>
            <a:off x="365760" y="786384"/>
            <a:ext cx="8412480" cy="27432"/>
          </a:xfrm>
          <a:prstGeom prst="rect">
            <a:avLst/>
          </a:prstGeom>
          <a:solidFill>
            <a:srgbClr val="148F77"/>
          </a:solidFill>
          <a:ln w="12700">
            <a:solidFill>
              <a:srgbClr val="148F77"/>
            </a:solidFill>
            <a:prstDash val="solid"/>
          </a:ln>
        </p:spPr>
        <p:txBody>
          <a:bodyPr/>
          <a:lstStyle/>
          <a:p>
            <a:endParaRPr lang="en-US"/>
          </a:p>
        </p:txBody>
      </p:sp>
      <p:sp>
        <p:nvSpPr>
          <p:cNvPr id="4" name="Shape 2"/>
          <p:cNvSpPr/>
          <p:nvPr/>
        </p:nvSpPr>
        <p:spPr>
          <a:xfrm>
            <a:off x="457200" y="1005840"/>
            <a:ext cx="5120640" cy="1188720"/>
          </a:xfrm>
          <a:prstGeom prst="roundRect">
            <a:avLst>
              <a:gd name="adj" fmla="val 11538"/>
            </a:avLst>
          </a:prstGeom>
          <a:solidFill>
            <a:srgbClr val="2471A3"/>
          </a:solidFill>
          <a:ln/>
        </p:spPr>
        <p:txBody>
          <a:bodyPr/>
          <a:lstStyle/>
          <a:p>
            <a:endParaRPr lang="en-US"/>
          </a:p>
        </p:txBody>
      </p:sp>
      <p:sp>
        <p:nvSpPr>
          <p:cNvPr id="5" name="Text 3"/>
          <p:cNvSpPr/>
          <p:nvPr/>
        </p:nvSpPr>
        <p:spPr>
          <a:xfrm>
            <a:off x="457200" y="1005840"/>
            <a:ext cx="5120640" cy="1188720"/>
          </a:xfrm>
          <a:prstGeom prst="rect">
            <a:avLst/>
          </a:prstGeom>
          <a:noFill/>
          <a:ln/>
        </p:spPr>
        <p:txBody>
          <a:bodyPr wrap="square" rtlCol="0" anchor="ctr"/>
          <a:lstStyle/>
          <a:p>
            <a:pPr marL="0" indent="0" algn="ctr">
              <a:buNone/>
            </a:pPr>
            <a:r>
              <a:rPr lang="en-US" sz="2000" b="1" dirty="0">
                <a:solidFill>
                  <a:srgbClr val="FFFFFF"/>
                </a:solidFill>
                <a:latin typeface="Calibri" pitchFamily="34" charset="0"/>
                <a:ea typeface="Calibri" pitchFamily="34" charset="-122"/>
                <a:cs typeface="Calibri" pitchFamily="34" charset="-120"/>
              </a:rPr>
              <a:t>How many of you slept</a:t>
            </a:r>
            <a:endParaRPr lang="en-US" sz="2000" dirty="0"/>
          </a:p>
          <a:p>
            <a:pPr marL="0" indent="0" algn="ctr">
              <a:buNone/>
            </a:pPr>
            <a:r>
              <a:rPr lang="en-US" sz="2000" b="1" dirty="0">
                <a:solidFill>
                  <a:srgbClr val="FFFFFF"/>
                </a:solidFill>
                <a:latin typeface="Calibri" pitchFamily="34" charset="0"/>
                <a:ea typeface="Calibri" pitchFamily="34" charset="-122"/>
                <a:cs typeface="Calibri" pitchFamily="34" charset="-120"/>
              </a:rPr>
              <a:t>less than 6 hours last night? </a:t>
            </a:r>
            <a:endParaRPr lang="en-US" sz="2000" dirty="0"/>
          </a:p>
        </p:txBody>
      </p:sp>
      <p:sp>
        <p:nvSpPr>
          <p:cNvPr id="6" name="Shape 4"/>
          <p:cNvSpPr/>
          <p:nvPr/>
        </p:nvSpPr>
        <p:spPr>
          <a:xfrm>
            <a:off x="502920" y="2423160"/>
            <a:ext cx="1463040" cy="1463040"/>
          </a:xfrm>
          <a:prstGeom prst="ellipse">
            <a:avLst/>
          </a:prstGeom>
          <a:solidFill>
            <a:srgbClr val="148F77"/>
          </a:solidFill>
          <a:ln w="25400">
            <a:solidFill>
              <a:srgbClr val="FFFFFF"/>
            </a:solidFill>
            <a:prstDash val="solid"/>
          </a:ln>
        </p:spPr>
        <p:txBody>
          <a:bodyPr/>
          <a:lstStyle/>
          <a:p>
            <a:endParaRPr lang="en-US" sz="3600"/>
          </a:p>
        </p:txBody>
      </p:sp>
      <p:sp>
        <p:nvSpPr>
          <p:cNvPr id="7" name="Text 5"/>
          <p:cNvSpPr/>
          <p:nvPr/>
        </p:nvSpPr>
        <p:spPr>
          <a:xfrm>
            <a:off x="502920" y="2423160"/>
            <a:ext cx="1463040" cy="777240"/>
          </a:xfrm>
          <a:prstGeom prst="rect">
            <a:avLst/>
          </a:prstGeom>
          <a:noFill/>
          <a:ln/>
        </p:spPr>
        <p:txBody>
          <a:bodyPr wrap="square" lIns="0" tIns="0" rIns="0" bIns="0" rtlCol="0" anchor="b"/>
          <a:lstStyle/>
          <a:p>
            <a:pPr marL="0" indent="0" algn="ctr">
              <a:buNone/>
            </a:pPr>
            <a:r>
              <a:rPr lang="en-US" sz="4000" b="1" dirty="0">
                <a:solidFill>
                  <a:srgbClr val="FFFFFF"/>
                </a:solidFill>
              </a:rPr>
              <a:t>7–9</a:t>
            </a:r>
            <a:endParaRPr lang="en-US" sz="4000" dirty="0"/>
          </a:p>
        </p:txBody>
      </p:sp>
      <p:sp>
        <p:nvSpPr>
          <p:cNvPr id="8" name="Text 6"/>
          <p:cNvSpPr/>
          <p:nvPr/>
        </p:nvSpPr>
        <p:spPr>
          <a:xfrm>
            <a:off x="411480" y="3154680"/>
            <a:ext cx="1645920" cy="685800"/>
          </a:xfrm>
          <a:prstGeom prst="rect">
            <a:avLst/>
          </a:prstGeom>
          <a:noFill/>
          <a:ln/>
        </p:spPr>
        <p:txBody>
          <a:bodyPr wrap="square" lIns="0" tIns="0" rIns="0" bIns="0" rtlCol="0" anchor="t"/>
          <a:lstStyle/>
          <a:p>
            <a:pPr marL="0" indent="0" algn="ctr">
              <a:buNone/>
            </a:pPr>
            <a:r>
              <a:rPr lang="en-US" sz="1400" dirty="0">
                <a:solidFill>
                  <a:srgbClr val="2C3E50"/>
                </a:solidFill>
              </a:rPr>
              <a:t>hours adults</a:t>
            </a:r>
            <a:endParaRPr lang="en-US" sz="1400" dirty="0"/>
          </a:p>
          <a:p>
            <a:pPr marL="0" indent="0" algn="ctr">
              <a:buNone/>
            </a:pPr>
            <a:r>
              <a:rPr lang="en-US" sz="1400" dirty="0">
                <a:solidFill>
                  <a:srgbClr val="2C3E50"/>
                </a:solidFill>
              </a:rPr>
              <a:t>need nightly</a:t>
            </a:r>
            <a:endParaRPr lang="en-US" sz="1400" dirty="0"/>
          </a:p>
        </p:txBody>
      </p:sp>
      <p:sp>
        <p:nvSpPr>
          <p:cNvPr id="9" name="Shape 7"/>
          <p:cNvSpPr/>
          <p:nvPr/>
        </p:nvSpPr>
        <p:spPr>
          <a:xfrm>
            <a:off x="2286000" y="2423160"/>
            <a:ext cx="1463040" cy="1463040"/>
          </a:xfrm>
          <a:prstGeom prst="ellipse">
            <a:avLst/>
          </a:prstGeom>
          <a:solidFill>
            <a:srgbClr val="27AE60"/>
          </a:solidFill>
          <a:ln w="25400">
            <a:solidFill>
              <a:srgbClr val="FFFFFF"/>
            </a:solidFill>
            <a:prstDash val="solid"/>
          </a:ln>
        </p:spPr>
        <p:txBody>
          <a:bodyPr/>
          <a:lstStyle/>
          <a:p>
            <a:endParaRPr lang="en-US" sz="3600"/>
          </a:p>
        </p:txBody>
      </p:sp>
      <p:sp>
        <p:nvSpPr>
          <p:cNvPr id="10" name="Text 8"/>
          <p:cNvSpPr/>
          <p:nvPr/>
        </p:nvSpPr>
        <p:spPr>
          <a:xfrm>
            <a:off x="2286000" y="2423160"/>
            <a:ext cx="1463040" cy="777240"/>
          </a:xfrm>
          <a:prstGeom prst="rect">
            <a:avLst/>
          </a:prstGeom>
          <a:noFill/>
          <a:ln/>
        </p:spPr>
        <p:txBody>
          <a:bodyPr wrap="square" lIns="0" tIns="0" rIns="0" bIns="0" rtlCol="0" anchor="b"/>
          <a:lstStyle/>
          <a:p>
            <a:pPr marL="0" indent="0" algn="ctr">
              <a:buNone/>
            </a:pPr>
            <a:r>
              <a:rPr lang="en-US" sz="4000" b="1" dirty="0">
                <a:solidFill>
                  <a:srgbClr val="FFFFFF"/>
                </a:solidFill>
              </a:rPr>
              <a:t>1 in 3</a:t>
            </a:r>
            <a:endParaRPr lang="en-US" sz="4000" dirty="0"/>
          </a:p>
        </p:txBody>
      </p:sp>
      <p:sp>
        <p:nvSpPr>
          <p:cNvPr id="11" name="Text 9"/>
          <p:cNvSpPr/>
          <p:nvPr/>
        </p:nvSpPr>
        <p:spPr>
          <a:xfrm>
            <a:off x="2194560" y="3154680"/>
            <a:ext cx="1645920" cy="685800"/>
          </a:xfrm>
          <a:prstGeom prst="rect">
            <a:avLst/>
          </a:prstGeom>
          <a:noFill/>
          <a:ln/>
        </p:spPr>
        <p:txBody>
          <a:bodyPr wrap="square" lIns="0" tIns="0" rIns="0" bIns="0" rtlCol="0" anchor="t"/>
          <a:lstStyle/>
          <a:p>
            <a:pPr marL="0" indent="0" algn="ctr">
              <a:buNone/>
            </a:pPr>
            <a:r>
              <a:rPr lang="en-US" sz="1400" dirty="0">
                <a:solidFill>
                  <a:srgbClr val="2C3E50"/>
                </a:solidFill>
              </a:rPr>
              <a:t>adults don't</a:t>
            </a:r>
            <a:endParaRPr lang="en-US" sz="1400" dirty="0"/>
          </a:p>
          <a:p>
            <a:pPr marL="0" indent="0" algn="ctr">
              <a:buNone/>
            </a:pPr>
            <a:r>
              <a:rPr lang="en-US" sz="1400" dirty="0">
                <a:solidFill>
                  <a:srgbClr val="2C3E50"/>
                </a:solidFill>
              </a:rPr>
              <a:t>get enough sleep</a:t>
            </a:r>
            <a:endParaRPr lang="en-US" sz="1400" dirty="0"/>
          </a:p>
        </p:txBody>
      </p:sp>
      <p:sp>
        <p:nvSpPr>
          <p:cNvPr id="12" name="Shape 10"/>
          <p:cNvSpPr/>
          <p:nvPr/>
        </p:nvSpPr>
        <p:spPr>
          <a:xfrm>
            <a:off x="4069080" y="2423160"/>
            <a:ext cx="1463040" cy="1463040"/>
          </a:xfrm>
          <a:prstGeom prst="ellipse">
            <a:avLst/>
          </a:prstGeom>
          <a:solidFill>
            <a:srgbClr val="E67E22"/>
          </a:solidFill>
          <a:ln w="25400">
            <a:solidFill>
              <a:srgbClr val="FFFFFF"/>
            </a:solidFill>
            <a:prstDash val="solid"/>
          </a:ln>
        </p:spPr>
        <p:txBody>
          <a:bodyPr/>
          <a:lstStyle/>
          <a:p>
            <a:endParaRPr lang="en-US"/>
          </a:p>
        </p:txBody>
      </p:sp>
      <p:sp>
        <p:nvSpPr>
          <p:cNvPr id="13" name="Text 11"/>
          <p:cNvSpPr/>
          <p:nvPr/>
        </p:nvSpPr>
        <p:spPr>
          <a:xfrm>
            <a:off x="4069080" y="2423160"/>
            <a:ext cx="1463040" cy="777240"/>
          </a:xfrm>
          <a:prstGeom prst="rect">
            <a:avLst/>
          </a:prstGeom>
          <a:noFill/>
          <a:ln/>
        </p:spPr>
        <p:txBody>
          <a:bodyPr wrap="square" lIns="0" tIns="0" rIns="0" bIns="0" rtlCol="0" anchor="b"/>
          <a:lstStyle/>
          <a:p>
            <a:pPr marL="0" indent="0" algn="ctr">
              <a:buNone/>
            </a:pPr>
            <a:r>
              <a:rPr lang="en-US" sz="4000" b="1" dirty="0">
                <a:solidFill>
                  <a:srgbClr val="FFFFFF"/>
                </a:solidFill>
              </a:rPr>
              <a:t>⚠️</a:t>
            </a:r>
            <a:endParaRPr lang="en-US" sz="4000" dirty="0"/>
          </a:p>
        </p:txBody>
      </p:sp>
      <p:sp>
        <p:nvSpPr>
          <p:cNvPr id="14" name="Text 12"/>
          <p:cNvSpPr/>
          <p:nvPr/>
        </p:nvSpPr>
        <p:spPr>
          <a:xfrm>
            <a:off x="3977640" y="3154680"/>
            <a:ext cx="1645920" cy="685800"/>
          </a:xfrm>
          <a:prstGeom prst="rect">
            <a:avLst/>
          </a:prstGeom>
          <a:noFill/>
          <a:ln/>
        </p:spPr>
        <p:txBody>
          <a:bodyPr wrap="square" lIns="0" tIns="0" rIns="0" bIns="0" rtlCol="0" anchor="t"/>
          <a:lstStyle/>
          <a:p>
            <a:pPr marL="0" indent="0" algn="ctr">
              <a:buNone/>
            </a:pPr>
            <a:r>
              <a:rPr lang="en-US" sz="1400" dirty="0">
                <a:solidFill>
                  <a:srgbClr val="2C3E50"/>
                </a:solidFill>
              </a:rPr>
              <a:t>Poor sleep raises</a:t>
            </a:r>
            <a:endParaRPr lang="en-US" sz="1400" dirty="0"/>
          </a:p>
          <a:p>
            <a:pPr marL="0" indent="0" algn="ctr">
              <a:buNone/>
            </a:pPr>
            <a:r>
              <a:rPr lang="en-US" sz="1400" dirty="0">
                <a:solidFill>
                  <a:srgbClr val="2C3E50"/>
                </a:solidFill>
              </a:rPr>
              <a:t>diabetes risk</a:t>
            </a:r>
            <a:endParaRPr lang="en-US" sz="1400" dirty="0"/>
          </a:p>
        </p:txBody>
      </p:sp>
      <p:pic>
        <p:nvPicPr>
          <p:cNvPr id="18" name="Picture 17">
            <a:extLst>
              <a:ext uri="{FF2B5EF4-FFF2-40B4-BE49-F238E27FC236}">
                <a16:creationId xmlns:a16="http://schemas.microsoft.com/office/drawing/2014/main" id="{FE35B1DC-32D1-D346-6CF9-8F4DE3BA8961}"/>
              </a:ext>
            </a:extLst>
          </p:cNvPr>
          <p:cNvPicPr>
            <a:picLocks noChangeAspect="1"/>
          </p:cNvPicPr>
          <p:nvPr/>
        </p:nvPicPr>
        <p:blipFill>
          <a:blip r:embed="rId5"/>
          <a:stretch>
            <a:fillRect/>
          </a:stretch>
        </p:blipFill>
        <p:spPr>
          <a:xfrm>
            <a:off x="5706686" y="1107254"/>
            <a:ext cx="3437314" cy="3437314"/>
          </a:xfrm>
          <a:prstGeom prst="rect">
            <a:avLst/>
          </a:prstGeom>
        </p:spPr>
      </p:pic>
      <p:pic>
        <p:nvPicPr>
          <p:cNvPr id="15" name="ElevenLabs_2026-05-08T00_57_01_English American_ivc_sp112_s89_sb100_se0_b_m2">
            <a:hlinkClick r:id="" action="ppaction://media"/>
            <a:extLst>
              <a:ext uri="{FF2B5EF4-FFF2-40B4-BE49-F238E27FC236}">
                <a16:creationId xmlns:a16="http://schemas.microsoft.com/office/drawing/2014/main" id="{E8F0F300-15AD-E248-FB2B-72D235EEE3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474" y="20421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0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2F4F4"/>
        </a:solidFill>
        <a:effectLst/>
      </p:bgPr>
    </p:bg>
    <p:spTree>
      <p:nvGrpSpPr>
        <p:cNvPr id="1" name=""/>
        <p:cNvGrpSpPr/>
        <p:nvPr/>
      </p:nvGrpSpPr>
      <p:grpSpPr>
        <a:xfrm>
          <a:off x="0" y="0"/>
          <a:ext cx="0" cy="0"/>
          <a:chOff x="0" y="0"/>
          <a:chExt cx="0" cy="0"/>
        </a:xfrm>
      </p:grpSpPr>
      <p:sp>
        <p:nvSpPr>
          <p:cNvPr id="10" name="Shape 8"/>
          <p:cNvSpPr/>
          <p:nvPr/>
        </p:nvSpPr>
        <p:spPr>
          <a:xfrm flipH="1">
            <a:off x="4490212" y="1930400"/>
            <a:ext cx="777240" cy="868680"/>
          </a:xfrm>
          <a:prstGeom prst="line">
            <a:avLst/>
          </a:prstGeom>
          <a:noFill/>
          <a:ln w="25400">
            <a:solidFill>
              <a:srgbClr val="2C3E50"/>
            </a:solidFill>
            <a:prstDash val="solid"/>
          </a:ln>
        </p:spPr>
        <p:txBody>
          <a:bodyPr/>
          <a:lstStyle/>
          <a:p>
            <a:endParaRPr lang="en-US"/>
          </a:p>
        </p:txBody>
      </p:sp>
      <p:sp>
        <p:nvSpPr>
          <p:cNvPr id="11" name="Shape 9"/>
          <p:cNvSpPr/>
          <p:nvPr/>
        </p:nvSpPr>
        <p:spPr>
          <a:xfrm>
            <a:off x="6172200" y="1975104"/>
            <a:ext cx="594360" cy="868680"/>
          </a:xfrm>
          <a:prstGeom prst="line">
            <a:avLst/>
          </a:prstGeom>
          <a:noFill/>
          <a:ln w="25400">
            <a:solidFill>
              <a:srgbClr val="2C3E50"/>
            </a:solidFill>
            <a:prstDash val="solid"/>
          </a:ln>
        </p:spPr>
        <p:txBody>
          <a:bodyPr/>
          <a:lstStyle/>
          <a:p>
            <a:endParaRPr lang="en-US"/>
          </a:p>
        </p:txBody>
      </p:sp>
      <p:sp>
        <p:nvSpPr>
          <p:cNvPr id="12" name="Shape 10"/>
          <p:cNvSpPr/>
          <p:nvPr/>
        </p:nvSpPr>
        <p:spPr>
          <a:xfrm>
            <a:off x="4892040" y="3749040"/>
            <a:ext cx="1764792" cy="0"/>
          </a:xfrm>
          <a:prstGeom prst="line">
            <a:avLst/>
          </a:prstGeom>
          <a:noFill/>
          <a:ln w="25400">
            <a:solidFill>
              <a:srgbClr val="2C3E50"/>
            </a:solidFill>
            <a:prstDash val="solid"/>
          </a:ln>
        </p:spPr>
        <p:txBody>
          <a:bodyPr/>
          <a:lstStyle/>
          <a:p>
            <a:endParaRPr lang="en-US"/>
          </a:p>
        </p:txBody>
      </p:sp>
      <p:sp>
        <p:nvSpPr>
          <p:cNvPr id="2" name="Text 0"/>
          <p:cNvSpPr/>
          <p:nvPr/>
        </p:nvSpPr>
        <p:spPr>
          <a:xfrm>
            <a:off x="365760" y="201168"/>
            <a:ext cx="8412480" cy="566928"/>
          </a:xfrm>
          <a:prstGeom prst="rect">
            <a:avLst/>
          </a:prstGeom>
          <a:noFill/>
          <a:ln/>
        </p:spPr>
        <p:txBody>
          <a:bodyPr wrap="square" lIns="0" tIns="0" rIns="0" bIns="0" rtlCol="0" anchor="ctr"/>
          <a:lstStyle/>
          <a:p>
            <a:pPr marL="0" indent="0" algn="l">
              <a:buNone/>
            </a:pPr>
            <a:r>
              <a:rPr lang="en-US" sz="2600" b="1" dirty="0">
                <a:solidFill>
                  <a:srgbClr val="148F77"/>
                </a:solidFill>
                <a:latin typeface="Calibri" pitchFamily="34" charset="0"/>
                <a:ea typeface="Calibri" pitchFamily="34" charset="-122"/>
                <a:cs typeface="Calibri" pitchFamily="34" charset="-120"/>
              </a:rPr>
              <a:t>Stress → Sleep → Diabetes: They're All Connected</a:t>
            </a:r>
            <a:endParaRPr lang="en-US" sz="2600" dirty="0"/>
          </a:p>
        </p:txBody>
      </p:sp>
      <p:sp>
        <p:nvSpPr>
          <p:cNvPr id="3" name="Shape 1"/>
          <p:cNvSpPr/>
          <p:nvPr/>
        </p:nvSpPr>
        <p:spPr>
          <a:xfrm>
            <a:off x="365760" y="786384"/>
            <a:ext cx="8412480" cy="27432"/>
          </a:xfrm>
          <a:prstGeom prst="rect">
            <a:avLst/>
          </a:prstGeom>
          <a:solidFill>
            <a:srgbClr val="148F77"/>
          </a:solidFill>
          <a:ln w="12700">
            <a:solidFill>
              <a:srgbClr val="148F77"/>
            </a:solidFill>
            <a:prstDash val="solid"/>
          </a:ln>
        </p:spPr>
        <p:txBody>
          <a:bodyPr/>
          <a:lstStyle/>
          <a:p>
            <a:endParaRPr lang="en-US"/>
          </a:p>
        </p:txBody>
      </p:sp>
      <p:sp>
        <p:nvSpPr>
          <p:cNvPr id="4" name="Shape 2"/>
          <p:cNvSpPr/>
          <p:nvPr/>
        </p:nvSpPr>
        <p:spPr>
          <a:xfrm>
            <a:off x="4864608" y="795528"/>
            <a:ext cx="1609344" cy="1609344"/>
          </a:xfrm>
          <a:prstGeom prst="ellipse">
            <a:avLst/>
          </a:prstGeom>
          <a:solidFill>
            <a:srgbClr val="E67E22"/>
          </a:solidFill>
          <a:ln w="25400">
            <a:solidFill>
              <a:srgbClr val="FFFFFF"/>
            </a:solidFill>
            <a:prstDash val="solid"/>
          </a:ln>
        </p:spPr>
        <p:txBody>
          <a:bodyPr/>
          <a:lstStyle/>
          <a:p>
            <a:endParaRPr lang="en-US"/>
          </a:p>
        </p:txBody>
      </p:sp>
      <p:sp>
        <p:nvSpPr>
          <p:cNvPr id="5" name="Text 3"/>
          <p:cNvSpPr/>
          <p:nvPr/>
        </p:nvSpPr>
        <p:spPr>
          <a:xfrm>
            <a:off x="4864608" y="795528"/>
            <a:ext cx="1609344" cy="1609344"/>
          </a:xfrm>
          <a:prstGeom prst="rect">
            <a:avLst/>
          </a:prstGeom>
          <a:noFill/>
          <a:ln/>
        </p:spPr>
        <p:txBody>
          <a:bodyPr wrap="square" rtlCol="0" anchor="ctr"/>
          <a:lstStyle/>
          <a:p>
            <a:pPr marL="0" indent="0" algn="ctr">
              <a:buNone/>
            </a:pPr>
            <a:r>
              <a:rPr lang="en-US" sz="2000" b="1" dirty="0">
                <a:solidFill>
                  <a:srgbClr val="FFFFFF"/>
                </a:solidFill>
                <a:latin typeface="Calibri" pitchFamily="34" charset="0"/>
                <a:ea typeface="Calibri" pitchFamily="34" charset="-122"/>
                <a:cs typeface="Calibri" pitchFamily="34" charset="-120"/>
              </a:rPr>
              <a:t>STRESS</a:t>
            </a:r>
            <a:endParaRPr lang="en-US" sz="2000" dirty="0"/>
          </a:p>
          <a:p>
            <a:pPr marL="0" indent="0" algn="ctr">
              <a:buNone/>
            </a:pPr>
            <a:r>
              <a:rPr lang="en-US" sz="1400" dirty="0">
                <a:solidFill>
                  <a:srgbClr val="FFFFFF"/>
                </a:solidFill>
                <a:latin typeface="Calibri" pitchFamily="34" charset="0"/>
                <a:ea typeface="Calibri" pitchFamily="34" charset="-122"/>
                <a:cs typeface="Calibri" pitchFamily="34" charset="-120"/>
              </a:rPr>
              <a:t>Raises cortisol</a:t>
            </a:r>
            <a:endParaRPr lang="en-US" sz="2000" dirty="0"/>
          </a:p>
          <a:p>
            <a:pPr marL="0" indent="0" algn="ctr">
              <a:buNone/>
            </a:pPr>
            <a:r>
              <a:rPr lang="en-US" sz="1400" dirty="0">
                <a:solidFill>
                  <a:srgbClr val="FFFFFF"/>
                </a:solidFill>
                <a:latin typeface="Calibri" pitchFamily="34" charset="0"/>
                <a:ea typeface="Calibri" pitchFamily="34" charset="-122"/>
                <a:cs typeface="Calibri" pitchFamily="34" charset="-120"/>
              </a:rPr>
              <a:t>&amp; blood sugar</a:t>
            </a:r>
            <a:endParaRPr lang="en-US" sz="2000" dirty="0"/>
          </a:p>
        </p:txBody>
      </p:sp>
      <p:sp>
        <p:nvSpPr>
          <p:cNvPr id="6" name="Shape 4"/>
          <p:cNvSpPr/>
          <p:nvPr/>
        </p:nvSpPr>
        <p:spPr>
          <a:xfrm>
            <a:off x="3584448" y="2578608"/>
            <a:ext cx="1609344" cy="1609344"/>
          </a:xfrm>
          <a:prstGeom prst="ellipse">
            <a:avLst/>
          </a:prstGeom>
          <a:solidFill>
            <a:srgbClr val="2471A3"/>
          </a:solidFill>
          <a:ln w="25400">
            <a:solidFill>
              <a:srgbClr val="FFFFFF"/>
            </a:solidFill>
            <a:prstDash val="solid"/>
          </a:ln>
        </p:spPr>
        <p:txBody>
          <a:bodyPr/>
          <a:lstStyle/>
          <a:p>
            <a:endParaRPr lang="en-US"/>
          </a:p>
        </p:txBody>
      </p:sp>
      <p:sp>
        <p:nvSpPr>
          <p:cNvPr id="7" name="Text 5"/>
          <p:cNvSpPr/>
          <p:nvPr/>
        </p:nvSpPr>
        <p:spPr>
          <a:xfrm>
            <a:off x="3584448" y="2578608"/>
            <a:ext cx="1609344" cy="1609344"/>
          </a:xfrm>
          <a:prstGeom prst="rect">
            <a:avLst/>
          </a:prstGeom>
          <a:noFill/>
          <a:ln/>
        </p:spPr>
        <p:txBody>
          <a:bodyPr wrap="square" rtlCol="0" anchor="ctr"/>
          <a:lstStyle/>
          <a:p>
            <a:pPr marL="0" indent="0" algn="ctr">
              <a:buNone/>
            </a:pPr>
            <a:r>
              <a:rPr lang="en-US" sz="2000" b="1" dirty="0">
                <a:solidFill>
                  <a:srgbClr val="FFFFFF"/>
                </a:solidFill>
                <a:latin typeface="Calibri" pitchFamily="34" charset="0"/>
                <a:ea typeface="Calibri" pitchFamily="34" charset="-122"/>
                <a:cs typeface="Calibri" pitchFamily="34" charset="-120"/>
              </a:rPr>
              <a:t>POOR SLEEP</a:t>
            </a:r>
            <a:endParaRPr lang="en-US" sz="2000" dirty="0"/>
          </a:p>
          <a:p>
            <a:pPr marL="0" indent="0" algn="ctr">
              <a:buNone/>
            </a:pPr>
            <a:r>
              <a:rPr lang="en-US" sz="1400" dirty="0">
                <a:solidFill>
                  <a:srgbClr val="FFFFFF"/>
                </a:solidFill>
                <a:latin typeface="Calibri" pitchFamily="34" charset="0"/>
                <a:ea typeface="Calibri" pitchFamily="34" charset="-122"/>
                <a:cs typeface="Calibri" pitchFamily="34" charset="-120"/>
              </a:rPr>
              <a:t>Disrupts hunger</a:t>
            </a:r>
            <a:endParaRPr lang="en-US" sz="2000" dirty="0"/>
          </a:p>
          <a:p>
            <a:pPr marL="0" indent="0" algn="ctr">
              <a:buNone/>
            </a:pPr>
            <a:r>
              <a:rPr lang="en-US" sz="1400" dirty="0">
                <a:solidFill>
                  <a:srgbClr val="FFFFFF"/>
                </a:solidFill>
                <a:latin typeface="Calibri" pitchFamily="34" charset="0"/>
                <a:ea typeface="Calibri" pitchFamily="34" charset="-122"/>
                <a:cs typeface="Calibri" pitchFamily="34" charset="-120"/>
              </a:rPr>
              <a:t>hormones</a:t>
            </a:r>
            <a:endParaRPr lang="en-US" sz="2000" dirty="0"/>
          </a:p>
        </p:txBody>
      </p:sp>
      <p:sp>
        <p:nvSpPr>
          <p:cNvPr id="8" name="Shape 6"/>
          <p:cNvSpPr/>
          <p:nvPr/>
        </p:nvSpPr>
        <p:spPr>
          <a:xfrm>
            <a:off x="6144768" y="2578608"/>
            <a:ext cx="1609344" cy="1609344"/>
          </a:xfrm>
          <a:prstGeom prst="ellipse">
            <a:avLst/>
          </a:prstGeom>
          <a:solidFill>
            <a:srgbClr val="C0392B"/>
          </a:solidFill>
          <a:ln w="25400">
            <a:solidFill>
              <a:srgbClr val="FFFFFF"/>
            </a:solidFill>
            <a:prstDash val="solid"/>
          </a:ln>
        </p:spPr>
        <p:txBody>
          <a:bodyPr/>
          <a:lstStyle/>
          <a:p>
            <a:endParaRPr lang="en-US"/>
          </a:p>
        </p:txBody>
      </p:sp>
      <p:sp>
        <p:nvSpPr>
          <p:cNvPr id="9" name="Text 7"/>
          <p:cNvSpPr/>
          <p:nvPr/>
        </p:nvSpPr>
        <p:spPr>
          <a:xfrm>
            <a:off x="6144768" y="2578608"/>
            <a:ext cx="1609344" cy="1609344"/>
          </a:xfrm>
          <a:prstGeom prst="rect">
            <a:avLst/>
          </a:prstGeom>
          <a:noFill/>
          <a:ln/>
        </p:spPr>
        <p:txBody>
          <a:bodyPr wrap="square" rtlCol="0" anchor="ctr"/>
          <a:lstStyle/>
          <a:p>
            <a:pPr marL="0" indent="0" algn="ctr">
              <a:buNone/>
            </a:pPr>
            <a:r>
              <a:rPr lang="en-US" sz="2000" b="1" dirty="0">
                <a:solidFill>
                  <a:srgbClr val="FFFFFF"/>
                </a:solidFill>
                <a:latin typeface="Calibri" pitchFamily="34" charset="0"/>
                <a:ea typeface="Calibri" pitchFamily="34" charset="-122"/>
                <a:cs typeface="Calibri" pitchFamily="34" charset="-120"/>
              </a:rPr>
              <a:t>DIABETES</a:t>
            </a:r>
            <a:endParaRPr lang="en-US" sz="2000" dirty="0"/>
          </a:p>
          <a:p>
            <a:pPr marL="0" indent="0" algn="ctr">
              <a:buNone/>
            </a:pPr>
            <a:r>
              <a:rPr lang="en-US" sz="2000" b="1" dirty="0">
                <a:solidFill>
                  <a:srgbClr val="FFFFFF"/>
                </a:solidFill>
                <a:latin typeface="Calibri" pitchFamily="34" charset="0"/>
                <a:ea typeface="Calibri" pitchFamily="34" charset="-122"/>
                <a:cs typeface="Calibri" pitchFamily="34" charset="-120"/>
              </a:rPr>
              <a:t>RISK</a:t>
            </a:r>
            <a:endParaRPr lang="en-US" sz="2000" dirty="0"/>
          </a:p>
          <a:p>
            <a:pPr marL="0" indent="0" algn="ctr">
              <a:buNone/>
            </a:pPr>
            <a:r>
              <a:rPr lang="en-US" sz="1400" dirty="0">
                <a:solidFill>
                  <a:srgbClr val="FFFFFF"/>
                </a:solidFill>
                <a:latin typeface="Calibri" pitchFamily="34" charset="0"/>
                <a:ea typeface="Calibri" pitchFamily="34" charset="-122"/>
                <a:cs typeface="Calibri" pitchFamily="34" charset="-120"/>
              </a:rPr>
              <a:t>Insulin resistance</a:t>
            </a:r>
            <a:endParaRPr lang="en-US" sz="2000" dirty="0"/>
          </a:p>
          <a:p>
            <a:pPr marL="0" indent="0" algn="ctr">
              <a:buNone/>
            </a:pPr>
            <a:r>
              <a:rPr lang="en-US" sz="1400" dirty="0">
                <a:solidFill>
                  <a:srgbClr val="FFFFFF"/>
                </a:solidFill>
                <a:latin typeface="Calibri" pitchFamily="34" charset="0"/>
                <a:ea typeface="Calibri" pitchFamily="34" charset="-122"/>
                <a:cs typeface="Calibri" pitchFamily="34" charset="-120"/>
              </a:rPr>
              <a:t>&amp; weight gain</a:t>
            </a:r>
            <a:endParaRPr lang="en-US" sz="2000" dirty="0"/>
          </a:p>
        </p:txBody>
      </p:sp>
      <p:sp>
        <p:nvSpPr>
          <p:cNvPr id="13" name="Shape 11"/>
          <p:cNvSpPr/>
          <p:nvPr/>
        </p:nvSpPr>
        <p:spPr>
          <a:xfrm>
            <a:off x="5257800" y="2633472"/>
            <a:ext cx="822960" cy="640080"/>
          </a:xfrm>
          <a:prstGeom prst="ellipse">
            <a:avLst/>
          </a:prstGeom>
          <a:solidFill>
            <a:srgbClr val="EBF5FB"/>
          </a:solidFill>
          <a:ln w="12700">
            <a:solidFill>
              <a:srgbClr val="717D7E"/>
            </a:solidFill>
            <a:prstDash val="solid"/>
          </a:ln>
        </p:spPr>
        <p:txBody>
          <a:bodyPr/>
          <a:lstStyle/>
          <a:p>
            <a:endParaRPr lang="en-US"/>
          </a:p>
        </p:txBody>
      </p:sp>
      <p:sp>
        <p:nvSpPr>
          <p:cNvPr id="14" name="Text 12"/>
          <p:cNvSpPr/>
          <p:nvPr/>
        </p:nvSpPr>
        <p:spPr>
          <a:xfrm>
            <a:off x="5166360" y="2578608"/>
            <a:ext cx="1005840" cy="731520"/>
          </a:xfrm>
          <a:prstGeom prst="rect">
            <a:avLst/>
          </a:prstGeom>
          <a:noFill/>
          <a:ln/>
        </p:spPr>
        <p:txBody>
          <a:bodyPr wrap="square" rtlCol="0" anchor="ctr"/>
          <a:lstStyle/>
          <a:p>
            <a:pPr marL="0" indent="0" algn="ctr">
              <a:buNone/>
            </a:pPr>
            <a:r>
              <a:rPr lang="en-US" sz="1100" i="1" dirty="0">
                <a:solidFill>
                  <a:srgbClr val="2C3E50"/>
                </a:solidFill>
              </a:rPr>
              <a:t>Each</a:t>
            </a:r>
            <a:endParaRPr lang="en-US" sz="1100" dirty="0"/>
          </a:p>
          <a:p>
            <a:pPr marL="0" indent="0" algn="ctr">
              <a:buNone/>
            </a:pPr>
            <a:r>
              <a:rPr lang="en-US" sz="1100" i="1" dirty="0">
                <a:solidFill>
                  <a:srgbClr val="2C3E50"/>
                </a:solidFill>
              </a:rPr>
              <a:t>feeds</a:t>
            </a:r>
            <a:endParaRPr lang="en-US" sz="1100" dirty="0"/>
          </a:p>
          <a:p>
            <a:pPr marL="0" indent="0" algn="ctr">
              <a:buNone/>
            </a:pPr>
            <a:r>
              <a:rPr lang="en-US" sz="1100" i="1" dirty="0">
                <a:solidFill>
                  <a:srgbClr val="2C3E50"/>
                </a:solidFill>
              </a:rPr>
              <a:t>the other</a:t>
            </a:r>
            <a:endParaRPr lang="en-US" sz="1100" dirty="0"/>
          </a:p>
        </p:txBody>
      </p:sp>
      <p:sp>
        <p:nvSpPr>
          <p:cNvPr id="15" name="Shape 13"/>
          <p:cNvSpPr/>
          <p:nvPr/>
        </p:nvSpPr>
        <p:spPr>
          <a:xfrm>
            <a:off x="274320" y="1188720"/>
            <a:ext cx="2377440" cy="2926080"/>
          </a:xfrm>
          <a:prstGeom prst="roundRect">
            <a:avLst>
              <a:gd name="adj" fmla="val 4615"/>
            </a:avLst>
          </a:prstGeom>
          <a:solidFill>
            <a:srgbClr val="EBF5FB"/>
          </a:solidFill>
          <a:ln w="12700">
            <a:solidFill>
              <a:srgbClr val="2471A3"/>
            </a:solidFill>
            <a:prstDash val="solid"/>
          </a:ln>
        </p:spPr>
        <p:txBody>
          <a:bodyPr/>
          <a:lstStyle/>
          <a:p>
            <a:endParaRPr lang="en-US"/>
          </a:p>
        </p:txBody>
      </p:sp>
      <p:sp>
        <p:nvSpPr>
          <p:cNvPr id="16" name="Text 14"/>
          <p:cNvSpPr/>
          <p:nvPr/>
        </p:nvSpPr>
        <p:spPr>
          <a:xfrm>
            <a:off x="274320" y="1188720"/>
            <a:ext cx="2377440" cy="2926080"/>
          </a:xfrm>
          <a:prstGeom prst="rect">
            <a:avLst/>
          </a:prstGeom>
          <a:noFill/>
          <a:ln/>
        </p:spPr>
        <p:txBody>
          <a:bodyPr wrap="square" rtlCol="0" anchor="ctr"/>
          <a:lstStyle/>
          <a:p>
            <a:pPr marL="0" indent="0" algn="ctr">
              <a:buNone/>
            </a:pPr>
            <a:r>
              <a:rPr lang="en-US" sz="2000" b="1" dirty="0">
                <a:solidFill>
                  <a:srgbClr val="2C3E50"/>
                </a:solidFill>
                <a:latin typeface="Calibri" pitchFamily="34" charset="0"/>
                <a:ea typeface="Calibri" pitchFamily="34" charset="-122"/>
                <a:cs typeface="Calibri" pitchFamily="34" charset="-120"/>
              </a:rPr>
              <a:t>Breaking ANY
link in this cycle
can protect
your health!
</a:t>
            </a:r>
            <a:r>
              <a:rPr lang="en-US" sz="2000" dirty="0">
                <a:solidFill>
                  <a:srgbClr val="2C3E50"/>
                </a:solidFill>
                <a:latin typeface="Calibri" pitchFamily="34" charset="0"/>
                <a:ea typeface="Calibri" pitchFamily="34" charset="-122"/>
                <a:cs typeface="Calibri" pitchFamily="34" charset="-120"/>
              </a:rPr>
              <a:t>You don't have to</a:t>
            </a:r>
            <a:endParaRPr lang="en-US" sz="2000" dirty="0"/>
          </a:p>
          <a:p>
            <a:pPr marL="0" indent="0" algn="ctr">
              <a:buNone/>
            </a:pPr>
            <a:r>
              <a:rPr lang="en-US" sz="2000" dirty="0">
                <a:solidFill>
                  <a:srgbClr val="2C3E50"/>
                </a:solidFill>
                <a:latin typeface="Calibri" pitchFamily="34" charset="0"/>
                <a:ea typeface="Calibri" pitchFamily="34" charset="-122"/>
                <a:cs typeface="Calibri" pitchFamily="34" charset="-120"/>
              </a:rPr>
              <a:t>fix everything.</a:t>
            </a:r>
            <a:endParaRPr lang="en-US" sz="2000" dirty="0"/>
          </a:p>
          <a:p>
            <a:pPr marL="0" indent="0" algn="ctr">
              <a:buNone/>
            </a:pPr>
            <a:r>
              <a:rPr lang="en-US" sz="2000" dirty="0">
                <a:solidFill>
                  <a:srgbClr val="2C3E50"/>
                </a:solidFill>
                <a:latin typeface="Calibri" pitchFamily="34" charset="0"/>
                <a:ea typeface="Calibri" pitchFamily="34" charset="-122"/>
                <a:cs typeface="Calibri" pitchFamily="34" charset="-120"/>
              </a:rPr>
              <a:t>Just start with</a:t>
            </a:r>
            <a:endParaRPr lang="en-US" sz="2000" dirty="0"/>
          </a:p>
          <a:p>
            <a:pPr marL="0" indent="0" algn="ctr">
              <a:buNone/>
            </a:pPr>
            <a:r>
              <a:rPr lang="en-US" sz="2000" dirty="0">
                <a:solidFill>
                  <a:srgbClr val="2C3E50"/>
                </a:solidFill>
                <a:latin typeface="Calibri" pitchFamily="34" charset="0"/>
                <a:ea typeface="Calibri" pitchFamily="34" charset="-122"/>
                <a:cs typeface="Calibri" pitchFamily="34" charset="-120"/>
              </a:rPr>
              <a:t>one small change.</a:t>
            </a:r>
            <a:endParaRPr lang="en-US" sz="2000" dirty="0"/>
          </a:p>
        </p:txBody>
      </p:sp>
      <p:pic>
        <p:nvPicPr>
          <p:cNvPr id="17" name="ElevenLabs_2026-05-08T00_57_35_English American_ivc_sp112_s89_sb100_se0_b_m2">
            <a:hlinkClick r:id="" action="ppaction://media"/>
            <a:extLst>
              <a:ext uri="{FF2B5EF4-FFF2-40B4-BE49-F238E27FC236}">
                <a16:creationId xmlns:a16="http://schemas.microsoft.com/office/drawing/2014/main" id="{1D13056B-FE74-9945-78A0-BE22223EDC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477" y="15849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2F4F4"/>
        </a:solidFill>
        <a:effectLst/>
      </p:bgPr>
    </p:bg>
    <p:spTree>
      <p:nvGrpSpPr>
        <p:cNvPr id="1" name=""/>
        <p:cNvGrpSpPr/>
        <p:nvPr/>
      </p:nvGrpSpPr>
      <p:grpSpPr>
        <a:xfrm>
          <a:off x="0" y="0"/>
          <a:ext cx="0" cy="0"/>
          <a:chOff x="0" y="0"/>
          <a:chExt cx="0" cy="0"/>
        </a:xfrm>
      </p:grpSpPr>
      <p:sp>
        <p:nvSpPr>
          <p:cNvPr id="2" name="Text 0"/>
          <p:cNvSpPr/>
          <p:nvPr/>
        </p:nvSpPr>
        <p:spPr>
          <a:xfrm>
            <a:off x="564050" y="321287"/>
            <a:ext cx="2699558" cy="566928"/>
          </a:xfrm>
          <a:prstGeom prst="rect">
            <a:avLst/>
          </a:prstGeom>
          <a:noFill/>
          <a:ln/>
        </p:spPr>
        <p:txBody>
          <a:bodyPr wrap="square" lIns="0" tIns="0" rIns="0" bIns="0" rtlCol="0" anchor="ctr"/>
          <a:lstStyle/>
          <a:p>
            <a:pPr marL="0" indent="0" algn="l">
              <a:buNone/>
            </a:pPr>
            <a:r>
              <a:rPr lang="en-US" sz="2600" b="1" dirty="0">
                <a:solidFill>
                  <a:srgbClr val="148F77"/>
                </a:solidFill>
                <a:latin typeface="Calibri" pitchFamily="34" charset="0"/>
                <a:ea typeface="Calibri" pitchFamily="34" charset="-122"/>
                <a:cs typeface="Calibri" pitchFamily="34" charset="-120"/>
              </a:rPr>
              <a:t>What Stress Does to Your Body</a:t>
            </a:r>
            <a:endParaRPr lang="en-US" sz="2600" dirty="0"/>
          </a:p>
        </p:txBody>
      </p:sp>
      <p:sp>
        <p:nvSpPr>
          <p:cNvPr id="5" name="Shape 2"/>
          <p:cNvSpPr/>
          <p:nvPr/>
        </p:nvSpPr>
        <p:spPr>
          <a:xfrm>
            <a:off x="6752255" y="1901570"/>
            <a:ext cx="2286000" cy="3148412"/>
          </a:xfrm>
          <a:prstGeom prst="roundRect">
            <a:avLst>
              <a:gd name="adj" fmla="val 4444"/>
            </a:avLst>
          </a:prstGeom>
          <a:solidFill>
            <a:srgbClr val="1B4F72"/>
          </a:solidFill>
          <a:ln/>
        </p:spPr>
        <p:txBody>
          <a:bodyPr/>
          <a:lstStyle/>
          <a:p>
            <a:endParaRPr lang="en-US"/>
          </a:p>
        </p:txBody>
      </p:sp>
      <p:sp>
        <p:nvSpPr>
          <p:cNvPr id="6" name="Text 3"/>
          <p:cNvSpPr/>
          <p:nvPr/>
        </p:nvSpPr>
        <p:spPr>
          <a:xfrm>
            <a:off x="6906327" y="2097915"/>
            <a:ext cx="1989768" cy="2828368"/>
          </a:xfrm>
          <a:prstGeom prst="rect">
            <a:avLst/>
          </a:prstGeom>
          <a:noFill/>
          <a:ln/>
        </p:spPr>
        <p:txBody>
          <a:bodyPr wrap="square" rtlCol="0" anchor="ctr"/>
          <a:lstStyle/>
          <a:p>
            <a:pPr marL="0" indent="0" algn="ctr">
              <a:buNone/>
            </a:pPr>
            <a:r>
              <a:rPr lang="en-US" b="1" dirty="0">
                <a:solidFill>
                  <a:srgbClr val="FFFFFF"/>
                </a:solidFill>
                <a:latin typeface="Calibri" pitchFamily="34" charset="0"/>
                <a:ea typeface="Calibri" pitchFamily="34" charset="-122"/>
                <a:cs typeface="Calibri" pitchFamily="34" charset="-120"/>
              </a:rPr>
              <a:t>Long-term stress is the most harmful.
</a:t>
            </a:r>
            <a:r>
              <a:rPr lang="en-US" sz="1600" dirty="0">
                <a:solidFill>
                  <a:srgbClr val="FFFFFF"/>
                </a:solidFill>
                <a:latin typeface="Calibri" pitchFamily="34" charset="0"/>
                <a:ea typeface="Calibri" pitchFamily="34" charset="-122"/>
                <a:cs typeface="Calibri" pitchFamily="34" charset="-120"/>
              </a:rPr>
              <a:t>Financial worry, family stress, and daily pressures can build up in your body over time.</a:t>
            </a:r>
            <a:endParaRPr lang="en-US" dirty="0"/>
          </a:p>
        </p:txBody>
      </p:sp>
      <p:sp>
        <p:nvSpPr>
          <p:cNvPr id="7" name="Shape 4"/>
          <p:cNvSpPr/>
          <p:nvPr/>
        </p:nvSpPr>
        <p:spPr>
          <a:xfrm>
            <a:off x="6745027" y="352117"/>
            <a:ext cx="2286000" cy="1348740"/>
          </a:xfrm>
          <a:prstGeom prst="roundRect">
            <a:avLst>
              <a:gd name="adj" fmla="val 11765"/>
            </a:avLst>
          </a:prstGeom>
          <a:solidFill>
            <a:srgbClr val="C0392B"/>
          </a:solidFill>
          <a:ln/>
        </p:spPr>
        <p:txBody>
          <a:bodyPr/>
          <a:lstStyle/>
          <a:p>
            <a:endParaRPr lang="en-US"/>
          </a:p>
        </p:txBody>
      </p:sp>
      <p:sp>
        <p:nvSpPr>
          <p:cNvPr id="8" name="Text 5"/>
          <p:cNvSpPr/>
          <p:nvPr/>
        </p:nvSpPr>
        <p:spPr>
          <a:xfrm>
            <a:off x="6745027" y="333413"/>
            <a:ext cx="2286000" cy="1348740"/>
          </a:xfrm>
          <a:prstGeom prst="rect">
            <a:avLst/>
          </a:prstGeom>
          <a:noFill/>
          <a:ln/>
        </p:spPr>
        <p:txBody>
          <a:bodyPr wrap="square" rtlCol="0" anchor="ctr"/>
          <a:lstStyle/>
          <a:p>
            <a:pPr marL="0" indent="0" algn="ctr">
              <a:buNone/>
            </a:pPr>
            <a:r>
              <a:rPr lang="en-US" b="1" dirty="0">
                <a:solidFill>
                  <a:srgbClr val="FFFFFF"/>
                </a:solidFill>
              </a:rPr>
              <a:t>45% higher risk of</a:t>
            </a:r>
            <a:endParaRPr lang="en-US" dirty="0"/>
          </a:p>
          <a:p>
            <a:pPr marL="0" indent="0" algn="ctr">
              <a:buNone/>
            </a:pPr>
            <a:r>
              <a:rPr lang="en-US" b="1" dirty="0">
                <a:solidFill>
                  <a:srgbClr val="FFFFFF"/>
                </a:solidFill>
              </a:rPr>
              <a:t>type 2 diabetes with</a:t>
            </a:r>
            <a:endParaRPr lang="en-US" dirty="0"/>
          </a:p>
          <a:p>
            <a:pPr marL="0" indent="0" algn="ctr">
              <a:buNone/>
            </a:pPr>
            <a:r>
              <a:rPr lang="en-US" b="1" dirty="0">
                <a:solidFill>
                  <a:srgbClr val="FFFFFF"/>
                </a:solidFill>
              </a:rPr>
              <a:t>high chronic stress</a:t>
            </a:r>
            <a:endParaRPr lang="en-US" dirty="0"/>
          </a:p>
        </p:txBody>
      </p:sp>
      <p:grpSp>
        <p:nvGrpSpPr>
          <p:cNvPr id="11" name="Group 10">
            <a:extLst>
              <a:ext uri="{FF2B5EF4-FFF2-40B4-BE49-F238E27FC236}">
                <a16:creationId xmlns:a16="http://schemas.microsoft.com/office/drawing/2014/main" id="{16905F1F-B698-F73D-DEC1-7E0D34BE02CD}"/>
              </a:ext>
            </a:extLst>
          </p:cNvPr>
          <p:cNvGrpSpPr/>
          <p:nvPr/>
        </p:nvGrpSpPr>
        <p:grpSpPr>
          <a:xfrm>
            <a:off x="3058707" y="1952076"/>
            <a:ext cx="1239347" cy="1239347"/>
            <a:chOff x="4161537" y="1737718"/>
            <a:chExt cx="1239347" cy="1239347"/>
          </a:xfrm>
        </p:grpSpPr>
        <p:sp>
          <p:nvSpPr>
            <p:cNvPr id="36" name="Oval 35">
              <a:extLst>
                <a:ext uri="{FF2B5EF4-FFF2-40B4-BE49-F238E27FC236}">
                  <a16:creationId xmlns:a16="http://schemas.microsoft.com/office/drawing/2014/main" id="{F3278CAA-A7B0-345C-5A9A-44A5E5ED66DE}"/>
                </a:ext>
              </a:extLst>
            </p:cNvPr>
            <p:cNvSpPr/>
            <p:nvPr/>
          </p:nvSpPr>
          <p:spPr>
            <a:xfrm>
              <a:off x="4161537" y="1737718"/>
              <a:ext cx="1239347" cy="1239347"/>
            </a:xfrm>
            <a:prstGeom prst="ellipse">
              <a:avLst/>
            </a:pr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a:lstStyle/>
            <a:p>
              <a:endParaRPr lang="en-US"/>
            </a:p>
          </p:txBody>
        </p:sp>
        <p:sp>
          <p:nvSpPr>
            <p:cNvPr id="37" name="Oval 4">
              <a:extLst>
                <a:ext uri="{FF2B5EF4-FFF2-40B4-BE49-F238E27FC236}">
                  <a16:creationId xmlns:a16="http://schemas.microsoft.com/office/drawing/2014/main" id="{4B2BC422-31A6-71BE-6DA7-FC288A9CDE04}"/>
                </a:ext>
              </a:extLst>
            </p:cNvPr>
            <p:cNvSpPr txBox="1"/>
            <p:nvPr/>
          </p:nvSpPr>
          <p:spPr>
            <a:xfrm>
              <a:off x="4343035" y="1919216"/>
              <a:ext cx="876351" cy="8763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Stress</a:t>
              </a:r>
            </a:p>
          </p:txBody>
        </p:sp>
      </p:grpSp>
      <p:grpSp>
        <p:nvGrpSpPr>
          <p:cNvPr id="12" name="Group 11">
            <a:extLst>
              <a:ext uri="{FF2B5EF4-FFF2-40B4-BE49-F238E27FC236}">
                <a16:creationId xmlns:a16="http://schemas.microsoft.com/office/drawing/2014/main" id="{0AD041D6-E0CC-5144-6505-04E965DC4EAB}"/>
              </a:ext>
            </a:extLst>
          </p:cNvPr>
          <p:cNvGrpSpPr/>
          <p:nvPr/>
        </p:nvGrpSpPr>
        <p:grpSpPr>
          <a:xfrm>
            <a:off x="3467686" y="1580441"/>
            <a:ext cx="421378" cy="262621"/>
            <a:chOff x="4570516" y="1366083"/>
            <a:chExt cx="421378" cy="262621"/>
          </a:xfrm>
        </p:grpSpPr>
        <p:sp>
          <p:nvSpPr>
            <p:cNvPr id="34" name="Arrow: Right 33">
              <a:extLst>
                <a:ext uri="{FF2B5EF4-FFF2-40B4-BE49-F238E27FC236}">
                  <a16:creationId xmlns:a16="http://schemas.microsoft.com/office/drawing/2014/main" id="{0906C623-1A51-E11B-BF56-AB4B71590AB4}"/>
                </a:ext>
              </a:extLst>
            </p:cNvPr>
            <p:cNvSpPr/>
            <p:nvPr/>
          </p:nvSpPr>
          <p:spPr>
            <a:xfrm rot="16199978">
              <a:off x="4649894" y="1286705"/>
              <a:ext cx="262621" cy="421378"/>
            </a:xfrm>
            <a:prstGeom prst="rightArrow">
              <a:avLst>
                <a:gd name="adj1" fmla="val 60000"/>
                <a:gd name="adj2" fmla="val 50000"/>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endParaRPr lang="en-US"/>
            </a:p>
          </p:txBody>
        </p:sp>
        <p:sp>
          <p:nvSpPr>
            <p:cNvPr id="35" name="Arrow: Right 6">
              <a:extLst>
                <a:ext uri="{FF2B5EF4-FFF2-40B4-BE49-F238E27FC236}">
                  <a16:creationId xmlns:a16="http://schemas.microsoft.com/office/drawing/2014/main" id="{EC7C0943-D743-B5FD-CAAE-CCD03804537D}"/>
                </a:ext>
              </a:extLst>
            </p:cNvPr>
            <p:cNvSpPr txBox="1"/>
            <p:nvPr/>
          </p:nvSpPr>
          <p:spPr>
            <a:xfrm rot="26999978">
              <a:off x="4689287" y="1410374"/>
              <a:ext cx="183835" cy="2528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grpSp>
        <p:nvGrpSpPr>
          <p:cNvPr id="13" name="Group 12">
            <a:extLst>
              <a:ext uri="{FF2B5EF4-FFF2-40B4-BE49-F238E27FC236}">
                <a16:creationId xmlns:a16="http://schemas.microsoft.com/office/drawing/2014/main" id="{D22D26A4-89F5-5033-D77A-A0E70998AF4F}"/>
              </a:ext>
            </a:extLst>
          </p:cNvPr>
          <p:cNvGrpSpPr/>
          <p:nvPr/>
        </p:nvGrpSpPr>
        <p:grpSpPr>
          <a:xfrm>
            <a:off x="3058696" y="217216"/>
            <a:ext cx="1239347" cy="1239347"/>
            <a:chOff x="4161526" y="2858"/>
            <a:chExt cx="1239347" cy="1239347"/>
          </a:xfrm>
        </p:grpSpPr>
        <p:sp>
          <p:nvSpPr>
            <p:cNvPr id="32" name="Oval 31">
              <a:extLst>
                <a:ext uri="{FF2B5EF4-FFF2-40B4-BE49-F238E27FC236}">
                  <a16:creationId xmlns:a16="http://schemas.microsoft.com/office/drawing/2014/main" id="{BE21B1EC-116E-2907-BBFC-CE75496593B4}"/>
                </a:ext>
              </a:extLst>
            </p:cNvPr>
            <p:cNvSpPr/>
            <p:nvPr/>
          </p:nvSpPr>
          <p:spPr>
            <a:xfrm>
              <a:off x="4161526" y="2858"/>
              <a:ext cx="1239347" cy="1239347"/>
            </a:xfrm>
            <a:prstGeom prst="ellipse">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endParaRPr lang="en-US"/>
            </a:p>
          </p:txBody>
        </p:sp>
        <p:sp>
          <p:nvSpPr>
            <p:cNvPr id="33" name="Oval 8">
              <a:extLst>
                <a:ext uri="{FF2B5EF4-FFF2-40B4-BE49-F238E27FC236}">
                  <a16:creationId xmlns:a16="http://schemas.microsoft.com/office/drawing/2014/main" id="{0BF1A5E6-F81B-7E8D-1352-402950A83BD3}"/>
                </a:ext>
              </a:extLst>
            </p:cNvPr>
            <p:cNvSpPr txBox="1"/>
            <p:nvPr/>
          </p:nvSpPr>
          <p:spPr>
            <a:xfrm>
              <a:off x="4343024" y="184356"/>
              <a:ext cx="876351" cy="8763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Hurts blood vessels</a:t>
              </a:r>
            </a:p>
          </p:txBody>
        </p:sp>
      </p:grpSp>
      <p:grpSp>
        <p:nvGrpSpPr>
          <p:cNvPr id="14" name="Group 13">
            <a:extLst>
              <a:ext uri="{FF2B5EF4-FFF2-40B4-BE49-F238E27FC236}">
                <a16:creationId xmlns:a16="http://schemas.microsoft.com/office/drawing/2014/main" id="{00809431-E057-8D5B-F76C-6F506AB4BBA4}"/>
              </a:ext>
            </a:extLst>
          </p:cNvPr>
          <p:cNvGrpSpPr/>
          <p:nvPr/>
        </p:nvGrpSpPr>
        <p:grpSpPr>
          <a:xfrm>
            <a:off x="4407065" y="2361060"/>
            <a:ext cx="262617" cy="421378"/>
            <a:chOff x="5509895" y="2146702"/>
            <a:chExt cx="262617" cy="421378"/>
          </a:xfrm>
        </p:grpSpPr>
        <p:sp>
          <p:nvSpPr>
            <p:cNvPr id="30" name="Arrow: Right 29">
              <a:extLst>
                <a:ext uri="{FF2B5EF4-FFF2-40B4-BE49-F238E27FC236}">
                  <a16:creationId xmlns:a16="http://schemas.microsoft.com/office/drawing/2014/main" id="{A87D096E-2A59-6846-C282-2C35DD424C7F}"/>
                </a:ext>
              </a:extLst>
            </p:cNvPr>
            <p:cNvSpPr/>
            <p:nvPr/>
          </p:nvSpPr>
          <p:spPr>
            <a:xfrm>
              <a:off x="5509895" y="2146702"/>
              <a:ext cx="262617" cy="421378"/>
            </a:xfrm>
            <a:prstGeom prst="rightArrow">
              <a:avLst>
                <a:gd name="adj1" fmla="val 60000"/>
                <a:gd name="adj2" fmla="val 50000"/>
              </a:avLst>
            </a:prstGeom>
          </p:spPr>
          <p:style>
            <a:lnRef idx="0">
              <a:schemeClr val="lt1">
                <a:hueOff val="0"/>
                <a:satOff val="0"/>
                <a:lumOff val="0"/>
                <a:alphaOff val="0"/>
              </a:schemeClr>
            </a:lnRef>
            <a:fillRef idx="3">
              <a:schemeClr val="accent5">
                <a:hueOff val="-2252848"/>
                <a:satOff val="-5806"/>
                <a:lumOff val="-3922"/>
                <a:alphaOff val="0"/>
              </a:schemeClr>
            </a:fillRef>
            <a:effectRef idx="3">
              <a:schemeClr val="accent5">
                <a:hueOff val="-2252848"/>
                <a:satOff val="-5806"/>
                <a:lumOff val="-3922"/>
                <a:alphaOff val="0"/>
              </a:schemeClr>
            </a:effectRef>
            <a:fontRef idx="minor">
              <a:schemeClr val="lt1"/>
            </a:fontRef>
          </p:style>
          <p:txBody>
            <a:bodyPr/>
            <a:lstStyle/>
            <a:p>
              <a:endParaRPr lang="en-US"/>
            </a:p>
          </p:txBody>
        </p:sp>
        <p:sp>
          <p:nvSpPr>
            <p:cNvPr id="31" name="Arrow: Right 10">
              <a:extLst>
                <a:ext uri="{FF2B5EF4-FFF2-40B4-BE49-F238E27FC236}">
                  <a16:creationId xmlns:a16="http://schemas.microsoft.com/office/drawing/2014/main" id="{342FE4D3-15C7-875F-7162-1AB10B49FDB9}"/>
                </a:ext>
              </a:extLst>
            </p:cNvPr>
            <p:cNvSpPr txBox="1"/>
            <p:nvPr/>
          </p:nvSpPr>
          <p:spPr>
            <a:xfrm>
              <a:off x="5509895" y="2230978"/>
              <a:ext cx="183832" cy="2528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grpSp>
        <p:nvGrpSpPr>
          <p:cNvPr id="15" name="Group 14">
            <a:extLst>
              <a:ext uri="{FF2B5EF4-FFF2-40B4-BE49-F238E27FC236}">
                <a16:creationId xmlns:a16="http://schemas.microsoft.com/office/drawing/2014/main" id="{8F6C3D76-293E-60B6-60F9-2C71D2E9F41B}"/>
              </a:ext>
            </a:extLst>
          </p:cNvPr>
          <p:cNvGrpSpPr/>
          <p:nvPr/>
        </p:nvGrpSpPr>
        <p:grpSpPr>
          <a:xfrm>
            <a:off x="4793558" y="1952076"/>
            <a:ext cx="1239347" cy="1239347"/>
            <a:chOff x="5896388" y="1737718"/>
            <a:chExt cx="1239347" cy="1239347"/>
          </a:xfrm>
        </p:grpSpPr>
        <p:sp>
          <p:nvSpPr>
            <p:cNvPr id="28" name="Oval 27">
              <a:extLst>
                <a:ext uri="{FF2B5EF4-FFF2-40B4-BE49-F238E27FC236}">
                  <a16:creationId xmlns:a16="http://schemas.microsoft.com/office/drawing/2014/main" id="{55A19811-D7A2-9D27-742A-28C451BA53F9}"/>
                </a:ext>
              </a:extLst>
            </p:cNvPr>
            <p:cNvSpPr/>
            <p:nvPr/>
          </p:nvSpPr>
          <p:spPr>
            <a:xfrm>
              <a:off x="5896388" y="1737718"/>
              <a:ext cx="1239347" cy="1239347"/>
            </a:xfrm>
            <a:prstGeom prst="ellipse">
              <a:avLst/>
            </a:prstGeom>
          </p:spPr>
          <p:style>
            <a:lnRef idx="0">
              <a:schemeClr val="lt1">
                <a:hueOff val="0"/>
                <a:satOff val="0"/>
                <a:lumOff val="0"/>
                <a:alphaOff val="0"/>
              </a:schemeClr>
            </a:lnRef>
            <a:fillRef idx="3">
              <a:schemeClr val="accent5">
                <a:hueOff val="-2252848"/>
                <a:satOff val="-5806"/>
                <a:lumOff val="-3922"/>
                <a:alphaOff val="0"/>
              </a:schemeClr>
            </a:fillRef>
            <a:effectRef idx="3">
              <a:schemeClr val="accent5">
                <a:hueOff val="-2252848"/>
                <a:satOff val="-5806"/>
                <a:lumOff val="-3922"/>
                <a:alphaOff val="0"/>
              </a:schemeClr>
            </a:effectRef>
            <a:fontRef idx="minor">
              <a:schemeClr val="lt1"/>
            </a:fontRef>
          </p:style>
          <p:txBody>
            <a:bodyPr/>
            <a:lstStyle/>
            <a:p>
              <a:endParaRPr lang="en-US"/>
            </a:p>
          </p:txBody>
        </p:sp>
        <p:sp>
          <p:nvSpPr>
            <p:cNvPr id="29" name="Oval 12">
              <a:extLst>
                <a:ext uri="{FF2B5EF4-FFF2-40B4-BE49-F238E27FC236}">
                  <a16:creationId xmlns:a16="http://schemas.microsoft.com/office/drawing/2014/main" id="{F1495C27-2FC8-9196-5A9E-D1B29266BC2E}"/>
                </a:ext>
              </a:extLst>
            </p:cNvPr>
            <p:cNvSpPr txBox="1"/>
            <p:nvPr/>
          </p:nvSpPr>
          <p:spPr>
            <a:xfrm>
              <a:off x="6077886" y="1919216"/>
              <a:ext cx="876351" cy="8763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Comfort eating</a:t>
              </a:r>
            </a:p>
          </p:txBody>
        </p:sp>
      </p:grpSp>
      <p:grpSp>
        <p:nvGrpSpPr>
          <p:cNvPr id="16" name="Group 15">
            <a:extLst>
              <a:ext uri="{FF2B5EF4-FFF2-40B4-BE49-F238E27FC236}">
                <a16:creationId xmlns:a16="http://schemas.microsoft.com/office/drawing/2014/main" id="{2621A226-307B-E552-3A7F-681DA0D6FE40}"/>
              </a:ext>
            </a:extLst>
          </p:cNvPr>
          <p:cNvGrpSpPr/>
          <p:nvPr/>
        </p:nvGrpSpPr>
        <p:grpSpPr>
          <a:xfrm>
            <a:off x="3467686" y="3300436"/>
            <a:ext cx="421378" cy="262621"/>
            <a:chOff x="4570516" y="3086078"/>
            <a:chExt cx="421378" cy="262621"/>
          </a:xfrm>
        </p:grpSpPr>
        <p:sp>
          <p:nvSpPr>
            <p:cNvPr id="26" name="Arrow: Right 25">
              <a:extLst>
                <a:ext uri="{FF2B5EF4-FFF2-40B4-BE49-F238E27FC236}">
                  <a16:creationId xmlns:a16="http://schemas.microsoft.com/office/drawing/2014/main" id="{D6403183-5EBE-A364-BBDE-0A3E6F80644C}"/>
                </a:ext>
              </a:extLst>
            </p:cNvPr>
            <p:cNvSpPr/>
            <p:nvPr/>
          </p:nvSpPr>
          <p:spPr>
            <a:xfrm rot="5400022">
              <a:off x="4649894" y="3006700"/>
              <a:ext cx="262621" cy="421378"/>
            </a:xfrm>
            <a:prstGeom prst="rightArrow">
              <a:avLst>
                <a:gd name="adj1" fmla="val 60000"/>
                <a:gd name="adj2" fmla="val 50000"/>
              </a:avLst>
            </a:prstGeom>
          </p:spPr>
          <p:style>
            <a:lnRef idx="0">
              <a:schemeClr val="lt1">
                <a:hueOff val="0"/>
                <a:satOff val="0"/>
                <a:lumOff val="0"/>
                <a:alphaOff val="0"/>
              </a:schemeClr>
            </a:lnRef>
            <a:fillRef idx="3">
              <a:schemeClr val="accent5">
                <a:hueOff val="-4505695"/>
                <a:satOff val="-11613"/>
                <a:lumOff val="-7843"/>
                <a:alphaOff val="0"/>
              </a:schemeClr>
            </a:fillRef>
            <a:effectRef idx="3">
              <a:schemeClr val="accent5">
                <a:hueOff val="-4505695"/>
                <a:satOff val="-11613"/>
                <a:lumOff val="-7843"/>
                <a:alphaOff val="0"/>
              </a:schemeClr>
            </a:effectRef>
            <a:fontRef idx="minor">
              <a:schemeClr val="lt1"/>
            </a:fontRef>
          </p:style>
          <p:txBody>
            <a:bodyPr/>
            <a:lstStyle/>
            <a:p>
              <a:endParaRPr lang="en-US"/>
            </a:p>
          </p:txBody>
        </p:sp>
        <p:sp>
          <p:nvSpPr>
            <p:cNvPr id="27" name="Arrow: Right 14">
              <a:extLst>
                <a:ext uri="{FF2B5EF4-FFF2-40B4-BE49-F238E27FC236}">
                  <a16:creationId xmlns:a16="http://schemas.microsoft.com/office/drawing/2014/main" id="{685DE679-CEC4-F832-645E-AFD1A8827793}"/>
                </a:ext>
              </a:extLst>
            </p:cNvPr>
            <p:cNvSpPr txBox="1"/>
            <p:nvPr/>
          </p:nvSpPr>
          <p:spPr>
            <a:xfrm rot="16200022">
              <a:off x="4689287" y="3051583"/>
              <a:ext cx="183835" cy="2528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grpSp>
        <p:nvGrpSpPr>
          <p:cNvPr id="17" name="Group 16">
            <a:extLst>
              <a:ext uri="{FF2B5EF4-FFF2-40B4-BE49-F238E27FC236}">
                <a16:creationId xmlns:a16="http://schemas.microsoft.com/office/drawing/2014/main" id="{771B8754-5C3D-E963-91FA-7500BFCA67E3}"/>
              </a:ext>
            </a:extLst>
          </p:cNvPr>
          <p:cNvGrpSpPr/>
          <p:nvPr/>
        </p:nvGrpSpPr>
        <p:grpSpPr>
          <a:xfrm>
            <a:off x="3058696" y="3686936"/>
            <a:ext cx="1239347" cy="1239347"/>
            <a:chOff x="4161526" y="3472578"/>
            <a:chExt cx="1239347" cy="1239347"/>
          </a:xfrm>
        </p:grpSpPr>
        <p:sp>
          <p:nvSpPr>
            <p:cNvPr id="24" name="Oval 23">
              <a:extLst>
                <a:ext uri="{FF2B5EF4-FFF2-40B4-BE49-F238E27FC236}">
                  <a16:creationId xmlns:a16="http://schemas.microsoft.com/office/drawing/2014/main" id="{51FFDCCB-7FF5-759B-46A9-656C62F815AE}"/>
                </a:ext>
              </a:extLst>
            </p:cNvPr>
            <p:cNvSpPr/>
            <p:nvPr/>
          </p:nvSpPr>
          <p:spPr>
            <a:xfrm>
              <a:off x="4161526" y="3472578"/>
              <a:ext cx="1239347" cy="1239347"/>
            </a:xfrm>
            <a:prstGeom prst="ellipse">
              <a:avLst/>
            </a:prstGeom>
          </p:spPr>
          <p:style>
            <a:lnRef idx="0">
              <a:schemeClr val="lt1">
                <a:hueOff val="0"/>
                <a:satOff val="0"/>
                <a:lumOff val="0"/>
                <a:alphaOff val="0"/>
              </a:schemeClr>
            </a:lnRef>
            <a:fillRef idx="3">
              <a:schemeClr val="accent5">
                <a:hueOff val="-4505695"/>
                <a:satOff val="-11613"/>
                <a:lumOff val="-7843"/>
                <a:alphaOff val="0"/>
              </a:schemeClr>
            </a:fillRef>
            <a:effectRef idx="3">
              <a:schemeClr val="accent5">
                <a:hueOff val="-4505695"/>
                <a:satOff val="-11613"/>
                <a:lumOff val="-7843"/>
                <a:alphaOff val="0"/>
              </a:schemeClr>
            </a:effectRef>
            <a:fontRef idx="minor">
              <a:schemeClr val="lt1"/>
            </a:fontRef>
          </p:style>
          <p:txBody>
            <a:bodyPr/>
            <a:lstStyle/>
            <a:p>
              <a:endParaRPr lang="en-US"/>
            </a:p>
          </p:txBody>
        </p:sp>
        <p:sp>
          <p:nvSpPr>
            <p:cNvPr id="25" name="Oval 16">
              <a:extLst>
                <a:ext uri="{FF2B5EF4-FFF2-40B4-BE49-F238E27FC236}">
                  <a16:creationId xmlns:a16="http://schemas.microsoft.com/office/drawing/2014/main" id="{48B81EDC-FF6A-821B-A17D-7443B3895949}"/>
                </a:ext>
              </a:extLst>
            </p:cNvPr>
            <p:cNvSpPr txBox="1"/>
            <p:nvPr/>
          </p:nvSpPr>
          <p:spPr>
            <a:xfrm>
              <a:off x="4343024" y="3654076"/>
              <a:ext cx="876351" cy="8763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Hormone imbalances</a:t>
              </a:r>
            </a:p>
          </p:txBody>
        </p:sp>
      </p:grpSp>
      <p:grpSp>
        <p:nvGrpSpPr>
          <p:cNvPr id="18" name="Group 17">
            <a:extLst>
              <a:ext uri="{FF2B5EF4-FFF2-40B4-BE49-F238E27FC236}">
                <a16:creationId xmlns:a16="http://schemas.microsoft.com/office/drawing/2014/main" id="{FEFC3F09-C53B-778C-14AE-ADC9509BCAF3}"/>
              </a:ext>
            </a:extLst>
          </p:cNvPr>
          <p:cNvGrpSpPr/>
          <p:nvPr/>
        </p:nvGrpSpPr>
        <p:grpSpPr>
          <a:xfrm>
            <a:off x="2687079" y="2361060"/>
            <a:ext cx="262617" cy="421378"/>
            <a:chOff x="3789909" y="2146702"/>
            <a:chExt cx="262617" cy="421378"/>
          </a:xfrm>
        </p:grpSpPr>
        <p:sp>
          <p:nvSpPr>
            <p:cNvPr id="22" name="Arrow: Right 21">
              <a:extLst>
                <a:ext uri="{FF2B5EF4-FFF2-40B4-BE49-F238E27FC236}">
                  <a16:creationId xmlns:a16="http://schemas.microsoft.com/office/drawing/2014/main" id="{A0FB6D0F-53FD-003C-0D19-1109C4A62CB3}"/>
                </a:ext>
              </a:extLst>
            </p:cNvPr>
            <p:cNvSpPr/>
            <p:nvPr/>
          </p:nvSpPr>
          <p:spPr>
            <a:xfrm rot="10800000">
              <a:off x="3789909" y="2146702"/>
              <a:ext cx="262617" cy="421378"/>
            </a:xfrm>
            <a:prstGeom prst="rightArrow">
              <a:avLst>
                <a:gd name="adj1" fmla="val 60000"/>
                <a:gd name="adj2" fmla="val 50000"/>
              </a:avLst>
            </a:prstGeom>
          </p:spPr>
          <p:style>
            <a:lnRef idx="0">
              <a:schemeClr val="lt1">
                <a:hueOff val="0"/>
                <a:satOff val="0"/>
                <a:lumOff val="0"/>
                <a:alphaOff val="0"/>
              </a:schemeClr>
            </a:lnRef>
            <a:fillRef idx="3">
              <a:schemeClr val="accent5">
                <a:hueOff val="-6758543"/>
                <a:satOff val="-17419"/>
                <a:lumOff val="-11765"/>
                <a:alphaOff val="0"/>
              </a:schemeClr>
            </a:fillRef>
            <a:effectRef idx="3">
              <a:schemeClr val="accent5">
                <a:hueOff val="-6758543"/>
                <a:satOff val="-17419"/>
                <a:lumOff val="-11765"/>
                <a:alphaOff val="0"/>
              </a:schemeClr>
            </a:effectRef>
            <a:fontRef idx="minor">
              <a:schemeClr val="lt1"/>
            </a:fontRef>
          </p:style>
          <p:txBody>
            <a:bodyPr/>
            <a:lstStyle/>
            <a:p>
              <a:endParaRPr lang="en-US"/>
            </a:p>
          </p:txBody>
        </p:sp>
        <p:sp>
          <p:nvSpPr>
            <p:cNvPr id="23" name="Arrow: Right 18">
              <a:extLst>
                <a:ext uri="{FF2B5EF4-FFF2-40B4-BE49-F238E27FC236}">
                  <a16:creationId xmlns:a16="http://schemas.microsoft.com/office/drawing/2014/main" id="{2B9825C9-7311-04FF-E724-AEBD26BAAD3C}"/>
                </a:ext>
              </a:extLst>
            </p:cNvPr>
            <p:cNvSpPr txBox="1"/>
            <p:nvPr/>
          </p:nvSpPr>
          <p:spPr>
            <a:xfrm rot="21600000">
              <a:off x="3868694" y="2230978"/>
              <a:ext cx="183832" cy="2528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grpSp>
        <p:nvGrpSpPr>
          <p:cNvPr id="19" name="Group 18">
            <a:extLst>
              <a:ext uri="{FF2B5EF4-FFF2-40B4-BE49-F238E27FC236}">
                <a16:creationId xmlns:a16="http://schemas.microsoft.com/office/drawing/2014/main" id="{28E9737D-E068-F357-1278-B52E8070430F}"/>
              </a:ext>
            </a:extLst>
          </p:cNvPr>
          <p:cNvGrpSpPr/>
          <p:nvPr/>
        </p:nvGrpSpPr>
        <p:grpSpPr>
          <a:xfrm>
            <a:off x="1323856" y="1952076"/>
            <a:ext cx="1239347" cy="1239347"/>
            <a:chOff x="2426686" y="1737718"/>
            <a:chExt cx="1239347" cy="1239347"/>
          </a:xfrm>
        </p:grpSpPr>
        <p:sp>
          <p:nvSpPr>
            <p:cNvPr id="20" name="Oval 19">
              <a:extLst>
                <a:ext uri="{FF2B5EF4-FFF2-40B4-BE49-F238E27FC236}">
                  <a16:creationId xmlns:a16="http://schemas.microsoft.com/office/drawing/2014/main" id="{715B2047-4F83-23A6-A02D-ECE9637083AB}"/>
                </a:ext>
              </a:extLst>
            </p:cNvPr>
            <p:cNvSpPr/>
            <p:nvPr/>
          </p:nvSpPr>
          <p:spPr>
            <a:xfrm>
              <a:off x="2426686" y="1737718"/>
              <a:ext cx="1239347" cy="1239347"/>
            </a:xfrm>
            <a:prstGeom prst="ellipse">
              <a:avLst/>
            </a:prstGeom>
          </p:spPr>
          <p:style>
            <a:lnRef idx="0">
              <a:schemeClr val="lt1">
                <a:hueOff val="0"/>
                <a:satOff val="0"/>
                <a:lumOff val="0"/>
                <a:alphaOff val="0"/>
              </a:schemeClr>
            </a:lnRef>
            <a:fillRef idx="3">
              <a:schemeClr val="accent5">
                <a:hueOff val="-6758543"/>
                <a:satOff val="-17419"/>
                <a:lumOff val="-11765"/>
                <a:alphaOff val="0"/>
              </a:schemeClr>
            </a:fillRef>
            <a:effectRef idx="3">
              <a:schemeClr val="accent5">
                <a:hueOff val="-6758543"/>
                <a:satOff val="-17419"/>
                <a:lumOff val="-11765"/>
                <a:alphaOff val="0"/>
              </a:schemeClr>
            </a:effectRef>
            <a:fontRef idx="minor">
              <a:schemeClr val="lt1"/>
            </a:fontRef>
          </p:style>
          <p:txBody>
            <a:bodyPr/>
            <a:lstStyle/>
            <a:p>
              <a:endParaRPr lang="en-US"/>
            </a:p>
          </p:txBody>
        </p:sp>
        <p:sp>
          <p:nvSpPr>
            <p:cNvPr id="21" name="Oval 20">
              <a:extLst>
                <a:ext uri="{FF2B5EF4-FFF2-40B4-BE49-F238E27FC236}">
                  <a16:creationId xmlns:a16="http://schemas.microsoft.com/office/drawing/2014/main" id="{C1F077B1-DB71-D41D-CD10-A261C685D6B9}"/>
                </a:ext>
              </a:extLst>
            </p:cNvPr>
            <p:cNvSpPr txBox="1"/>
            <p:nvPr/>
          </p:nvSpPr>
          <p:spPr>
            <a:xfrm>
              <a:off x="2608184" y="1919216"/>
              <a:ext cx="876351" cy="8763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Increases Sugar</a:t>
              </a:r>
            </a:p>
          </p:txBody>
        </p:sp>
      </p:grpSp>
      <p:pic>
        <p:nvPicPr>
          <p:cNvPr id="3" name="ElevenLabs_2026-05-08T00_58_11_English American_ivc_sp112_s89_sb100_se0_b_m2">
            <a:hlinkClick r:id="" action="ppaction://media"/>
            <a:extLst>
              <a:ext uri="{FF2B5EF4-FFF2-40B4-BE49-F238E27FC236}">
                <a16:creationId xmlns:a16="http://schemas.microsoft.com/office/drawing/2014/main" id="{77207981-C96B-49B6-58DD-1A0764F1CE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9985" y="39818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2F4F4"/>
        </a:solidFill>
        <a:effectLst/>
      </p:bgPr>
    </p:bg>
    <p:spTree>
      <p:nvGrpSpPr>
        <p:cNvPr id="1" name=""/>
        <p:cNvGrpSpPr/>
        <p:nvPr/>
      </p:nvGrpSpPr>
      <p:grpSpPr>
        <a:xfrm>
          <a:off x="0" y="0"/>
          <a:ext cx="0" cy="0"/>
          <a:chOff x="0" y="0"/>
          <a:chExt cx="0" cy="0"/>
        </a:xfrm>
      </p:grpSpPr>
      <p:sp>
        <p:nvSpPr>
          <p:cNvPr id="2" name="Text 0"/>
          <p:cNvSpPr/>
          <p:nvPr/>
        </p:nvSpPr>
        <p:spPr>
          <a:xfrm>
            <a:off x="228600" y="107288"/>
            <a:ext cx="8412480" cy="566928"/>
          </a:xfrm>
          <a:prstGeom prst="rect">
            <a:avLst/>
          </a:prstGeom>
          <a:noFill/>
          <a:ln/>
        </p:spPr>
        <p:txBody>
          <a:bodyPr wrap="square" lIns="0" tIns="0" rIns="0" bIns="0" rtlCol="0" anchor="ctr"/>
          <a:lstStyle/>
          <a:p>
            <a:pPr marL="0" indent="0" algn="l">
              <a:buNone/>
            </a:pPr>
            <a:r>
              <a:rPr lang="en-US" sz="2600" b="1" dirty="0">
                <a:solidFill>
                  <a:srgbClr val="148F77"/>
                </a:solidFill>
                <a:latin typeface="Calibri" pitchFamily="34" charset="0"/>
                <a:ea typeface="Calibri" pitchFamily="34" charset="-122"/>
                <a:cs typeface="Calibri" pitchFamily="34" charset="-120"/>
              </a:rPr>
              <a:t>What Happens When You Don't Sleep Enough</a:t>
            </a:r>
            <a:endParaRPr lang="en-US" sz="2600" dirty="0"/>
          </a:p>
        </p:txBody>
      </p:sp>
      <p:sp>
        <p:nvSpPr>
          <p:cNvPr id="4" name="Shape 2"/>
          <p:cNvSpPr/>
          <p:nvPr/>
        </p:nvSpPr>
        <p:spPr>
          <a:xfrm>
            <a:off x="320040" y="1005840"/>
            <a:ext cx="2011680" cy="2011680"/>
          </a:xfrm>
          <a:prstGeom prst="ellipse">
            <a:avLst/>
          </a:prstGeom>
          <a:solidFill>
            <a:srgbClr val="2471A3"/>
          </a:solidFill>
          <a:ln w="25400">
            <a:solidFill>
              <a:srgbClr val="FFFFFF"/>
            </a:solidFill>
            <a:prstDash val="solid"/>
          </a:ln>
        </p:spPr>
        <p:txBody>
          <a:bodyPr/>
          <a:lstStyle/>
          <a:p>
            <a:endParaRPr lang="en-US"/>
          </a:p>
        </p:txBody>
      </p:sp>
      <p:sp>
        <p:nvSpPr>
          <p:cNvPr id="5" name="Text 3"/>
          <p:cNvSpPr/>
          <p:nvPr/>
        </p:nvSpPr>
        <p:spPr>
          <a:xfrm>
            <a:off x="320040" y="756456"/>
            <a:ext cx="2011680" cy="1097280"/>
          </a:xfrm>
          <a:prstGeom prst="rect">
            <a:avLst/>
          </a:prstGeom>
          <a:noFill/>
          <a:ln/>
        </p:spPr>
        <p:txBody>
          <a:bodyPr wrap="square" lIns="0" tIns="0" rIns="0" bIns="0" rtlCol="0" anchor="b"/>
          <a:lstStyle/>
          <a:p>
            <a:pPr marL="0" indent="0" algn="ctr">
              <a:buNone/>
            </a:pPr>
            <a:r>
              <a:rPr lang="en-US" sz="5200" b="1" dirty="0">
                <a:solidFill>
                  <a:srgbClr val="FFFFFF"/>
                </a:solidFill>
              </a:rPr>
              <a:t>2×</a:t>
            </a:r>
            <a:endParaRPr lang="en-US" sz="5200" dirty="0"/>
          </a:p>
        </p:txBody>
      </p:sp>
      <p:sp>
        <p:nvSpPr>
          <p:cNvPr id="6" name="Text 4"/>
          <p:cNvSpPr/>
          <p:nvPr/>
        </p:nvSpPr>
        <p:spPr>
          <a:xfrm>
            <a:off x="228600" y="1762296"/>
            <a:ext cx="2194560" cy="1005840"/>
          </a:xfrm>
          <a:prstGeom prst="rect">
            <a:avLst/>
          </a:prstGeom>
          <a:noFill/>
          <a:ln/>
        </p:spPr>
        <p:txBody>
          <a:bodyPr wrap="square" lIns="0" tIns="0" rIns="0" bIns="0" rtlCol="0" anchor="t"/>
          <a:lstStyle/>
          <a:p>
            <a:pPr marL="0" indent="0" algn="ctr">
              <a:buNone/>
            </a:pPr>
            <a:r>
              <a:rPr lang="en-US" sz="1600" dirty="0">
                <a:solidFill>
                  <a:srgbClr val="FFFFFF"/>
                </a:solidFill>
              </a:rPr>
              <a:t>more risk</a:t>
            </a:r>
            <a:endParaRPr lang="en-US" sz="1600" dirty="0"/>
          </a:p>
          <a:p>
            <a:pPr marL="0" indent="0" algn="ctr">
              <a:buNone/>
            </a:pPr>
            <a:r>
              <a:rPr lang="en-US" sz="1600" dirty="0">
                <a:solidFill>
                  <a:srgbClr val="FFFFFF"/>
                </a:solidFill>
              </a:rPr>
              <a:t>of </a:t>
            </a:r>
            <a:r>
              <a:rPr lang="en-US" dirty="0">
                <a:solidFill>
                  <a:srgbClr val="FFFFFF"/>
                </a:solidFill>
              </a:rPr>
              <a:t>diabetes</a:t>
            </a:r>
            <a:endParaRPr lang="en-US" sz="1600" dirty="0"/>
          </a:p>
          <a:p>
            <a:pPr marL="0" indent="0" algn="ctr">
              <a:buNone/>
            </a:pPr>
            <a:r>
              <a:rPr lang="en-US" sz="1600" dirty="0">
                <a:solidFill>
                  <a:srgbClr val="FFFFFF"/>
                </a:solidFill>
              </a:rPr>
              <a:t>(less than </a:t>
            </a:r>
          </a:p>
          <a:p>
            <a:pPr marL="0" indent="0" algn="ctr">
              <a:buNone/>
            </a:pPr>
            <a:r>
              <a:rPr lang="en-US" sz="1600" dirty="0">
                <a:solidFill>
                  <a:srgbClr val="FFFFFF"/>
                </a:solidFill>
              </a:rPr>
              <a:t>6 </a:t>
            </a:r>
            <a:r>
              <a:rPr lang="en-US" sz="1600" dirty="0" err="1">
                <a:solidFill>
                  <a:srgbClr val="FFFFFF"/>
                </a:solidFill>
              </a:rPr>
              <a:t>hrs</a:t>
            </a:r>
            <a:r>
              <a:rPr lang="en-US" sz="1600" dirty="0">
                <a:solidFill>
                  <a:srgbClr val="FFFFFF"/>
                </a:solidFill>
              </a:rPr>
              <a:t>/night)</a:t>
            </a:r>
            <a:endParaRPr lang="en-US" sz="1600" dirty="0"/>
          </a:p>
        </p:txBody>
      </p:sp>
      <p:sp>
        <p:nvSpPr>
          <p:cNvPr id="7" name="Shape 5"/>
          <p:cNvSpPr/>
          <p:nvPr/>
        </p:nvSpPr>
        <p:spPr>
          <a:xfrm>
            <a:off x="2369128" y="714892"/>
            <a:ext cx="3335481" cy="2162556"/>
          </a:xfrm>
          <a:prstGeom prst="roundRect">
            <a:avLst>
              <a:gd name="adj" fmla="val 6667"/>
            </a:avLst>
          </a:prstGeom>
          <a:solidFill>
            <a:srgbClr val="0088B8"/>
          </a:solidFill>
          <a:ln/>
        </p:spPr>
        <p:txBody>
          <a:bodyPr/>
          <a:lstStyle/>
          <a:p>
            <a:endParaRPr lang="en-US" dirty="0"/>
          </a:p>
        </p:txBody>
      </p:sp>
      <p:sp>
        <p:nvSpPr>
          <p:cNvPr id="8" name="Text 6"/>
          <p:cNvSpPr/>
          <p:nvPr/>
        </p:nvSpPr>
        <p:spPr>
          <a:xfrm>
            <a:off x="2961412" y="484626"/>
            <a:ext cx="2090651" cy="720852"/>
          </a:xfrm>
          <a:prstGeom prst="rect">
            <a:avLst/>
          </a:prstGeom>
          <a:noFill/>
          <a:ln/>
        </p:spPr>
        <p:txBody>
          <a:bodyPr wrap="square" rtlCol="0" anchor="ctr"/>
          <a:lstStyle/>
          <a:p>
            <a:pPr marL="0" indent="0" algn="ctr">
              <a:buNone/>
            </a:pPr>
            <a:r>
              <a:rPr lang="en-US" b="1" dirty="0">
                <a:solidFill>
                  <a:srgbClr val="FFFFFF"/>
                </a:solidFill>
              </a:rPr>
              <a:t>More Hunger</a:t>
            </a:r>
            <a:endParaRPr lang="en-US" dirty="0"/>
          </a:p>
        </p:txBody>
      </p:sp>
      <p:sp>
        <p:nvSpPr>
          <p:cNvPr id="9" name="Text 7"/>
          <p:cNvSpPr/>
          <p:nvPr/>
        </p:nvSpPr>
        <p:spPr>
          <a:xfrm>
            <a:off x="2849189" y="2488003"/>
            <a:ext cx="2315095" cy="865022"/>
          </a:xfrm>
          <a:prstGeom prst="rect">
            <a:avLst/>
          </a:prstGeom>
          <a:noFill/>
          <a:ln/>
        </p:spPr>
        <p:txBody>
          <a:bodyPr wrap="square" rtlCol="0" anchor="t"/>
          <a:lstStyle/>
          <a:p>
            <a:pPr marL="0" indent="0" algn="ctr">
              <a:buNone/>
            </a:pPr>
            <a:r>
              <a:rPr lang="en-US" sz="1600" dirty="0">
                <a:solidFill>
                  <a:srgbClr val="FFFFFF"/>
                </a:solidFill>
              </a:rPr>
              <a:t>Crave sweets &amp; carbs</a:t>
            </a:r>
            <a:endParaRPr lang="en-US" sz="1600" dirty="0"/>
          </a:p>
        </p:txBody>
      </p:sp>
      <p:sp>
        <p:nvSpPr>
          <p:cNvPr id="10" name="Shape 8"/>
          <p:cNvSpPr/>
          <p:nvPr/>
        </p:nvSpPr>
        <p:spPr>
          <a:xfrm>
            <a:off x="2369128" y="2926080"/>
            <a:ext cx="3335481" cy="2162556"/>
          </a:xfrm>
          <a:prstGeom prst="roundRect">
            <a:avLst>
              <a:gd name="adj" fmla="val 6667"/>
            </a:avLst>
          </a:prstGeom>
          <a:solidFill>
            <a:srgbClr val="A20000"/>
          </a:solidFill>
          <a:ln/>
        </p:spPr>
        <p:txBody>
          <a:bodyPr/>
          <a:lstStyle/>
          <a:p>
            <a:endParaRPr lang="en-US" dirty="0"/>
          </a:p>
        </p:txBody>
      </p:sp>
      <p:sp>
        <p:nvSpPr>
          <p:cNvPr id="11" name="Text 9"/>
          <p:cNvSpPr/>
          <p:nvPr/>
        </p:nvSpPr>
        <p:spPr>
          <a:xfrm>
            <a:off x="2961412" y="2695814"/>
            <a:ext cx="2090651" cy="720852"/>
          </a:xfrm>
          <a:prstGeom prst="rect">
            <a:avLst/>
          </a:prstGeom>
          <a:noFill/>
          <a:ln/>
        </p:spPr>
        <p:txBody>
          <a:bodyPr wrap="square" rtlCol="0" anchor="ctr"/>
          <a:lstStyle/>
          <a:p>
            <a:pPr marL="0" indent="0" algn="ctr">
              <a:buNone/>
            </a:pPr>
            <a:r>
              <a:rPr lang="en-US" b="1" dirty="0">
                <a:solidFill>
                  <a:srgbClr val="FFFFFF"/>
                </a:solidFill>
              </a:rPr>
              <a:t>Higher Blood Sugar</a:t>
            </a:r>
            <a:endParaRPr lang="en-US" dirty="0"/>
          </a:p>
        </p:txBody>
      </p:sp>
      <p:sp>
        <p:nvSpPr>
          <p:cNvPr id="12" name="Text 10"/>
          <p:cNvSpPr/>
          <p:nvPr/>
        </p:nvSpPr>
        <p:spPr>
          <a:xfrm>
            <a:off x="2849189" y="4699191"/>
            <a:ext cx="2315095" cy="865022"/>
          </a:xfrm>
          <a:prstGeom prst="rect">
            <a:avLst/>
          </a:prstGeom>
          <a:noFill/>
          <a:ln/>
        </p:spPr>
        <p:txBody>
          <a:bodyPr wrap="square" rtlCol="0" anchor="t"/>
          <a:lstStyle/>
          <a:p>
            <a:pPr marL="0" indent="0" algn="ctr">
              <a:buNone/>
            </a:pPr>
            <a:r>
              <a:rPr lang="en-US" sz="1600" dirty="0">
                <a:solidFill>
                  <a:srgbClr val="FFFFFF"/>
                </a:solidFill>
              </a:rPr>
              <a:t>Even after one bad night</a:t>
            </a:r>
            <a:endParaRPr lang="en-US" sz="1600" dirty="0"/>
          </a:p>
        </p:txBody>
      </p:sp>
      <p:sp>
        <p:nvSpPr>
          <p:cNvPr id="13" name="Shape 11"/>
          <p:cNvSpPr/>
          <p:nvPr/>
        </p:nvSpPr>
        <p:spPr>
          <a:xfrm>
            <a:off x="5762800" y="714892"/>
            <a:ext cx="3335481" cy="2162556"/>
          </a:xfrm>
          <a:prstGeom prst="roundRect">
            <a:avLst>
              <a:gd name="adj" fmla="val 6667"/>
            </a:avLst>
          </a:prstGeom>
          <a:solidFill>
            <a:srgbClr val="57257D">
              <a:alpha val="94902"/>
            </a:srgbClr>
          </a:solidFill>
          <a:ln/>
        </p:spPr>
        <p:txBody>
          <a:bodyPr/>
          <a:lstStyle/>
          <a:p>
            <a:endParaRPr lang="en-US"/>
          </a:p>
        </p:txBody>
      </p:sp>
      <p:sp>
        <p:nvSpPr>
          <p:cNvPr id="14" name="Text 12"/>
          <p:cNvSpPr/>
          <p:nvPr/>
        </p:nvSpPr>
        <p:spPr>
          <a:xfrm>
            <a:off x="6404951" y="484626"/>
            <a:ext cx="2090651" cy="720852"/>
          </a:xfrm>
          <a:prstGeom prst="rect">
            <a:avLst/>
          </a:prstGeom>
          <a:noFill/>
          <a:ln/>
        </p:spPr>
        <p:txBody>
          <a:bodyPr wrap="square" rtlCol="0" anchor="ctr"/>
          <a:lstStyle/>
          <a:p>
            <a:pPr marL="0" indent="0" algn="ctr">
              <a:buNone/>
            </a:pPr>
            <a:r>
              <a:rPr lang="en-US" b="1" dirty="0">
                <a:solidFill>
                  <a:srgbClr val="FFFFFF"/>
                </a:solidFill>
              </a:rPr>
              <a:t>More Stress</a:t>
            </a:r>
            <a:endParaRPr lang="en-US" dirty="0"/>
          </a:p>
        </p:txBody>
      </p:sp>
      <p:sp>
        <p:nvSpPr>
          <p:cNvPr id="15" name="Text 13"/>
          <p:cNvSpPr/>
          <p:nvPr/>
        </p:nvSpPr>
        <p:spPr>
          <a:xfrm>
            <a:off x="6292728" y="2488003"/>
            <a:ext cx="2315095" cy="865022"/>
          </a:xfrm>
          <a:prstGeom prst="rect">
            <a:avLst/>
          </a:prstGeom>
          <a:noFill/>
          <a:ln/>
        </p:spPr>
        <p:txBody>
          <a:bodyPr wrap="square" rtlCol="0" anchor="t"/>
          <a:lstStyle/>
          <a:p>
            <a:pPr marL="0" indent="0" algn="ctr">
              <a:buNone/>
            </a:pPr>
            <a:r>
              <a:rPr lang="en-US" sz="1600" dirty="0">
                <a:solidFill>
                  <a:srgbClr val="FFFFFF"/>
                </a:solidFill>
              </a:rPr>
              <a:t>Tired = harder to cope</a:t>
            </a:r>
            <a:endParaRPr lang="en-US" sz="1600" dirty="0"/>
          </a:p>
        </p:txBody>
      </p:sp>
      <p:sp>
        <p:nvSpPr>
          <p:cNvPr id="16" name="Shape 14"/>
          <p:cNvSpPr/>
          <p:nvPr/>
        </p:nvSpPr>
        <p:spPr>
          <a:xfrm>
            <a:off x="5742017" y="2926080"/>
            <a:ext cx="3335481" cy="2162556"/>
          </a:xfrm>
          <a:prstGeom prst="roundRect">
            <a:avLst>
              <a:gd name="adj" fmla="val 6667"/>
            </a:avLst>
          </a:prstGeom>
          <a:solidFill>
            <a:srgbClr val="009242"/>
          </a:solidFill>
          <a:ln/>
        </p:spPr>
        <p:txBody>
          <a:bodyPr/>
          <a:lstStyle/>
          <a:p>
            <a:endParaRPr lang="en-US"/>
          </a:p>
        </p:txBody>
      </p:sp>
      <p:sp>
        <p:nvSpPr>
          <p:cNvPr id="17" name="Text 15"/>
          <p:cNvSpPr/>
          <p:nvPr/>
        </p:nvSpPr>
        <p:spPr>
          <a:xfrm>
            <a:off x="6404951" y="2695814"/>
            <a:ext cx="2090651" cy="720852"/>
          </a:xfrm>
          <a:prstGeom prst="rect">
            <a:avLst/>
          </a:prstGeom>
          <a:noFill/>
          <a:ln/>
        </p:spPr>
        <p:txBody>
          <a:bodyPr wrap="square" rtlCol="0" anchor="ctr"/>
          <a:lstStyle/>
          <a:p>
            <a:pPr marL="0" indent="0" algn="ctr">
              <a:buNone/>
            </a:pPr>
            <a:r>
              <a:rPr lang="en-US" b="1" dirty="0">
                <a:solidFill>
                  <a:srgbClr val="FFFFFF"/>
                </a:solidFill>
              </a:rPr>
              <a:t>Harder to Exercise</a:t>
            </a:r>
            <a:endParaRPr lang="en-US" dirty="0"/>
          </a:p>
        </p:txBody>
      </p:sp>
      <p:sp>
        <p:nvSpPr>
          <p:cNvPr id="18" name="Text 16"/>
          <p:cNvSpPr/>
          <p:nvPr/>
        </p:nvSpPr>
        <p:spPr>
          <a:xfrm>
            <a:off x="6292728" y="4699191"/>
            <a:ext cx="2315095" cy="865022"/>
          </a:xfrm>
          <a:prstGeom prst="rect">
            <a:avLst/>
          </a:prstGeom>
          <a:noFill/>
          <a:ln/>
        </p:spPr>
        <p:txBody>
          <a:bodyPr wrap="square" rtlCol="0" anchor="t"/>
          <a:lstStyle/>
          <a:p>
            <a:pPr marL="0" indent="0" algn="ctr">
              <a:buNone/>
            </a:pPr>
            <a:r>
              <a:rPr lang="en-US" sz="1600" dirty="0">
                <a:solidFill>
                  <a:srgbClr val="FFFFFF"/>
                </a:solidFill>
              </a:rPr>
              <a:t>Low energy all day</a:t>
            </a:r>
            <a:endParaRPr lang="en-US" sz="1600" dirty="0"/>
          </a:p>
        </p:txBody>
      </p:sp>
      <p:pic>
        <p:nvPicPr>
          <p:cNvPr id="22" name="Picture 21">
            <a:extLst>
              <a:ext uri="{FF2B5EF4-FFF2-40B4-BE49-F238E27FC236}">
                <a16:creationId xmlns:a16="http://schemas.microsoft.com/office/drawing/2014/main" id="{B2E4CF5B-5ACD-BCAB-049D-FF516F7B3DB9}"/>
              </a:ext>
            </a:extLst>
          </p:cNvPr>
          <p:cNvPicPr>
            <a:picLocks noChangeAspect="1"/>
          </p:cNvPicPr>
          <p:nvPr/>
        </p:nvPicPr>
        <p:blipFill>
          <a:blip r:embed="rId5"/>
          <a:stretch>
            <a:fillRect/>
          </a:stretch>
        </p:blipFill>
        <p:spPr>
          <a:xfrm>
            <a:off x="2593566" y="975906"/>
            <a:ext cx="2886503" cy="1575737"/>
          </a:xfrm>
          <a:prstGeom prst="rect">
            <a:avLst/>
          </a:prstGeom>
        </p:spPr>
      </p:pic>
      <p:pic>
        <p:nvPicPr>
          <p:cNvPr id="24" name="Picture 23">
            <a:extLst>
              <a:ext uri="{FF2B5EF4-FFF2-40B4-BE49-F238E27FC236}">
                <a16:creationId xmlns:a16="http://schemas.microsoft.com/office/drawing/2014/main" id="{6891AF88-ECEA-ACD2-DE78-8BF380C6EB2D}"/>
              </a:ext>
            </a:extLst>
          </p:cNvPr>
          <p:cNvPicPr>
            <a:picLocks noChangeAspect="1"/>
          </p:cNvPicPr>
          <p:nvPr/>
        </p:nvPicPr>
        <p:blipFill>
          <a:blip r:embed="rId6"/>
          <a:stretch>
            <a:fillRect/>
          </a:stretch>
        </p:blipFill>
        <p:spPr>
          <a:xfrm>
            <a:off x="5991393" y="967864"/>
            <a:ext cx="2882199" cy="1573388"/>
          </a:xfrm>
          <a:prstGeom prst="rect">
            <a:avLst/>
          </a:prstGeom>
        </p:spPr>
      </p:pic>
      <p:pic>
        <p:nvPicPr>
          <p:cNvPr id="26" name="Picture 25">
            <a:extLst>
              <a:ext uri="{FF2B5EF4-FFF2-40B4-BE49-F238E27FC236}">
                <a16:creationId xmlns:a16="http://schemas.microsoft.com/office/drawing/2014/main" id="{AA5BB6A7-187E-0710-FE4F-5A162C7C8460}"/>
              </a:ext>
            </a:extLst>
          </p:cNvPr>
          <p:cNvPicPr>
            <a:picLocks noChangeAspect="1"/>
          </p:cNvPicPr>
          <p:nvPr/>
        </p:nvPicPr>
        <p:blipFill>
          <a:blip r:embed="rId7"/>
          <a:stretch>
            <a:fillRect/>
          </a:stretch>
        </p:blipFill>
        <p:spPr>
          <a:xfrm>
            <a:off x="2593566" y="3205032"/>
            <a:ext cx="2851272" cy="1556505"/>
          </a:xfrm>
          <a:prstGeom prst="rect">
            <a:avLst/>
          </a:prstGeom>
        </p:spPr>
      </p:pic>
      <p:pic>
        <p:nvPicPr>
          <p:cNvPr id="28" name="Picture 27">
            <a:extLst>
              <a:ext uri="{FF2B5EF4-FFF2-40B4-BE49-F238E27FC236}">
                <a16:creationId xmlns:a16="http://schemas.microsoft.com/office/drawing/2014/main" id="{6C35A43B-0935-1F64-BE59-7D7717E2ADDD}"/>
              </a:ext>
            </a:extLst>
          </p:cNvPr>
          <p:cNvPicPr>
            <a:picLocks noChangeAspect="1"/>
          </p:cNvPicPr>
          <p:nvPr/>
        </p:nvPicPr>
        <p:blipFill>
          <a:blip r:embed="rId8"/>
          <a:stretch>
            <a:fillRect/>
          </a:stretch>
        </p:blipFill>
        <p:spPr>
          <a:xfrm>
            <a:off x="5999705" y="3205031"/>
            <a:ext cx="2851272" cy="1556505"/>
          </a:xfrm>
          <a:prstGeom prst="rect">
            <a:avLst/>
          </a:prstGeom>
        </p:spPr>
      </p:pic>
      <p:pic>
        <p:nvPicPr>
          <p:cNvPr id="3" name="ElevenLabs_2026-05-08T00_58_53_English American_ivc_sp112_s89_sb100_se0_b_m2">
            <a:hlinkClick r:id="" action="ppaction://media"/>
            <a:extLst>
              <a:ext uri="{FF2B5EF4-FFF2-40B4-BE49-F238E27FC236}">
                <a16:creationId xmlns:a16="http://schemas.microsoft.com/office/drawing/2014/main" id="{6F751C07-7A4F-A37C-C3F5-E757F4DCB39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0080" y="16117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2F4F4"/>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4CB4738-8C88-E933-406F-D47B1FBA3E6B}"/>
              </a:ext>
            </a:extLst>
          </p:cNvPr>
          <p:cNvPicPr>
            <a:picLocks noChangeAspect="1"/>
          </p:cNvPicPr>
          <p:nvPr/>
        </p:nvPicPr>
        <p:blipFill>
          <a:blip r:embed="rId3"/>
          <a:stretch>
            <a:fillRect/>
          </a:stretch>
        </p:blipFill>
        <p:spPr>
          <a:xfrm>
            <a:off x="4733795" y="2735976"/>
            <a:ext cx="4410205" cy="2407524"/>
          </a:xfrm>
          <a:prstGeom prst="rect">
            <a:avLst/>
          </a:prstGeom>
        </p:spPr>
      </p:pic>
      <p:sp>
        <p:nvSpPr>
          <p:cNvPr id="14" name="Shape 12"/>
          <p:cNvSpPr/>
          <p:nvPr/>
        </p:nvSpPr>
        <p:spPr>
          <a:xfrm>
            <a:off x="1330036" y="1506683"/>
            <a:ext cx="2888672" cy="2680854"/>
          </a:xfrm>
          <a:prstGeom prst="ellipse">
            <a:avLst/>
          </a:prstGeom>
          <a:ln w="31750">
            <a:solidFill>
              <a:srgbClr val="2C3E50"/>
            </a:solidFill>
            <a:prstDash val="dash"/>
          </a:ln>
        </p:spPr>
        <p:txBody>
          <a:bodyPr/>
          <a:lstStyle/>
          <a:p>
            <a:endParaRPr lang="en-US"/>
          </a:p>
        </p:txBody>
      </p:sp>
      <p:sp>
        <p:nvSpPr>
          <p:cNvPr id="2" name="Text 0"/>
          <p:cNvSpPr/>
          <p:nvPr/>
        </p:nvSpPr>
        <p:spPr>
          <a:xfrm>
            <a:off x="365760" y="201168"/>
            <a:ext cx="8412480" cy="566928"/>
          </a:xfrm>
          <a:prstGeom prst="rect">
            <a:avLst/>
          </a:prstGeom>
          <a:noFill/>
          <a:ln/>
        </p:spPr>
        <p:txBody>
          <a:bodyPr wrap="square" lIns="0" tIns="0" rIns="0" bIns="0" rtlCol="0" anchor="ctr"/>
          <a:lstStyle/>
          <a:p>
            <a:pPr marL="0" indent="0" algn="l">
              <a:buNone/>
            </a:pPr>
            <a:r>
              <a:rPr lang="en-US" sz="2600" b="1" dirty="0">
                <a:solidFill>
                  <a:srgbClr val="148F77"/>
                </a:solidFill>
                <a:latin typeface="Calibri" pitchFamily="34" charset="0"/>
                <a:ea typeface="Calibri" pitchFamily="34" charset="-122"/>
                <a:cs typeface="Calibri" pitchFamily="34" charset="-120"/>
              </a:rPr>
              <a:t>It Becomes a Cycle...</a:t>
            </a:r>
            <a:endParaRPr lang="en-US" sz="2600" dirty="0"/>
          </a:p>
        </p:txBody>
      </p:sp>
      <p:sp>
        <p:nvSpPr>
          <p:cNvPr id="4" name="Shape 2"/>
          <p:cNvSpPr/>
          <p:nvPr/>
        </p:nvSpPr>
        <p:spPr>
          <a:xfrm>
            <a:off x="2071531" y="841248"/>
            <a:ext cx="1426464" cy="1426464"/>
          </a:xfrm>
          <a:prstGeom prst="ellipse">
            <a:avLst/>
          </a:prstGeom>
          <a:solidFill>
            <a:srgbClr val="E67E22"/>
          </a:solidFill>
          <a:ln w="25400">
            <a:solidFill>
              <a:srgbClr val="FFFFFF"/>
            </a:solidFill>
            <a:prstDash val="solid"/>
          </a:ln>
        </p:spPr>
        <p:txBody>
          <a:bodyPr/>
          <a:lstStyle/>
          <a:p>
            <a:endParaRPr lang="en-US"/>
          </a:p>
        </p:txBody>
      </p:sp>
      <p:sp>
        <p:nvSpPr>
          <p:cNvPr id="5" name="Text 3"/>
          <p:cNvSpPr/>
          <p:nvPr/>
        </p:nvSpPr>
        <p:spPr>
          <a:xfrm>
            <a:off x="2071531" y="841248"/>
            <a:ext cx="1426464" cy="1426464"/>
          </a:xfrm>
          <a:prstGeom prst="rect">
            <a:avLst/>
          </a:prstGeom>
          <a:noFill/>
          <a:ln/>
        </p:spPr>
        <p:txBody>
          <a:bodyPr wrap="square" rtlCol="0" anchor="ctr"/>
          <a:lstStyle/>
          <a:p>
            <a:pPr marL="0" indent="0" algn="ctr">
              <a:buNone/>
            </a:pPr>
            <a:r>
              <a:rPr lang="en-US" b="1" dirty="0">
                <a:solidFill>
                  <a:srgbClr val="FFFFFF"/>
                </a:solidFill>
                <a:latin typeface="Calibri" pitchFamily="34" charset="0"/>
                <a:ea typeface="Calibri" pitchFamily="34" charset="-122"/>
                <a:cs typeface="Calibri" pitchFamily="34" charset="-120"/>
              </a:rPr>
              <a:t>CHRONIC</a:t>
            </a:r>
            <a:endParaRPr lang="en-US" dirty="0"/>
          </a:p>
          <a:p>
            <a:pPr marL="0" indent="0" algn="ctr">
              <a:buNone/>
            </a:pPr>
            <a:r>
              <a:rPr lang="en-US" b="1" dirty="0">
                <a:solidFill>
                  <a:srgbClr val="FFFFFF"/>
                </a:solidFill>
                <a:latin typeface="Calibri" pitchFamily="34" charset="0"/>
                <a:ea typeface="Calibri" pitchFamily="34" charset="-122"/>
                <a:cs typeface="Calibri" pitchFamily="34" charset="-120"/>
              </a:rPr>
              <a:t>STRESS</a:t>
            </a:r>
            <a:endParaRPr lang="en-US" dirty="0"/>
          </a:p>
          <a:p>
            <a:pPr marL="0" indent="0" algn="ctr">
              <a:buNone/>
            </a:pPr>
            <a:r>
              <a:rPr lang="en-US" sz="1200" dirty="0">
                <a:solidFill>
                  <a:srgbClr val="FFFFFF"/>
                </a:solidFill>
                <a:latin typeface="Calibri" pitchFamily="34" charset="0"/>
                <a:ea typeface="Calibri" pitchFamily="34" charset="-122"/>
                <a:cs typeface="Calibri" pitchFamily="34" charset="-120"/>
              </a:rPr>
              <a:t>Cortisol rises</a:t>
            </a:r>
            <a:endParaRPr lang="en-US" dirty="0"/>
          </a:p>
        </p:txBody>
      </p:sp>
      <p:sp>
        <p:nvSpPr>
          <p:cNvPr id="6" name="Shape 4"/>
          <p:cNvSpPr/>
          <p:nvPr/>
        </p:nvSpPr>
        <p:spPr>
          <a:xfrm>
            <a:off x="3376628" y="2167128"/>
            <a:ext cx="1426464" cy="1426464"/>
          </a:xfrm>
          <a:prstGeom prst="ellipse">
            <a:avLst/>
          </a:prstGeom>
          <a:solidFill>
            <a:srgbClr val="2471A3"/>
          </a:solidFill>
          <a:ln w="25400">
            <a:solidFill>
              <a:srgbClr val="FFFFFF"/>
            </a:solidFill>
            <a:prstDash val="solid"/>
          </a:ln>
        </p:spPr>
        <p:txBody>
          <a:bodyPr/>
          <a:lstStyle/>
          <a:p>
            <a:endParaRPr lang="en-US"/>
          </a:p>
        </p:txBody>
      </p:sp>
      <p:sp>
        <p:nvSpPr>
          <p:cNvPr id="7" name="Text 5"/>
          <p:cNvSpPr/>
          <p:nvPr/>
        </p:nvSpPr>
        <p:spPr>
          <a:xfrm>
            <a:off x="3376628" y="2167128"/>
            <a:ext cx="1426464" cy="1426464"/>
          </a:xfrm>
          <a:prstGeom prst="rect">
            <a:avLst/>
          </a:prstGeom>
          <a:noFill/>
          <a:ln/>
        </p:spPr>
        <p:txBody>
          <a:bodyPr wrap="square" rtlCol="0" anchor="ctr"/>
          <a:lstStyle/>
          <a:p>
            <a:pPr marL="0" indent="0" algn="ctr">
              <a:buNone/>
            </a:pPr>
            <a:r>
              <a:rPr lang="en-US" b="1" dirty="0">
                <a:solidFill>
                  <a:srgbClr val="FFFFFF"/>
                </a:solidFill>
                <a:latin typeface="Calibri" pitchFamily="34" charset="0"/>
                <a:ea typeface="Calibri" pitchFamily="34" charset="-122"/>
                <a:cs typeface="Calibri" pitchFamily="34" charset="-120"/>
              </a:rPr>
              <a:t>CAN'T</a:t>
            </a:r>
            <a:endParaRPr lang="en-US" dirty="0"/>
          </a:p>
          <a:p>
            <a:pPr marL="0" indent="0" algn="ctr">
              <a:buNone/>
            </a:pPr>
            <a:r>
              <a:rPr lang="en-US" b="1" dirty="0">
                <a:solidFill>
                  <a:srgbClr val="FFFFFF"/>
                </a:solidFill>
                <a:latin typeface="Calibri" pitchFamily="34" charset="0"/>
                <a:ea typeface="Calibri" pitchFamily="34" charset="-122"/>
                <a:cs typeface="Calibri" pitchFamily="34" charset="-120"/>
              </a:rPr>
              <a:t>SLEEP</a:t>
            </a:r>
            <a:endParaRPr lang="en-US" dirty="0"/>
          </a:p>
          <a:p>
            <a:pPr marL="0" indent="0" algn="ctr">
              <a:buNone/>
            </a:pPr>
            <a:r>
              <a:rPr lang="en-US" sz="1200" dirty="0">
                <a:solidFill>
                  <a:srgbClr val="FFFFFF"/>
                </a:solidFill>
                <a:latin typeface="Calibri" pitchFamily="34" charset="0"/>
                <a:ea typeface="Calibri" pitchFamily="34" charset="-122"/>
                <a:cs typeface="Calibri" pitchFamily="34" charset="-120"/>
              </a:rPr>
              <a:t>Mind races</a:t>
            </a:r>
            <a:endParaRPr lang="en-US" dirty="0"/>
          </a:p>
        </p:txBody>
      </p:sp>
      <p:sp>
        <p:nvSpPr>
          <p:cNvPr id="8" name="Shape 6"/>
          <p:cNvSpPr/>
          <p:nvPr/>
        </p:nvSpPr>
        <p:spPr>
          <a:xfrm>
            <a:off x="2071531" y="3493008"/>
            <a:ext cx="1426464" cy="1426464"/>
          </a:xfrm>
          <a:prstGeom prst="ellipse">
            <a:avLst/>
          </a:prstGeom>
          <a:solidFill>
            <a:srgbClr val="C0392B"/>
          </a:solidFill>
          <a:ln w="25400">
            <a:solidFill>
              <a:srgbClr val="FFFFFF"/>
            </a:solidFill>
            <a:prstDash val="solid"/>
          </a:ln>
        </p:spPr>
        <p:txBody>
          <a:bodyPr/>
          <a:lstStyle/>
          <a:p>
            <a:endParaRPr lang="en-US"/>
          </a:p>
        </p:txBody>
      </p:sp>
      <p:sp>
        <p:nvSpPr>
          <p:cNvPr id="9" name="Text 7"/>
          <p:cNvSpPr/>
          <p:nvPr/>
        </p:nvSpPr>
        <p:spPr>
          <a:xfrm>
            <a:off x="2071531" y="3493008"/>
            <a:ext cx="1426464" cy="1426464"/>
          </a:xfrm>
          <a:prstGeom prst="rect">
            <a:avLst/>
          </a:prstGeom>
          <a:noFill/>
          <a:ln/>
        </p:spPr>
        <p:txBody>
          <a:bodyPr wrap="square" rtlCol="0" anchor="ctr"/>
          <a:lstStyle/>
          <a:p>
            <a:pPr marL="0" indent="0" algn="ctr">
              <a:buNone/>
            </a:pPr>
            <a:r>
              <a:rPr lang="en-US" b="1" dirty="0">
                <a:solidFill>
                  <a:srgbClr val="FFFFFF"/>
                </a:solidFill>
                <a:latin typeface="Calibri" pitchFamily="34" charset="0"/>
                <a:ea typeface="Calibri" pitchFamily="34" charset="-122"/>
                <a:cs typeface="Calibri" pitchFamily="34" charset="-120"/>
              </a:rPr>
              <a:t>BLOOD SUGAR</a:t>
            </a:r>
            <a:endParaRPr lang="en-US" dirty="0"/>
          </a:p>
          <a:p>
            <a:pPr marL="0" indent="0" algn="ctr">
              <a:buNone/>
            </a:pPr>
            <a:r>
              <a:rPr lang="en-US" b="1" dirty="0">
                <a:solidFill>
                  <a:srgbClr val="FFFFFF"/>
                </a:solidFill>
                <a:latin typeface="Calibri" pitchFamily="34" charset="0"/>
                <a:ea typeface="Calibri" pitchFamily="34" charset="-122"/>
                <a:cs typeface="Calibri" pitchFamily="34" charset="-120"/>
              </a:rPr>
              <a:t>GOES UP</a:t>
            </a:r>
            <a:endParaRPr lang="en-US" dirty="0"/>
          </a:p>
          <a:p>
            <a:pPr marL="0" indent="0" algn="ctr">
              <a:buNone/>
            </a:pPr>
            <a:r>
              <a:rPr lang="en-US" sz="1200" dirty="0">
                <a:solidFill>
                  <a:srgbClr val="FFFFFF"/>
                </a:solidFill>
                <a:latin typeface="Calibri" pitchFamily="34" charset="0"/>
                <a:ea typeface="Calibri" pitchFamily="34" charset="-122"/>
                <a:cs typeface="Calibri" pitchFamily="34" charset="-120"/>
              </a:rPr>
              <a:t>Higher A1C</a:t>
            </a:r>
            <a:endParaRPr lang="en-US" dirty="0"/>
          </a:p>
        </p:txBody>
      </p:sp>
      <p:sp>
        <p:nvSpPr>
          <p:cNvPr id="10" name="Shape 8"/>
          <p:cNvSpPr/>
          <p:nvPr/>
        </p:nvSpPr>
        <p:spPr>
          <a:xfrm>
            <a:off x="724868" y="2167128"/>
            <a:ext cx="1426464" cy="1426464"/>
          </a:xfrm>
          <a:prstGeom prst="ellipse">
            <a:avLst/>
          </a:prstGeom>
          <a:solidFill>
            <a:srgbClr val="27AE60"/>
          </a:solidFill>
          <a:ln w="25400">
            <a:solidFill>
              <a:srgbClr val="FFFFFF"/>
            </a:solidFill>
            <a:prstDash val="solid"/>
          </a:ln>
        </p:spPr>
        <p:txBody>
          <a:bodyPr/>
          <a:lstStyle/>
          <a:p>
            <a:endParaRPr lang="en-US"/>
          </a:p>
        </p:txBody>
      </p:sp>
      <p:sp>
        <p:nvSpPr>
          <p:cNvPr id="11" name="Text 9"/>
          <p:cNvSpPr/>
          <p:nvPr/>
        </p:nvSpPr>
        <p:spPr>
          <a:xfrm>
            <a:off x="724868" y="2167128"/>
            <a:ext cx="1426464" cy="1426464"/>
          </a:xfrm>
          <a:prstGeom prst="rect">
            <a:avLst/>
          </a:prstGeom>
          <a:noFill/>
          <a:ln/>
        </p:spPr>
        <p:txBody>
          <a:bodyPr wrap="square" rtlCol="0" anchor="ctr"/>
          <a:lstStyle/>
          <a:p>
            <a:pPr marL="0" indent="0" algn="ctr">
              <a:buNone/>
            </a:pPr>
            <a:r>
              <a:rPr lang="en-US" b="1" dirty="0">
                <a:solidFill>
                  <a:srgbClr val="FFFFFF"/>
                </a:solidFill>
                <a:latin typeface="Calibri" pitchFamily="34" charset="0"/>
                <a:ea typeface="Calibri" pitchFamily="34" charset="-122"/>
                <a:cs typeface="Calibri" pitchFamily="34" charset="-120"/>
              </a:rPr>
              <a:t>MORE</a:t>
            </a:r>
            <a:endParaRPr lang="en-US" dirty="0"/>
          </a:p>
          <a:p>
            <a:pPr marL="0" indent="0" algn="ctr">
              <a:buNone/>
            </a:pPr>
            <a:r>
              <a:rPr lang="en-US" b="1" dirty="0">
                <a:solidFill>
                  <a:srgbClr val="FFFFFF"/>
                </a:solidFill>
                <a:latin typeface="Calibri" pitchFamily="34" charset="0"/>
                <a:ea typeface="Calibri" pitchFamily="34" charset="-122"/>
                <a:cs typeface="Calibri" pitchFamily="34" charset="-120"/>
              </a:rPr>
              <a:t>ANXIETY</a:t>
            </a:r>
            <a:endParaRPr lang="en-US" dirty="0"/>
          </a:p>
          <a:p>
            <a:pPr marL="0" indent="0" algn="ctr">
              <a:buNone/>
            </a:pPr>
            <a:r>
              <a:rPr lang="en-US" sz="1200" dirty="0">
                <a:solidFill>
                  <a:srgbClr val="FFFFFF"/>
                </a:solidFill>
                <a:latin typeface="Calibri" pitchFamily="34" charset="0"/>
                <a:ea typeface="Calibri" pitchFamily="34" charset="-122"/>
                <a:cs typeface="Calibri" pitchFamily="34" charset="-120"/>
              </a:rPr>
              <a:t>Cravings &amp; fatigue</a:t>
            </a:r>
            <a:endParaRPr lang="en-US" dirty="0"/>
          </a:p>
        </p:txBody>
      </p:sp>
      <p:sp>
        <p:nvSpPr>
          <p:cNvPr id="12" name="Shape 10"/>
          <p:cNvSpPr/>
          <p:nvPr/>
        </p:nvSpPr>
        <p:spPr>
          <a:xfrm>
            <a:off x="2098963" y="2377440"/>
            <a:ext cx="1371600" cy="1005840"/>
          </a:xfrm>
          <a:prstGeom prst="ellipse">
            <a:avLst/>
          </a:prstGeom>
          <a:solidFill>
            <a:srgbClr val="FFFFFF"/>
          </a:solidFill>
          <a:ln w="25400">
            <a:solidFill>
              <a:srgbClr val="148F77"/>
            </a:solidFill>
            <a:prstDash val="solid"/>
          </a:ln>
        </p:spPr>
        <p:txBody>
          <a:bodyPr/>
          <a:lstStyle/>
          <a:p>
            <a:endParaRPr lang="en-US"/>
          </a:p>
        </p:txBody>
      </p:sp>
      <p:sp>
        <p:nvSpPr>
          <p:cNvPr id="13" name="Text 11"/>
          <p:cNvSpPr/>
          <p:nvPr/>
        </p:nvSpPr>
        <p:spPr>
          <a:xfrm>
            <a:off x="2098963" y="2377440"/>
            <a:ext cx="1371600" cy="1005840"/>
          </a:xfrm>
          <a:prstGeom prst="rect">
            <a:avLst/>
          </a:prstGeom>
          <a:noFill/>
          <a:ln/>
        </p:spPr>
        <p:txBody>
          <a:bodyPr wrap="square" rtlCol="0" anchor="ctr"/>
          <a:lstStyle/>
          <a:p>
            <a:pPr marL="0" indent="0" algn="ctr">
              <a:buNone/>
            </a:pPr>
            <a:r>
              <a:rPr lang="en-US" sz="1600" b="1" dirty="0">
                <a:solidFill>
                  <a:srgbClr val="148F77"/>
                </a:solidFill>
              </a:rPr>
              <a:t>Breaking</a:t>
            </a:r>
            <a:endParaRPr lang="en-US" sz="1600" dirty="0"/>
          </a:p>
          <a:p>
            <a:pPr marL="0" indent="0" algn="ctr">
              <a:buNone/>
            </a:pPr>
            <a:r>
              <a:rPr lang="en-US" sz="1600" b="1" dirty="0">
                <a:solidFill>
                  <a:srgbClr val="148F77"/>
                </a:solidFill>
              </a:rPr>
              <a:t>ANY link</a:t>
            </a:r>
            <a:endParaRPr lang="en-US" sz="1600" dirty="0"/>
          </a:p>
          <a:p>
            <a:pPr marL="0" indent="0" algn="ctr">
              <a:buNone/>
            </a:pPr>
            <a:r>
              <a:rPr lang="en-US" sz="1600" b="1" dirty="0">
                <a:solidFill>
                  <a:srgbClr val="148F77"/>
                </a:solidFill>
              </a:rPr>
              <a:t>helps!</a:t>
            </a:r>
            <a:endParaRPr lang="en-US" sz="1600" dirty="0"/>
          </a:p>
        </p:txBody>
      </p:sp>
      <p:pic>
        <p:nvPicPr>
          <p:cNvPr id="18" name="Picture 17">
            <a:extLst>
              <a:ext uri="{FF2B5EF4-FFF2-40B4-BE49-F238E27FC236}">
                <a16:creationId xmlns:a16="http://schemas.microsoft.com/office/drawing/2014/main" id="{2B720B16-ED4E-FCEA-13C7-9BDC70C8959F}"/>
              </a:ext>
            </a:extLst>
          </p:cNvPr>
          <p:cNvPicPr>
            <a:picLocks noChangeAspect="1"/>
          </p:cNvPicPr>
          <p:nvPr/>
        </p:nvPicPr>
        <p:blipFill>
          <a:blip r:embed="rId4"/>
          <a:stretch>
            <a:fillRect/>
          </a:stretch>
        </p:blipFill>
        <p:spPr>
          <a:xfrm>
            <a:off x="4733794" y="75903"/>
            <a:ext cx="4410205" cy="240752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2F4F4"/>
        </a:solidFill>
        <a:effectLst/>
      </p:bgPr>
    </p:bg>
    <p:spTree>
      <p:nvGrpSpPr>
        <p:cNvPr id="1" name=""/>
        <p:cNvGrpSpPr/>
        <p:nvPr/>
      </p:nvGrpSpPr>
      <p:grpSpPr>
        <a:xfrm>
          <a:off x="0" y="0"/>
          <a:ext cx="0" cy="0"/>
          <a:chOff x="0" y="0"/>
          <a:chExt cx="0" cy="0"/>
        </a:xfrm>
      </p:grpSpPr>
      <p:sp>
        <p:nvSpPr>
          <p:cNvPr id="2" name="Text 0"/>
          <p:cNvSpPr/>
          <p:nvPr/>
        </p:nvSpPr>
        <p:spPr>
          <a:xfrm>
            <a:off x="3086100" y="201168"/>
            <a:ext cx="5692140" cy="566928"/>
          </a:xfrm>
          <a:prstGeom prst="rect">
            <a:avLst/>
          </a:prstGeom>
          <a:noFill/>
          <a:ln/>
        </p:spPr>
        <p:txBody>
          <a:bodyPr wrap="square" lIns="0" tIns="0" rIns="0" bIns="0" rtlCol="0" anchor="ctr"/>
          <a:lstStyle/>
          <a:p>
            <a:pPr marL="0" indent="0" algn="l">
              <a:buNone/>
            </a:pPr>
            <a:r>
              <a:rPr lang="en-US" sz="2600" b="1" dirty="0">
                <a:solidFill>
                  <a:srgbClr val="148F77"/>
                </a:solidFill>
                <a:latin typeface="Calibri" pitchFamily="34" charset="0"/>
                <a:ea typeface="Calibri" pitchFamily="34" charset="-122"/>
                <a:cs typeface="Calibri" pitchFamily="34" charset="-120"/>
              </a:rPr>
              <a:t>Who Is Most at Risk?</a:t>
            </a:r>
            <a:endParaRPr lang="en-US" sz="2600" dirty="0"/>
          </a:p>
        </p:txBody>
      </p:sp>
      <p:sp>
        <p:nvSpPr>
          <p:cNvPr id="3" name="Shape 1"/>
          <p:cNvSpPr/>
          <p:nvPr/>
        </p:nvSpPr>
        <p:spPr>
          <a:xfrm>
            <a:off x="365760" y="786384"/>
            <a:ext cx="8412480" cy="27432"/>
          </a:xfrm>
          <a:prstGeom prst="rect">
            <a:avLst/>
          </a:prstGeom>
          <a:solidFill>
            <a:srgbClr val="148F77"/>
          </a:solidFill>
          <a:ln w="12700">
            <a:solidFill>
              <a:srgbClr val="148F77"/>
            </a:solidFill>
            <a:prstDash val="solid"/>
          </a:ln>
        </p:spPr>
        <p:txBody>
          <a:bodyPr/>
          <a:lstStyle/>
          <a:p>
            <a:endParaRPr lang="en-US"/>
          </a:p>
        </p:txBody>
      </p:sp>
      <p:sp>
        <p:nvSpPr>
          <p:cNvPr id="6" name="Shape 4"/>
          <p:cNvSpPr/>
          <p:nvPr/>
        </p:nvSpPr>
        <p:spPr>
          <a:xfrm>
            <a:off x="3429000" y="960120"/>
            <a:ext cx="5394960" cy="804672"/>
          </a:xfrm>
          <a:prstGeom prst="roundRect">
            <a:avLst>
              <a:gd name="adj" fmla="val 11364"/>
            </a:avLst>
          </a:prstGeom>
          <a:solidFill>
            <a:srgbClr val="FFFFFF"/>
          </a:solidFill>
          <a:ln w="19050">
            <a:solidFill>
              <a:srgbClr val="148F77"/>
            </a:solidFill>
            <a:prstDash val="solid"/>
          </a:ln>
        </p:spPr>
        <p:txBody>
          <a:bodyPr/>
          <a:lstStyle/>
          <a:p>
            <a:endParaRPr lang="en-US"/>
          </a:p>
        </p:txBody>
      </p:sp>
      <p:sp>
        <p:nvSpPr>
          <p:cNvPr id="7" name="Text 5"/>
          <p:cNvSpPr/>
          <p:nvPr/>
        </p:nvSpPr>
        <p:spPr>
          <a:xfrm>
            <a:off x="3611880" y="978408"/>
            <a:ext cx="5120640" cy="384048"/>
          </a:xfrm>
          <a:prstGeom prst="rect">
            <a:avLst/>
          </a:prstGeom>
          <a:noFill/>
          <a:ln/>
        </p:spPr>
        <p:txBody>
          <a:bodyPr wrap="square" lIns="0" tIns="0" rIns="0" bIns="0" rtlCol="0" anchor="b"/>
          <a:lstStyle/>
          <a:p>
            <a:pPr marL="0" indent="0" algn="l">
              <a:buNone/>
            </a:pPr>
            <a:r>
              <a:rPr lang="en-US" sz="2000" b="1" dirty="0">
                <a:solidFill>
                  <a:srgbClr val="1B4F72"/>
                </a:solidFill>
              </a:rPr>
              <a:t>🌮  Hispanic / Latino Community</a:t>
            </a:r>
            <a:endParaRPr lang="en-US" sz="2000" dirty="0"/>
          </a:p>
        </p:txBody>
      </p:sp>
      <p:sp>
        <p:nvSpPr>
          <p:cNvPr id="8" name="Text 6"/>
          <p:cNvSpPr/>
          <p:nvPr/>
        </p:nvSpPr>
        <p:spPr>
          <a:xfrm>
            <a:off x="3611880" y="1362456"/>
            <a:ext cx="5120640" cy="347472"/>
          </a:xfrm>
          <a:prstGeom prst="rect">
            <a:avLst/>
          </a:prstGeom>
          <a:noFill/>
          <a:ln/>
        </p:spPr>
        <p:txBody>
          <a:bodyPr wrap="square" lIns="0" tIns="0" rIns="0" bIns="0" rtlCol="0" anchor="t"/>
          <a:lstStyle/>
          <a:p>
            <a:pPr marL="0" indent="0" algn="l">
              <a:buNone/>
            </a:pPr>
            <a:r>
              <a:rPr lang="en-US" dirty="0">
                <a:solidFill>
                  <a:srgbClr val="717D7E"/>
                </a:solidFill>
              </a:rPr>
              <a:t>2× more likely to develop diabetes</a:t>
            </a:r>
            <a:endParaRPr lang="en-US" dirty="0"/>
          </a:p>
        </p:txBody>
      </p:sp>
      <p:sp>
        <p:nvSpPr>
          <p:cNvPr id="9" name="Shape 7"/>
          <p:cNvSpPr/>
          <p:nvPr/>
        </p:nvSpPr>
        <p:spPr>
          <a:xfrm>
            <a:off x="3429000" y="1920240"/>
            <a:ext cx="5394960" cy="804672"/>
          </a:xfrm>
          <a:prstGeom prst="roundRect">
            <a:avLst>
              <a:gd name="adj" fmla="val 11364"/>
            </a:avLst>
          </a:prstGeom>
          <a:solidFill>
            <a:srgbClr val="FFFFFF"/>
          </a:solidFill>
          <a:ln w="19050">
            <a:solidFill>
              <a:srgbClr val="148F77"/>
            </a:solidFill>
            <a:prstDash val="solid"/>
          </a:ln>
        </p:spPr>
        <p:txBody>
          <a:bodyPr/>
          <a:lstStyle/>
          <a:p>
            <a:endParaRPr lang="en-US"/>
          </a:p>
        </p:txBody>
      </p:sp>
      <p:sp>
        <p:nvSpPr>
          <p:cNvPr id="10" name="Text 8"/>
          <p:cNvSpPr/>
          <p:nvPr/>
        </p:nvSpPr>
        <p:spPr>
          <a:xfrm>
            <a:off x="3611880" y="1938528"/>
            <a:ext cx="5120640" cy="384048"/>
          </a:xfrm>
          <a:prstGeom prst="rect">
            <a:avLst/>
          </a:prstGeom>
          <a:noFill/>
          <a:ln/>
        </p:spPr>
        <p:txBody>
          <a:bodyPr wrap="square" lIns="0" tIns="0" rIns="0" bIns="0" rtlCol="0" anchor="b"/>
          <a:lstStyle/>
          <a:p>
            <a:pPr marL="0" indent="0" algn="l">
              <a:buNone/>
            </a:pPr>
            <a:r>
              <a:rPr lang="en-US" sz="2000" b="1" dirty="0">
                <a:solidFill>
                  <a:srgbClr val="1B4F72"/>
                </a:solidFill>
              </a:rPr>
              <a:t>🌙  Night &amp; Shift Workers</a:t>
            </a:r>
            <a:endParaRPr lang="en-US" sz="2000" dirty="0"/>
          </a:p>
        </p:txBody>
      </p:sp>
      <p:sp>
        <p:nvSpPr>
          <p:cNvPr id="11" name="Text 9"/>
          <p:cNvSpPr/>
          <p:nvPr/>
        </p:nvSpPr>
        <p:spPr>
          <a:xfrm>
            <a:off x="3611880" y="2322576"/>
            <a:ext cx="5120640" cy="347472"/>
          </a:xfrm>
          <a:prstGeom prst="rect">
            <a:avLst/>
          </a:prstGeom>
          <a:noFill/>
          <a:ln/>
        </p:spPr>
        <p:txBody>
          <a:bodyPr wrap="square" lIns="0" tIns="0" rIns="0" bIns="0" rtlCol="0" anchor="t"/>
          <a:lstStyle/>
          <a:p>
            <a:pPr marL="0" indent="0" algn="l">
              <a:buNone/>
            </a:pPr>
            <a:r>
              <a:rPr lang="en-US" dirty="0">
                <a:solidFill>
                  <a:srgbClr val="717D7E"/>
                </a:solidFill>
              </a:rPr>
              <a:t>Body clock is disrupted</a:t>
            </a:r>
            <a:endParaRPr lang="en-US" dirty="0"/>
          </a:p>
        </p:txBody>
      </p:sp>
      <p:sp>
        <p:nvSpPr>
          <p:cNvPr id="12" name="Shape 10"/>
          <p:cNvSpPr/>
          <p:nvPr/>
        </p:nvSpPr>
        <p:spPr>
          <a:xfrm>
            <a:off x="3429000" y="2880360"/>
            <a:ext cx="5394960" cy="804672"/>
          </a:xfrm>
          <a:prstGeom prst="roundRect">
            <a:avLst>
              <a:gd name="adj" fmla="val 11364"/>
            </a:avLst>
          </a:prstGeom>
          <a:solidFill>
            <a:srgbClr val="FFFFFF"/>
          </a:solidFill>
          <a:ln w="19050">
            <a:solidFill>
              <a:srgbClr val="148F77"/>
            </a:solidFill>
            <a:prstDash val="solid"/>
          </a:ln>
        </p:spPr>
        <p:txBody>
          <a:bodyPr/>
          <a:lstStyle/>
          <a:p>
            <a:endParaRPr lang="en-US"/>
          </a:p>
        </p:txBody>
      </p:sp>
      <p:sp>
        <p:nvSpPr>
          <p:cNvPr id="13" name="Text 11"/>
          <p:cNvSpPr/>
          <p:nvPr/>
        </p:nvSpPr>
        <p:spPr>
          <a:xfrm>
            <a:off x="3611880" y="2898648"/>
            <a:ext cx="5120640" cy="384048"/>
          </a:xfrm>
          <a:prstGeom prst="rect">
            <a:avLst/>
          </a:prstGeom>
          <a:noFill/>
          <a:ln/>
        </p:spPr>
        <p:txBody>
          <a:bodyPr wrap="square" lIns="0" tIns="0" rIns="0" bIns="0" rtlCol="0" anchor="b"/>
          <a:lstStyle/>
          <a:p>
            <a:pPr marL="0" indent="0" algn="l">
              <a:buNone/>
            </a:pPr>
            <a:r>
              <a:rPr lang="en-US" sz="2000" b="1" dirty="0">
                <a:solidFill>
                  <a:srgbClr val="1B4F72"/>
                </a:solidFill>
              </a:rPr>
              <a:t>👩‍👧  Caregivers &amp; Parents</a:t>
            </a:r>
            <a:endParaRPr lang="en-US" sz="2000" dirty="0"/>
          </a:p>
        </p:txBody>
      </p:sp>
      <p:sp>
        <p:nvSpPr>
          <p:cNvPr id="14" name="Text 12"/>
          <p:cNvSpPr/>
          <p:nvPr/>
        </p:nvSpPr>
        <p:spPr>
          <a:xfrm>
            <a:off x="3611880" y="3282696"/>
            <a:ext cx="5120640" cy="347472"/>
          </a:xfrm>
          <a:prstGeom prst="rect">
            <a:avLst/>
          </a:prstGeom>
          <a:noFill/>
          <a:ln/>
        </p:spPr>
        <p:txBody>
          <a:bodyPr wrap="square" lIns="0" tIns="0" rIns="0" bIns="0" rtlCol="0" anchor="t"/>
          <a:lstStyle/>
          <a:p>
            <a:pPr marL="0" indent="0" algn="l">
              <a:buNone/>
            </a:pPr>
            <a:r>
              <a:rPr lang="en-US" dirty="0">
                <a:solidFill>
                  <a:srgbClr val="717D7E"/>
                </a:solidFill>
              </a:rPr>
              <a:t>Sleep interruptions + daily stress</a:t>
            </a:r>
            <a:endParaRPr lang="en-US" dirty="0"/>
          </a:p>
        </p:txBody>
      </p:sp>
      <p:sp>
        <p:nvSpPr>
          <p:cNvPr id="15" name="Shape 13"/>
          <p:cNvSpPr/>
          <p:nvPr/>
        </p:nvSpPr>
        <p:spPr>
          <a:xfrm>
            <a:off x="3429000" y="3840480"/>
            <a:ext cx="5394960" cy="804672"/>
          </a:xfrm>
          <a:prstGeom prst="roundRect">
            <a:avLst>
              <a:gd name="adj" fmla="val 11364"/>
            </a:avLst>
          </a:prstGeom>
          <a:solidFill>
            <a:srgbClr val="FFFFFF"/>
          </a:solidFill>
          <a:ln w="19050">
            <a:solidFill>
              <a:srgbClr val="148F77"/>
            </a:solidFill>
            <a:prstDash val="solid"/>
          </a:ln>
        </p:spPr>
        <p:txBody>
          <a:bodyPr/>
          <a:lstStyle/>
          <a:p>
            <a:endParaRPr lang="en-US"/>
          </a:p>
        </p:txBody>
      </p:sp>
      <p:sp>
        <p:nvSpPr>
          <p:cNvPr id="16" name="Text 14"/>
          <p:cNvSpPr/>
          <p:nvPr/>
        </p:nvSpPr>
        <p:spPr>
          <a:xfrm>
            <a:off x="3611880" y="3858768"/>
            <a:ext cx="5120640" cy="384048"/>
          </a:xfrm>
          <a:prstGeom prst="rect">
            <a:avLst/>
          </a:prstGeom>
          <a:noFill/>
          <a:ln/>
        </p:spPr>
        <p:txBody>
          <a:bodyPr wrap="square" lIns="0" tIns="0" rIns="0" bIns="0" rtlCol="0" anchor="b"/>
          <a:lstStyle/>
          <a:p>
            <a:pPr marL="0" indent="0" algn="l">
              <a:buNone/>
            </a:pPr>
            <a:r>
              <a:rPr lang="en-US" sz="2000" b="1" dirty="0">
                <a:solidFill>
                  <a:srgbClr val="1B4F72"/>
                </a:solidFill>
              </a:rPr>
              <a:t>💸  Financial Stress</a:t>
            </a:r>
            <a:endParaRPr lang="en-US" sz="2000" dirty="0"/>
          </a:p>
        </p:txBody>
      </p:sp>
      <p:sp>
        <p:nvSpPr>
          <p:cNvPr id="17" name="Text 15"/>
          <p:cNvSpPr/>
          <p:nvPr/>
        </p:nvSpPr>
        <p:spPr>
          <a:xfrm>
            <a:off x="3611880" y="4242816"/>
            <a:ext cx="5120640" cy="347472"/>
          </a:xfrm>
          <a:prstGeom prst="rect">
            <a:avLst/>
          </a:prstGeom>
          <a:noFill/>
          <a:ln/>
        </p:spPr>
        <p:txBody>
          <a:bodyPr wrap="square" lIns="0" tIns="0" rIns="0" bIns="0" rtlCol="0" anchor="t"/>
          <a:lstStyle/>
          <a:p>
            <a:pPr marL="0" indent="0" algn="l">
              <a:buNone/>
            </a:pPr>
            <a:r>
              <a:rPr lang="en-US" dirty="0">
                <a:solidFill>
                  <a:srgbClr val="717D7E"/>
                </a:solidFill>
              </a:rPr>
              <a:t>Strongest predictor of sleep problems</a:t>
            </a:r>
            <a:endParaRPr lang="en-US" dirty="0"/>
          </a:p>
        </p:txBody>
      </p:sp>
      <p:pic>
        <p:nvPicPr>
          <p:cNvPr id="19" name="Picture 18">
            <a:extLst>
              <a:ext uri="{FF2B5EF4-FFF2-40B4-BE49-F238E27FC236}">
                <a16:creationId xmlns:a16="http://schemas.microsoft.com/office/drawing/2014/main" id="{BFA8FC4B-B455-7479-6C85-343A373CC713}"/>
              </a:ext>
            </a:extLst>
          </p:cNvPr>
          <p:cNvPicPr>
            <a:picLocks noChangeAspect="1"/>
          </p:cNvPicPr>
          <p:nvPr/>
        </p:nvPicPr>
        <p:blipFill>
          <a:blip r:embed="rId5"/>
          <a:stretch>
            <a:fillRect/>
          </a:stretch>
        </p:blipFill>
        <p:spPr>
          <a:xfrm>
            <a:off x="0" y="0"/>
            <a:ext cx="2873127" cy="5143500"/>
          </a:xfrm>
          <a:prstGeom prst="rect">
            <a:avLst/>
          </a:prstGeom>
        </p:spPr>
      </p:pic>
      <p:pic>
        <p:nvPicPr>
          <p:cNvPr id="20" name="ElevenLabs_2026-05-08T00_59_36_English American_ivc_sp112_s89_sb100_se0_b_m2">
            <a:hlinkClick r:id="" action="ppaction://media"/>
            <a:extLst>
              <a:ext uri="{FF2B5EF4-FFF2-40B4-BE49-F238E27FC236}">
                <a16:creationId xmlns:a16="http://schemas.microsoft.com/office/drawing/2014/main" id="{3FB7D2E5-F9C9-DDC5-9D71-9338EB35EA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8873" y="-10363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2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9">
    <p:bg>
      <p:bgPr>
        <a:solidFill>
          <a:srgbClr val="F2F4F4"/>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880D267-AEAB-EC29-3A82-846F5CE6D1DD}"/>
              </a:ext>
            </a:extLst>
          </p:cNvPr>
          <p:cNvPicPr>
            <a:picLocks noChangeAspect="1"/>
          </p:cNvPicPr>
          <p:nvPr/>
        </p:nvPicPr>
        <p:blipFill>
          <a:blip r:embed="rId5"/>
          <a:stretch>
            <a:fillRect/>
          </a:stretch>
        </p:blipFill>
        <p:spPr>
          <a:xfrm>
            <a:off x="4463143" y="0"/>
            <a:ext cx="5143500" cy="5143500"/>
          </a:xfrm>
          <a:prstGeom prst="rect">
            <a:avLst/>
          </a:prstGeom>
        </p:spPr>
      </p:pic>
      <p:sp>
        <p:nvSpPr>
          <p:cNvPr id="2" name="Text 0"/>
          <p:cNvSpPr/>
          <p:nvPr/>
        </p:nvSpPr>
        <p:spPr>
          <a:xfrm>
            <a:off x="365760" y="201168"/>
            <a:ext cx="8412480" cy="566928"/>
          </a:xfrm>
          <a:prstGeom prst="rect">
            <a:avLst/>
          </a:prstGeom>
          <a:noFill/>
          <a:ln/>
        </p:spPr>
        <p:txBody>
          <a:bodyPr wrap="square" lIns="0" tIns="0" rIns="0" bIns="0" rtlCol="0" anchor="ctr"/>
          <a:lstStyle/>
          <a:p>
            <a:pPr marL="0" indent="0" algn="l">
              <a:buNone/>
            </a:pPr>
            <a:r>
              <a:rPr lang="en-US" sz="2600" b="1" dirty="0">
                <a:solidFill>
                  <a:srgbClr val="148F77"/>
                </a:solidFill>
                <a:latin typeface="Calibri" pitchFamily="34" charset="0"/>
                <a:ea typeface="Calibri" pitchFamily="34" charset="-122"/>
                <a:cs typeface="Calibri" pitchFamily="34" charset="-120"/>
              </a:rPr>
              <a:t>How much is enough sleep?</a:t>
            </a:r>
            <a:endParaRPr lang="en-US" sz="2600" dirty="0"/>
          </a:p>
        </p:txBody>
      </p:sp>
      <p:sp>
        <p:nvSpPr>
          <p:cNvPr id="3" name="Shape 1"/>
          <p:cNvSpPr/>
          <p:nvPr/>
        </p:nvSpPr>
        <p:spPr>
          <a:xfrm flipV="1">
            <a:off x="365760" y="740665"/>
            <a:ext cx="3830235" cy="45719"/>
          </a:xfrm>
          <a:prstGeom prst="rect">
            <a:avLst/>
          </a:prstGeom>
          <a:solidFill>
            <a:srgbClr val="148F77"/>
          </a:solidFill>
          <a:ln w="12700">
            <a:solidFill>
              <a:srgbClr val="148F77"/>
            </a:solidFill>
            <a:prstDash val="solid"/>
          </a:ln>
        </p:spPr>
        <p:txBody>
          <a:bodyPr/>
          <a:lstStyle/>
          <a:p>
            <a:endParaRPr lang="en-US"/>
          </a:p>
        </p:txBody>
      </p:sp>
      <p:sp>
        <p:nvSpPr>
          <p:cNvPr id="5" name="Text 3"/>
          <p:cNvSpPr/>
          <p:nvPr/>
        </p:nvSpPr>
        <p:spPr>
          <a:xfrm>
            <a:off x="357772" y="1299899"/>
            <a:ext cx="3838223" cy="585216"/>
          </a:xfrm>
          <a:prstGeom prst="rect">
            <a:avLst/>
          </a:prstGeom>
          <a:noFill/>
          <a:ln/>
        </p:spPr>
        <p:txBody>
          <a:bodyPr wrap="square" lIns="0" tIns="0" rIns="0" bIns="0" rtlCol="0" anchor="ctr"/>
          <a:lstStyle/>
          <a:p>
            <a:pPr marL="0" indent="0">
              <a:buNone/>
            </a:pPr>
            <a:r>
              <a:rPr lang="en-US" sz="2000" dirty="0">
                <a:solidFill>
                  <a:srgbClr val="2C3E50"/>
                </a:solidFill>
              </a:rPr>
              <a:t>Children (6–12)</a:t>
            </a:r>
            <a:endParaRPr lang="en-US" sz="2000" dirty="0"/>
          </a:p>
        </p:txBody>
      </p:sp>
      <p:sp>
        <p:nvSpPr>
          <p:cNvPr id="6" name="Shape 4"/>
          <p:cNvSpPr/>
          <p:nvPr/>
        </p:nvSpPr>
        <p:spPr>
          <a:xfrm>
            <a:off x="2271485" y="1391339"/>
            <a:ext cx="2220686" cy="402336"/>
          </a:xfrm>
          <a:prstGeom prst="roundRect">
            <a:avLst>
              <a:gd name="adj" fmla="val 18182"/>
            </a:avLst>
          </a:prstGeom>
          <a:solidFill>
            <a:srgbClr val="148F77"/>
          </a:solidFill>
          <a:ln/>
        </p:spPr>
        <p:txBody>
          <a:bodyPr/>
          <a:lstStyle/>
          <a:p>
            <a:endParaRPr lang="en-US" sz="3200"/>
          </a:p>
        </p:txBody>
      </p:sp>
      <p:sp>
        <p:nvSpPr>
          <p:cNvPr id="7" name="Text 5"/>
          <p:cNvSpPr/>
          <p:nvPr/>
        </p:nvSpPr>
        <p:spPr>
          <a:xfrm>
            <a:off x="2256970" y="1391339"/>
            <a:ext cx="2220686" cy="402336"/>
          </a:xfrm>
          <a:prstGeom prst="rect">
            <a:avLst/>
          </a:prstGeom>
          <a:noFill/>
          <a:ln/>
        </p:spPr>
        <p:txBody>
          <a:bodyPr wrap="square" lIns="0" tIns="0" rIns="0" bIns="0" rtlCol="0" anchor="ctr"/>
          <a:lstStyle/>
          <a:p>
            <a:pPr marL="0" indent="0" algn="ctr">
              <a:buNone/>
            </a:pPr>
            <a:r>
              <a:rPr lang="en-US" sz="2000" b="1" dirty="0">
                <a:solidFill>
                  <a:srgbClr val="FFFFFF"/>
                </a:solidFill>
              </a:rPr>
              <a:t>9–12 hours</a:t>
            </a:r>
            <a:endParaRPr lang="en-US" sz="2000" dirty="0"/>
          </a:p>
        </p:txBody>
      </p:sp>
      <p:sp>
        <p:nvSpPr>
          <p:cNvPr id="9" name="Text 7"/>
          <p:cNvSpPr/>
          <p:nvPr/>
        </p:nvSpPr>
        <p:spPr>
          <a:xfrm>
            <a:off x="357772" y="2104571"/>
            <a:ext cx="3838223" cy="585216"/>
          </a:xfrm>
          <a:prstGeom prst="rect">
            <a:avLst/>
          </a:prstGeom>
          <a:noFill/>
          <a:ln/>
        </p:spPr>
        <p:txBody>
          <a:bodyPr wrap="square" lIns="0" tIns="0" rIns="0" bIns="0" rtlCol="0" anchor="ctr"/>
          <a:lstStyle/>
          <a:p>
            <a:pPr marL="0" indent="0">
              <a:buNone/>
            </a:pPr>
            <a:r>
              <a:rPr lang="en-US" sz="2000" dirty="0">
                <a:solidFill>
                  <a:srgbClr val="2C3E50"/>
                </a:solidFill>
              </a:rPr>
              <a:t>Teens (13–18)</a:t>
            </a:r>
            <a:endParaRPr lang="en-US" sz="2000" dirty="0"/>
          </a:p>
        </p:txBody>
      </p:sp>
      <p:sp>
        <p:nvSpPr>
          <p:cNvPr id="10" name="Shape 8"/>
          <p:cNvSpPr/>
          <p:nvPr/>
        </p:nvSpPr>
        <p:spPr>
          <a:xfrm>
            <a:off x="2271484" y="2196011"/>
            <a:ext cx="1973943" cy="402336"/>
          </a:xfrm>
          <a:prstGeom prst="roundRect">
            <a:avLst>
              <a:gd name="adj" fmla="val 18182"/>
            </a:avLst>
          </a:prstGeom>
          <a:solidFill>
            <a:srgbClr val="148F77"/>
          </a:solidFill>
          <a:ln/>
        </p:spPr>
        <p:txBody>
          <a:bodyPr/>
          <a:lstStyle/>
          <a:p>
            <a:endParaRPr lang="en-US" sz="3200"/>
          </a:p>
        </p:txBody>
      </p:sp>
      <p:sp>
        <p:nvSpPr>
          <p:cNvPr id="11" name="Text 9"/>
          <p:cNvSpPr/>
          <p:nvPr/>
        </p:nvSpPr>
        <p:spPr>
          <a:xfrm>
            <a:off x="2315025" y="2196011"/>
            <a:ext cx="1973943" cy="402336"/>
          </a:xfrm>
          <a:prstGeom prst="rect">
            <a:avLst/>
          </a:prstGeom>
          <a:noFill/>
          <a:ln/>
        </p:spPr>
        <p:txBody>
          <a:bodyPr wrap="square" lIns="0" tIns="0" rIns="0" bIns="0" rtlCol="0" anchor="ctr"/>
          <a:lstStyle/>
          <a:p>
            <a:pPr marL="0" indent="0" algn="ctr">
              <a:buNone/>
            </a:pPr>
            <a:r>
              <a:rPr lang="en-US" sz="2000" b="1" dirty="0">
                <a:solidFill>
                  <a:srgbClr val="FFFFFF"/>
                </a:solidFill>
              </a:rPr>
              <a:t>8–10 hours</a:t>
            </a:r>
            <a:endParaRPr lang="en-US" sz="2000" dirty="0"/>
          </a:p>
        </p:txBody>
      </p:sp>
      <p:sp>
        <p:nvSpPr>
          <p:cNvPr id="13" name="Text 11"/>
          <p:cNvSpPr/>
          <p:nvPr/>
        </p:nvSpPr>
        <p:spPr>
          <a:xfrm>
            <a:off x="357772" y="2909243"/>
            <a:ext cx="3838223" cy="585216"/>
          </a:xfrm>
          <a:prstGeom prst="rect">
            <a:avLst/>
          </a:prstGeom>
          <a:noFill/>
          <a:ln/>
        </p:spPr>
        <p:txBody>
          <a:bodyPr wrap="square" lIns="0" tIns="0" rIns="0" bIns="0" rtlCol="0" anchor="ctr"/>
          <a:lstStyle/>
          <a:p>
            <a:pPr marL="0" indent="0">
              <a:buNone/>
            </a:pPr>
            <a:r>
              <a:rPr lang="en-US" sz="2000" dirty="0">
                <a:solidFill>
                  <a:srgbClr val="2C3E50"/>
                </a:solidFill>
              </a:rPr>
              <a:t>Adults (18–64)</a:t>
            </a:r>
            <a:endParaRPr lang="en-US" sz="2000" dirty="0"/>
          </a:p>
        </p:txBody>
      </p:sp>
      <p:sp>
        <p:nvSpPr>
          <p:cNvPr id="14" name="Shape 12"/>
          <p:cNvSpPr/>
          <p:nvPr/>
        </p:nvSpPr>
        <p:spPr>
          <a:xfrm>
            <a:off x="2271485" y="3000683"/>
            <a:ext cx="1727200" cy="402336"/>
          </a:xfrm>
          <a:prstGeom prst="roundRect">
            <a:avLst>
              <a:gd name="adj" fmla="val 18182"/>
            </a:avLst>
          </a:prstGeom>
          <a:solidFill>
            <a:srgbClr val="148F77"/>
          </a:solidFill>
          <a:ln/>
        </p:spPr>
        <p:txBody>
          <a:bodyPr/>
          <a:lstStyle/>
          <a:p>
            <a:endParaRPr lang="en-US" sz="3200"/>
          </a:p>
        </p:txBody>
      </p:sp>
      <p:sp>
        <p:nvSpPr>
          <p:cNvPr id="15" name="Text 13"/>
          <p:cNvSpPr/>
          <p:nvPr/>
        </p:nvSpPr>
        <p:spPr>
          <a:xfrm>
            <a:off x="2315026" y="3000683"/>
            <a:ext cx="1727200" cy="402336"/>
          </a:xfrm>
          <a:prstGeom prst="rect">
            <a:avLst/>
          </a:prstGeom>
          <a:noFill/>
          <a:ln/>
        </p:spPr>
        <p:txBody>
          <a:bodyPr wrap="square" lIns="0" tIns="0" rIns="0" bIns="0" rtlCol="0" anchor="ctr"/>
          <a:lstStyle/>
          <a:p>
            <a:pPr marL="0" indent="0" algn="ctr">
              <a:buNone/>
            </a:pPr>
            <a:r>
              <a:rPr lang="en-US" sz="2000" b="1" dirty="0">
                <a:solidFill>
                  <a:srgbClr val="FFFFFF"/>
                </a:solidFill>
              </a:rPr>
              <a:t>7–9 hours</a:t>
            </a:r>
            <a:endParaRPr lang="en-US" sz="2000" dirty="0"/>
          </a:p>
        </p:txBody>
      </p:sp>
      <p:sp>
        <p:nvSpPr>
          <p:cNvPr id="17" name="Text 15"/>
          <p:cNvSpPr/>
          <p:nvPr/>
        </p:nvSpPr>
        <p:spPr>
          <a:xfrm>
            <a:off x="357772" y="3713915"/>
            <a:ext cx="3838223" cy="585216"/>
          </a:xfrm>
          <a:prstGeom prst="rect">
            <a:avLst/>
          </a:prstGeom>
          <a:noFill/>
          <a:ln/>
        </p:spPr>
        <p:txBody>
          <a:bodyPr wrap="square" lIns="0" tIns="0" rIns="0" bIns="0" rtlCol="0" anchor="ctr"/>
          <a:lstStyle/>
          <a:p>
            <a:pPr marL="0" indent="0">
              <a:buNone/>
            </a:pPr>
            <a:r>
              <a:rPr lang="en-US" sz="2000" dirty="0">
                <a:solidFill>
                  <a:srgbClr val="2C3E50"/>
                </a:solidFill>
              </a:rPr>
              <a:t>Older Adults (65+)</a:t>
            </a:r>
            <a:endParaRPr lang="en-US" sz="2000" dirty="0"/>
          </a:p>
        </p:txBody>
      </p:sp>
      <p:sp>
        <p:nvSpPr>
          <p:cNvPr id="18" name="Shape 16"/>
          <p:cNvSpPr/>
          <p:nvPr/>
        </p:nvSpPr>
        <p:spPr>
          <a:xfrm>
            <a:off x="2285998" y="3805355"/>
            <a:ext cx="1603829" cy="402336"/>
          </a:xfrm>
          <a:prstGeom prst="roundRect">
            <a:avLst>
              <a:gd name="adj" fmla="val 18182"/>
            </a:avLst>
          </a:prstGeom>
          <a:solidFill>
            <a:srgbClr val="148F77"/>
          </a:solidFill>
          <a:ln/>
        </p:spPr>
        <p:txBody>
          <a:bodyPr/>
          <a:lstStyle/>
          <a:p>
            <a:endParaRPr lang="en-US" sz="3200"/>
          </a:p>
        </p:txBody>
      </p:sp>
      <p:sp>
        <p:nvSpPr>
          <p:cNvPr id="19" name="Text 17"/>
          <p:cNvSpPr/>
          <p:nvPr/>
        </p:nvSpPr>
        <p:spPr>
          <a:xfrm>
            <a:off x="2315025" y="3805355"/>
            <a:ext cx="1603829" cy="402336"/>
          </a:xfrm>
          <a:prstGeom prst="rect">
            <a:avLst/>
          </a:prstGeom>
          <a:noFill/>
          <a:ln/>
        </p:spPr>
        <p:txBody>
          <a:bodyPr wrap="square" lIns="0" tIns="0" rIns="0" bIns="0" rtlCol="0" anchor="ctr"/>
          <a:lstStyle/>
          <a:p>
            <a:pPr marL="0" indent="0" algn="ctr">
              <a:buNone/>
            </a:pPr>
            <a:r>
              <a:rPr lang="en-US" sz="2000" b="1" dirty="0">
                <a:solidFill>
                  <a:srgbClr val="FFFFFF"/>
                </a:solidFill>
              </a:rPr>
              <a:t>7–8 hours</a:t>
            </a:r>
            <a:endParaRPr lang="en-US" sz="2000" dirty="0"/>
          </a:p>
        </p:txBody>
      </p:sp>
      <p:pic>
        <p:nvPicPr>
          <p:cNvPr id="4" name="ElevenLabs_2026-05-08T01_00_50_English American_ivc_sp112_s89_sb100_se0_b_m2">
            <a:hlinkClick r:id="" action="ppaction://media"/>
            <a:extLst>
              <a:ext uri="{FF2B5EF4-FFF2-40B4-BE49-F238E27FC236}">
                <a16:creationId xmlns:a16="http://schemas.microsoft.com/office/drawing/2014/main" id="{9B1953F1-72DC-D57B-08D8-770C89AC79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443" y="20116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4F4"/>
        </a:solidFill>
        <a:effectLst/>
      </p:bgPr>
    </p:bg>
    <p:spTree>
      <p:nvGrpSpPr>
        <p:cNvPr id="1" name="">
          <a:extLst>
            <a:ext uri="{FF2B5EF4-FFF2-40B4-BE49-F238E27FC236}">
              <a16:creationId xmlns:a16="http://schemas.microsoft.com/office/drawing/2014/main" id="{CF91F40B-6D00-2C06-9482-425949233EF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6BA18964-A551-B865-1F60-D50EEDE40D82}"/>
              </a:ext>
            </a:extLst>
          </p:cNvPr>
          <p:cNvSpPr/>
          <p:nvPr/>
        </p:nvSpPr>
        <p:spPr>
          <a:xfrm>
            <a:off x="365760" y="201168"/>
            <a:ext cx="8412480" cy="566928"/>
          </a:xfrm>
          <a:prstGeom prst="rect">
            <a:avLst/>
          </a:prstGeom>
          <a:noFill/>
          <a:ln/>
        </p:spPr>
        <p:txBody>
          <a:bodyPr wrap="square" lIns="0" tIns="0" rIns="0" bIns="0" rtlCol="0" anchor="ctr"/>
          <a:lstStyle/>
          <a:p>
            <a:pPr marL="0" indent="0" algn="l">
              <a:buNone/>
            </a:pPr>
            <a:r>
              <a:rPr lang="en-US" sz="2600" b="1" dirty="0">
                <a:solidFill>
                  <a:srgbClr val="148F77"/>
                </a:solidFill>
                <a:latin typeface="Calibri" pitchFamily="34" charset="0"/>
                <a:ea typeface="Calibri" pitchFamily="34" charset="-122"/>
                <a:cs typeface="Calibri" pitchFamily="34" charset="-120"/>
              </a:rPr>
              <a:t>What Good Sleep Looks Like</a:t>
            </a:r>
            <a:endParaRPr lang="en-US" sz="2600" dirty="0"/>
          </a:p>
        </p:txBody>
      </p:sp>
      <p:sp>
        <p:nvSpPr>
          <p:cNvPr id="3" name="Shape 1">
            <a:extLst>
              <a:ext uri="{FF2B5EF4-FFF2-40B4-BE49-F238E27FC236}">
                <a16:creationId xmlns:a16="http://schemas.microsoft.com/office/drawing/2014/main" id="{779EAE1B-906A-11A7-B722-5DB9323F9355}"/>
              </a:ext>
            </a:extLst>
          </p:cNvPr>
          <p:cNvSpPr/>
          <p:nvPr/>
        </p:nvSpPr>
        <p:spPr>
          <a:xfrm>
            <a:off x="365760" y="786384"/>
            <a:ext cx="8412480" cy="27432"/>
          </a:xfrm>
          <a:prstGeom prst="rect">
            <a:avLst/>
          </a:prstGeom>
          <a:solidFill>
            <a:srgbClr val="148F77"/>
          </a:solidFill>
          <a:ln w="12700">
            <a:solidFill>
              <a:srgbClr val="148F77"/>
            </a:solidFill>
            <a:prstDash val="solid"/>
          </a:ln>
        </p:spPr>
        <p:txBody>
          <a:bodyPr/>
          <a:lstStyle/>
          <a:p>
            <a:endParaRPr lang="en-US"/>
          </a:p>
        </p:txBody>
      </p:sp>
      <p:sp>
        <p:nvSpPr>
          <p:cNvPr id="20" name="Shape 18">
            <a:extLst>
              <a:ext uri="{FF2B5EF4-FFF2-40B4-BE49-F238E27FC236}">
                <a16:creationId xmlns:a16="http://schemas.microsoft.com/office/drawing/2014/main" id="{A5B099D9-E5B5-4671-5644-E07DA6699E05}"/>
              </a:ext>
            </a:extLst>
          </p:cNvPr>
          <p:cNvSpPr/>
          <p:nvPr/>
        </p:nvSpPr>
        <p:spPr>
          <a:xfrm>
            <a:off x="5532120" y="859536"/>
            <a:ext cx="3291840" cy="4086204"/>
          </a:xfrm>
          <a:prstGeom prst="roundRect">
            <a:avLst>
              <a:gd name="adj" fmla="val 3333"/>
            </a:avLst>
          </a:prstGeom>
          <a:solidFill>
            <a:srgbClr val="148F77"/>
          </a:solidFill>
          <a:ln/>
        </p:spPr>
        <p:txBody>
          <a:bodyPr/>
          <a:lstStyle/>
          <a:p>
            <a:endParaRPr lang="en-US"/>
          </a:p>
        </p:txBody>
      </p:sp>
      <p:sp>
        <p:nvSpPr>
          <p:cNvPr id="21" name="Text 19">
            <a:extLst>
              <a:ext uri="{FF2B5EF4-FFF2-40B4-BE49-F238E27FC236}">
                <a16:creationId xmlns:a16="http://schemas.microsoft.com/office/drawing/2014/main" id="{49D546BD-49D7-7667-E0FE-CB264D16584D}"/>
              </a:ext>
            </a:extLst>
          </p:cNvPr>
          <p:cNvSpPr/>
          <p:nvPr/>
        </p:nvSpPr>
        <p:spPr>
          <a:xfrm>
            <a:off x="5532120" y="1005840"/>
            <a:ext cx="3291840" cy="685800"/>
          </a:xfrm>
          <a:prstGeom prst="rect">
            <a:avLst/>
          </a:prstGeom>
          <a:noFill/>
          <a:ln/>
        </p:spPr>
        <p:txBody>
          <a:bodyPr wrap="square" rtlCol="0" anchor="ctr"/>
          <a:lstStyle/>
          <a:p>
            <a:pPr marL="0" indent="0" algn="ctr">
              <a:buNone/>
            </a:pPr>
            <a:r>
              <a:rPr lang="en-US" sz="2400" b="1" dirty="0">
                <a:solidFill>
                  <a:srgbClr val="FFFFFF"/>
                </a:solidFill>
              </a:rPr>
              <a:t>Signs of</a:t>
            </a:r>
            <a:endParaRPr lang="en-US" sz="2400" dirty="0"/>
          </a:p>
          <a:p>
            <a:pPr marL="0" indent="0" algn="ctr">
              <a:buNone/>
            </a:pPr>
            <a:r>
              <a:rPr lang="en-US" sz="2400" b="1" dirty="0">
                <a:solidFill>
                  <a:srgbClr val="FFFFFF"/>
                </a:solidFill>
              </a:rPr>
              <a:t>Good Sleep</a:t>
            </a:r>
            <a:endParaRPr lang="en-US" sz="2400" dirty="0"/>
          </a:p>
        </p:txBody>
      </p:sp>
      <p:sp>
        <p:nvSpPr>
          <p:cNvPr id="22" name="Shape 20">
            <a:extLst>
              <a:ext uri="{FF2B5EF4-FFF2-40B4-BE49-F238E27FC236}">
                <a16:creationId xmlns:a16="http://schemas.microsoft.com/office/drawing/2014/main" id="{750B7CE8-15E6-5168-E872-F9DBD6D4210D}"/>
              </a:ext>
            </a:extLst>
          </p:cNvPr>
          <p:cNvSpPr/>
          <p:nvPr/>
        </p:nvSpPr>
        <p:spPr>
          <a:xfrm>
            <a:off x="5669280" y="1937364"/>
            <a:ext cx="256032" cy="256032"/>
          </a:xfrm>
          <a:prstGeom prst="ellipse">
            <a:avLst/>
          </a:prstGeom>
          <a:solidFill>
            <a:srgbClr val="FFFFFF"/>
          </a:solidFill>
          <a:ln/>
        </p:spPr>
        <p:txBody>
          <a:bodyPr/>
          <a:lstStyle/>
          <a:p>
            <a:endParaRPr lang="en-US"/>
          </a:p>
        </p:txBody>
      </p:sp>
      <p:sp>
        <p:nvSpPr>
          <p:cNvPr id="23" name="Text 21">
            <a:extLst>
              <a:ext uri="{FF2B5EF4-FFF2-40B4-BE49-F238E27FC236}">
                <a16:creationId xmlns:a16="http://schemas.microsoft.com/office/drawing/2014/main" id="{D7508FD8-3E95-E5CF-045F-B5408113905E}"/>
              </a:ext>
            </a:extLst>
          </p:cNvPr>
          <p:cNvSpPr/>
          <p:nvPr/>
        </p:nvSpPr>
        <p:spPr>
          <a:xfrm>
            <a:off x="6035040" y="1909932"/>
            <a:ext cx="2560320" cy="320040"/>
          </a:xfrm>
          <a:prstGeom prst="rect">
            <a:avLst/>
          </a:prstGeom>
          <a:noFill/>
          <a:ln/>
        </p:spPr>
        <p:txBody>
          <a:bodyPr wrap="square" rtlCol="0" anchor="ctr"/>
          <a:lstStyle/>
          <a:p>
            <a:pPr marL="0" indent="0">
              <a:buNone/>
            </a:pPr>
            <a:r>
              <a:rPr lang="en-US" dirty="0">
                <a:solidFill>
                  <a:srgbClr val="FFFFFF"/>
                </a:solidFill>
              </a:rPr>
              <a:t>Fall asleep within 20 min</a:t>
            </a:r>
            <a:endParaRPr lang="en-US" dirty="0"/>
          </a:p>
        </p:txBody>
      </p:sp>
      <p:sp>
        <p:nvSpPr>
          <p:cNvPr id="24" name="Shape 22">
            <a:extLst>
              <a:ext uri="{FF2B5EF4-FFF2-40B4-BE49-F238E27FC236}">
                <a16:creationId xmlns:a16="http://schemas.microsoft.com/office/drawing/2014/main" id="{6888B963-7F9B-7206-A44A-9DCB8944F49B}"/>
              </a:ext>
            </a:extLst>
          </p:cNvPr>
          <p:cNvSpPr/>
          <p:nvPr/>
        </p:nvSpPr>
        <p:spPr>
          <a:xfrm>
            <a:off x="5669280" y="2504292"/>
            <a:ext cx="256032" cy="256032"/>
          </a:xfrm>
          <a:prstGeom prst="ellipse">
            <a:avLst/>
          </a:prstGeom>
          <a:solidFill>
            <a:srgbClr val="FFFFFF"/>
          </a:solidFill>
          <a:ln/>
        </p:spPr>
        <p:txBody>
          <a:bodyPr/>
          <a:lstStyle/>
          <a:p>
            <a:endParaRPr lang="en-US"/>
          </a:p>
        </p:txBody>
      </p:sp>
      <p:sp>
        <p:nvSpPr>
          <p:cNvPr id="25" name="Text 23">
            <a:extLst>
              <a:ext uri="{FF2B5EF4-FFF2-40B4-BE49-F238E27FC236}">
                <a16:creationId xmlns:a16="http://schemas.microsoft.com/office/drawing/2014/main" id="{876ADF71-4D14-9CC9-440A-3927EAF8B20C}"/>
              </a:ext>
            </a:extLst>
          </p:cNvPr>
          <p:cNvSpPr/>
          <p:nvPr/>
        </p:nvSpPr>
        <p:spPr>
          <a:xfrm>
            <a:off x="6035040" y="2476860"/>
            <a:ext cx="2560320" cy="320040"/>
          </a:xfrm>
          <a:prstGeom prst="rect">
            <a:avLst/>
          </a:prstGeom>
          <a:noFill/>
          <a:ln/>
        </p:spPr>
        <p:txBody>
          <a:bodyPr wrap="square" rtlCol="0" anchor="ctr"/>
          <a:lstStyle/>
          <a:p>
            <a:pPr marL="0" indent="0">
              <a:buNone/>
            </a:pPr>
            <a:r>
              <a:rPr lang="en-US" dirty="0">
                <a:solidFill>
                  <a:srgbClr val="FFFFFF"/>
                </a:solidFill>
              </a:rPr>
              <a:t>Sleep through the night</a:t>
            </a:r>
            <a:endParaRPr lang="en-US" dirty="0"/>
          </a:p>
        </p:txBody>
      </p:sp>
      <p:sp>
        <p:nvSpPr>
          <p:cNvPr id="26" name="Shape 24">
            <a:extLst>
              <a:ext uri="{FF2B5EF4-FFF2-40B4-BE49-F238E27FC236}">
                <a16:creationId xmlns:a16="http://schemas.microsoft.com/office/drawing/2014/main" id="{A3352F01-AD48-6141-72A4-07962BDB2415}"/>
              </a:ext>
            </a:extLst>
          </p:cNvPr>
          <p:cNvSpPr/>
          <p:nvPr/>
        </p:nvSpPr>
        <p:spPr>
          <a:xfrm>
            <a:off x="5669280" y="3071220"/>
            <a:ext cx="256032" cy="256032"/>
          </a:xfrm>
          <a:prstGeom prst="ellipse">
            <a:avLst/>
          </a:prstGeom>
          <a:solidFill>
            <a:srgbClr val="FFFFFF"/>
          </a:solidFill>
          <a:ln/>
        </p:spPr>
        <p:txBody>
          <a:bodyPr/>
          <a:lstStyle/>
          <a:p>
            <a:endParaRPr lang="en-US"/>
          </a:p>
        </p:txBody>
      </p:sp>
      <p:sp>
        <p:nvSpPr>
          <p:cNvPr id="27" name="Text 25">
            <a:extLst>
              <a:ext uri="{FF2B5EF4-FFF2-40B4-BE49-F238E27FC236}">
                <a16:creationId xmlns:a16="http://schemas.microsoft.com/office/drawing/2014/main" id="{9AB18F94-4CC2-96CF-8EF6-5A3C81E5A91E}"/>
              </a:ext>
            </a:extLst>
          </p:cNvPr>
          <p:cNvSpPr/>
          <p:nvPr/>
        </p:nvSpPr>
        <p:spPr>
          <a:xfrm>
            <a:off x="6035040" y="3043788"/>
            <a:ext cx="2560320" cy="320040"/>
          </a:xfrm>
          <a:prstGeom prst="rect">
            <a:avLst/>
          </a:prstGeom>
          <a:noFill/>
          <a:ln/>
        </p:spPr>
        <p:txBody>
          <a:bodyPr wrap="square" rtlCol="0" anchor="ctr"/>
          <a:lstStyle/>
          <a:p>
            <a:pPr marL="0" indent="0">
              <a:buNone/>
            </a:pPr>
            <a:r>
              <a:rPr lang="en-US" dirty="0">
                <a:solidFill>
                  <a:srgbClr val="FFFFFF"/>
                </a:solidFill>
              </a:rPr>
              <a:t>Wake up feeling rested</a:t>
            </a:r>
            <a:endParaRPr lang="en-US" dirty="0"/>
          </a:p>
        </p:txBody>
      </p:sp>
      <p:sp>
        <p:nvSpPr>
          <p:cNvPr id="28" name="Shape 26">
            <a:extLst>
              <a:ext uri="{FF2B5EF4-FFF2-40B4-BE49-F238E27FC236}">
                <a16:creationId xmlns:a16="http://schemas.microsoft.com/office/drawing/2014/main" id="{83FAFBBD-1FF4-1247-317A-964E27EAF5C0}"/>
              </a:ext>
            </a:extLst>
          </p:cNvPr>
          <p:cNvSpPr/>
          <p:nvPr/>
        </p:nvSpPr>
        <p:spPr>
          <a:xfrm>
            <a:off x="5669280" y="3638148"/>
            <a:ext cx="256032" cy="256032"/>
          </a:xfrm>
          <a:prstGeom prst="ellipse">
            <a:avLst/>
          </a:prstGeom>
          <a:solidFill>
            <a:srgbClr val="FFFFFF"/>
          </a:solidFill>
          <a:ln/>
        </p:spPr>
        <p:txBody>
          <a:bodyPr/>
          <a:lstStyle/>
          <a:p>
            <a:endParaRPr lang="en-US"/>
          </a:p>
        </p:txBody>
      </p:sp>
      <p:sp>
        <p:nvSpPr>
          <p:cNvPr id="29" name="Text 27">
            <a:extLst>
              <a:ext uri="{FF2B5EF4-FFF2-40B4-BE49-F238E27FC236}">
                <a16:creationId xmlns:a16="http://schemas.microsoft.com/office/drawing/2014/main" id="{029EA344-8AC1-9521-C0AA-5DEC058E96F5}"/>
              </a:ext>
            </a:extLst>
          </p:cNvPr>
          <p:cNvSpPr/>
          <p:nvPr/>
        </p:nvSpPr>
        <p:spPr>
          <a:xfrm>
            <a:off x="6035040" y="3610716"/>
            <a:ext cx="2560320" cy="320040"/>
          </a:xfrm>
          <a:prstGeom prst="rect">
            <a:avLst/>
          </a:prstGeom>
          <a:noFill/>
          <a:ln/>
        </p:spPr>
        <p:txBody>
          <a:bodyPr wrap="square" rtlCol="0" anchor="ctr"/>
          <a:lstStyle/>
          <a:p>
            <a:pPr marL="0" indent="0">
              <a:buNone/>
            </a:pPr>
            <a:r>
              <a:rPr lang="en-US" dirty="0">
                <a:solidFill>
                  <a:srgbClr val="FFFFFF"/>
                </a:solidFill>
              </a:rPr>
              <a:t>Alert without extra caffeine</a:t>
            </a:r>
            <a:endParaRPr lang="en-US" dirty="0"/>
          </a:p>
        </p:txBody>
      </p:sp>
      <p:sp>
        <p:nvSpPr>
          <p:cNvPr id="30" name="Shape 28">
            <a:extLst>
              <a:ext uri="{FF2B5EF4-FFF2-40B4-BE49-F238E27FC236}">
                <a16:creationId xmlns:a16="http://schemas.microsoft.com/office/drawing/2014/main" id="{31C345CA-8BEF-F0EA-51E7-A2617A23E3D5}"/>
              </a:ext>
            </a:extLst>
          </p:cNvPr>
          <p:cNvSpPr/>
          <p:nvPr/>
        </p:nvSpPr>
        <p:spPr>
          <a:xfrm>
            <a:off x="5669280" y="4205076"/>
            <a:ext cx="256032" cy="256032"/>
          </a:xfrm>
          <a:prstGeom prst="ellipse">
            <a:avLst/>
          </a:prstGeom>
          <a:solidFill>
            <a:srgbClr val="FFFFFF"/>
          </a:solidFill>
          <a:ln/>
        </p:spPr>
        <p:txBody>
          <a:bodyPr/>
          <a:lstStyle/>
          <a:p>
            <a:endParaRPr lang="en-US"/>
          </a:p>
        </p:txBody>
      </p:sp>
      <p:sp>
        <p:nvSpPr>
          <p:cNvPr id="31" name="Text 29">
            <a:extLst>
              <a:ext uri="{FF2B5EF4-FFF2-40B4-BE49-F238E27FC236}">
                <a16:creationId xmlns:a16="http://schemas.microsoft.com/office/drawing/2014/main" id="{6D6CBC2E-334A-A8C3-585C-2F3BFDD9F53B}"/>
              </a:ext>
            </a:extLst>
          </p:cNvPr>
          <p:cNvSpPr/>
          <p:nvPr/>
        </p:nvSpPr>
        <p:spPr>
          <a:xfrm>
            <a:off x="6035040" y="4177644"/>
            <a:ext cx="2560320" cy="320040"/>
          </a:xfrm>
          <a:prstGeom prst="rect">
            <a:avLst/>
          </a:prstGeom>
          <a:noFill/>
          <a:ln/>
        </p:spPr>
        <p:txBody>
          <a:bodyPr wrap="square" rtlCol="0" anchor="ctr"/>
          <a:lstStyle/>
          <a:p>
            <a:pPr marL="0" indent="0">
              <a:buNone/>
            </a:pPr>
            <a:r>
              <a:rPr lang="en-US" dirty="0">
                <a:solidFill>
                  <a:srgbClr val="FFFFFF"/>
                </a:solidFill>
              </a:rPr>
              <a:t>Good mood &amp; focus</a:t>
            </a:r>
            <a:endParaRPr lang="en-US" dirty="0"/>
          </a:p>
        </p:txBody>
      </p:sp>
      <p:pic>
        <p:nvPicPr>
          <p:cNvPr id="33" name="Picture 32">
            <a:extLst>
              <a:ext uri="{FF2B5EF4-FFF2-40B4-BE49-F238E27FC236}">
                <a16:creationId xmlns:a16="http://schemas.microsoft.com/office/drawing/2014/main" id="{12D50F72-C2EB-CF4C-52A1-FB8D9FC14E24}"/>
              </a:ext>
            </a:extLst>
          </p:cNvPr>
          <p:cNvPicPr>
            <a:picLocks noChangeAspect="1"/>
          </p:cNvPicPr>
          <p:nvPr/>
        </p:nvPicPr>
        <p:blipFill>
          <a:blip r:embed="rId5"/>
          <a:stretch>
            <a:fillRect/>
          </a:stretch>
        </p:blipFill>
        <p:spPr>
          <a:xfrm>
            <a:off x="320040" y="1520654"/>
            <a:ext cx="4917439" cy="2684422"/>
          </a:xfrm>
          <a:prstGeom prst="rect">
            <a:avLst/>
          </a:prstGeom>
        </p:spPr>
      </p:pic>
      <p:pic>
        <p:nvPicPr>
          <p:cNvPr id="5" name="ElevenLabs_2026-05-08T01_03_44_English American_ivc_sp112_s89_sb100_se0_b_m2">
            <a:hlinkClick r:id="" action="ppaction://media"/>
            <a:extLst>
              <a:ext uri="{FF2B5EF4-FFF2-40B4-BE49-F238E27FC236}">
                <a16:creationId xmlns:a16="http://schemas.microsoft.com/office/drawing/2014/main" id="{39C76F2F-DE09-09E3-F399-DE020C436C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965" y="0"/>
            <a:ext cx="609600" cy="609600"/>
          </a:xfrm>
          <a:prstGeom prst="rect">
            <a:avLst/>
          </a:prstGeom>
        </p:spPr>
      </p:pic>
    </p:spTree>
    <p:extLst>
      <p:ext uri="{BB962C8B-B14F-4D97-AF65-F5344CB8AC3E}">
        <p14:creationId xmlns:p14="http://schemas.microsoft.com/office/powerpoint/2010/main" val="149064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159</TotalTime>
  <Words>2320</Words>
  <Application>Microsoft Office PowerPoint</Application>
  <PresentationFormat>On-screen Show (16:9)</PresentationFormat>
  <Paragraphs>207</Paragraphs>
  <Slides>14</Slides>
  <Notes>14</Notes>
  <HiddenSlides>0</HiddenSlides>
  <MMClips>12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Sleep Well Live Well</dc:title>
  <dc:subject>PptxGenJS Presentation</dc:subject>
  <dc:creator>PptxGenJS</dc:creator>
  <cp:lastModifiedBy>Betty Nava</cp:lastModifiedBy>
  <cp:revision>7</cp:revision>
  <cp:lastPrinted>2026-05-07T23:32:15Z</cp:lastPrinted>
  <dcterms:created xsi:type="dcterms:W3CDTF">2026-04-28T19:22:58Z</dcterms:created>
  <dcterms:modified xsi:type="dcterms:W3CDTF">2026-05-08T01:09:09Z</dcterms:modified>
</cp:coreProperties>
</file>