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4" r:id="rId9"/>
    <p:sldId id="270" r:id="rId10"/>
    <p:sldId id="265" r:id="rId11"/>
    <p:sldId id="266" r:id="rId12"/>
    <p:sldId id="267" r:id="rId13"/>
    <p:sldId id="268" r:id="rId14"/>
    <p:sldId id="269" r:id="rId15"/>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8B8"/>
    <a:srgbClr val="A20000"/>
    <a:srgbClr val="009242"/>
    <a:srgbClr val="5725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C4A9EF-BB17-468F-A9D0-D5CE4F5736D0}" v="34" dt="2026-05-08T00:50:04.0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94" autoAdjust="0"/>
    <p:restoredTop sz="66174" autoAdjust="0"/>
  </p:normalViewPr>
  <p:slideViewPr>
    <p:cSldViewPr snapToGrid="0" snapToObjects="1">
      <p:cViewPr varScale="1">
        <p:scale>
          <a:sx n="71" d="100"/>
          <a:sy n="71" d="100"/>
        </p:scale>
        <p:origin x="181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ty Nava" userId="06bc8f31b07af6d4" providerId="LiveId" clId="{74AED96D-6BBB-49B5-B330-2DA0585F08BE}"/>
    <pc:docChg chg="undo custSel modSld">
      <pc:chgData name="Betty Nava" userId="06bc8f31b07af6d4" providerId="LiveId" clId="{74AED96D-6BBB-49B5-B330-2DA0585F08BE}" dt="2026-05-08T00:50:05.853" v="133" actId="1076"/>
      <pc:docMkLst>
        <pc:docMk/>
      </pc:docMkLst>
      <pc:sldChg chg="addSp modSp modAnim">
        <pc:chgData name="Betty Nava" userId="06bc8f31b07af6d4" providerId="LiveId" clId="{74AED96D-6BBB-49B5-B330-2DA0585F08BE}" dt="2026-05-08T00:29:28.976" v="1"/>
        <pc:sldMkLst>
          <pc:docMk/>
          <pc:sldMk cId="0" sldId="256"/>
        </pc:sldMkLst>
        <pc:picChg chg="add mod">
          <ac:chgData name="Betty Nava" userId="06bc8f31b07af6d4" providerId="LiveId" clId="{74AED96D-6BBB-49B5-B330-2DA0585F08BE}" dt="2026-05-08T00:29:28.976" v="1"/>
          <ac:picMkLst>
            <pc:docMk/>
            <pc:sldMk cId="0" sldId="256"/>
            <ac:picMk id="3" creationId="{BDC575F4-94FB-7489-A61B-83203C4BCD0B}"/>
          </ac:picMkLst>
        </pc:picChg>
      </pc:sldChg>
      <pc:sldChg chg="addSp modSp modAnim">
        <pc:chgData name="Betty Nava" userId="06bc8f31b07af6d4" providerId="LiveId" clId="{74AED96D-6BBB-49B5-B330-2DA0585F08BE}" dt="2026-05-08T00:29:18.599" v="0"/>
        <pc:sldMkLst>
          <pc:docMk/>
          <pc:sldMk cId="0" sldId="257"/>
        </pc:sldMkLst>
        <pc:picChg chg="add mod">
          <ac:chgData name="Betty Nava" userId="06bc8f31b07af6d4" providerId="LiveId" clId="{74AED96D-6BBB-49B5-B330-2DA0585F08BE}" dt="2026-05-08T00:29:18.599" v="0"/>
          <ac:picMkLst>
            <pc:docMk/>
            <pc:sldMk cId="0" sldId="257"/>
            <ac:picMk id="15" creationId="{F7C9F238-57E2-B690-45DD-B58A6D2A0C33}"/>
          </ac:picMkLst>
        </pc:picChg>
      </pc:sldChg>
      <pc:sldChg chg="addSp modSp modAnim">
        <pc:chgData name="Betty Nava" userId="06bc8f31b07af6d4" providerId="LiveId" clId="{74AED96D-6BBB-49B5-B330-2DA0585F08BE}" dt="2026-05-08T00:30:00.922" v="2"/>
        <pc:sldMkLst>
          <pc:docMk/>
          <pc:sldMk cId="0" sldId="258"/>
        </pc:sldMkLst>
        <pc:picChg chg="add mod">
          <ac:chgData name="Betty Nava" userId="06bc8f31b07af6d4" providerId="LiveId" clId="{74AED96D-6BBB-49B5-B330-2DA0585F08BE}" dt="2026-05-08T00:30:00.922" v="2"/>
          <ac:picMkLst>
            <pc:docMk/>
            <pc:sldMk cId="0" sldId="258"/>
            <ac:picMk id="17" creationId="{20D01986-F0F4-5B43-24E2-097253ABD6D1}"/>
          </ac:picMkLst>
        </pc:picChg>
      </pc:sldChg>
      <pc:sldChg chg="addSp modSp mod modAnim">
        <pc:chgData name="Betty Nava" userId="06bc8f31b07af6d4" providerId="LiveId" clId="{74AED96D-6BBB-49B5-B330-2DA0585F08BE}" dt="2026-05-08T00:30:46.041" v="4" actId="1076"/>
        <pc:sldMkLst>
          <pc:docMk/>
          <pc:sldMk cId="0" sldId="259"/>
        </pc:sldMkLst>
        <pc:picChg chg="add mod">
          <ac:chgData name="Betty Nava" userId="06bc8f31b07af6d4" providerId="LiveId" clId="{74AED96D-6BBB-49B5-B330-2DA0585F08BE}" dt="2026-05-08T00:30:46.041" v="4" actId="1076"/>
          <ac:picMkLst>
            <pc:docMk/>
            <pc:sldMk cId="0" sldId="259"/>
            <ac:picMk id="3" creationId="{F9245E4B-54BE-C7B8-25B2-1108D1F4C534}"/>
          </ac:picMkLst>
        </pc:picChg>
      </pc:sldChg>
      <pc:sldChg chg="addSp modSp modAnim modNotesTx">
        <pc:chgData name="Betty Nava" userId="06bc8f31b07af6d4" providerId="LiveId" clId="{74AED96D-6BBB-49B5-B330-2DA0585F08BE}" dt="2026-05-08T00:32:16.998" v="7"/>
        <pc:sldMkLst>
          <pc:docMk/>
          <pc:sldMk cId="0" sldId="260"/>
        </pc:sldMkLst>
        <pc:picChg chg="add mod">
          <ac:chgData name="Betty Nava" userId="06bc8f31b07af6d4" providerId="LiveId" clId="{74AED96D-6BBB-49B5-B330-2DA0585F08BE}" dt="2026-05-08T00:32:16.998" v="7"/>
          <ac:picMkLst>
            <pc:docMk/>
            <pc:sldMk cId="0" sldId="260"/>
            <ac:picMk id="3" creationId="{F93A1B77-B9B4-C677-35DE-35594167651F}"/>
          </ac:picMkLst>
        </pc:picChg>
      </pc:sldChg>
      <pc:sldChg chg="addSp delSp modSp mod delAnim modAnim modNotesTx">
        <pc:chgData name="Betty Nava" userId="06bc8f31b07af6d4" providerId="LiveId" clId="{74AED96D-6BBB-49B5-B330-2DA0585F08BE}" dt="2026-05-08T00:36:20.981" v="31" actId="1076"/>
        <pc:sldMkLst>
          <pc:docMk/>
          <pc:sldMk cId="0" sldId="261"/>
        </pc:sldMkLst>
        <pc:spChg chg="mod">
          <ac:chgData name="Betty Nava" userId="06bc8f31b07af6d4" providerId="LiveId" clId="{74AED96D-6BBB-49B5-B330-2DA0585F08BE}" dt="2026-05-08T00:32:34.718" v="9" actId="404"/>
          <ac:spMkLst>
            <pc:docMk/>
            <pc:sldMk cId="0" sldId="261"/>
            <ac:spMk id="2" creationId="{00000000-0000-0000-0000-000000000000}"/>
          </ac:spMkLst>
        </pc:spChg>
        <pc:spChg chg="add del">
          <ac:chgData name="Betty Nava" userId="06bc8f31b07af6d4" providerId="LiveId" clId="{74AED96D-6BBB-49B5-B330-2DA0585F08BE}" dt="2026-05-08T00:36:15.556" v="29" actId="22"/>
          <ac:spMkLst>
            <pc:docMk/>
            <pc:sldMk cId="0" sldId="261"/>
            <ac:spMk id="17" creationId="{197E338D-5651-CA78-48DD-1F9DCCF40249}"/>
          </ac:spMkLst>
        </pc:spChg>
        <pc:picChg chg="add del mod">
          <ac:chgData name="Betty Nava" userId="06bc8f31b07af6d4" providerId="LiveId" clId="{74AED96D-6BBB-49B5-B330-2DA0585F08BE}" dt="2026-05-08T00:36:13.337" v="27" actId="478"/>
          <ac:picMkLst>
            <pc:docMk/>
            <pc:sldMk cId="0" sldId="261"/>
            <ac:picMk id="3" creationId="{B7BD8762-BD6F-CCF1-B069-34815311D2E0}"/>
          </ac:picMkLst>
        </pc:picChg>
        <pc:picChg chg="add mod">
          <ac:chgData name="Betty Nava" userId="06bc8f31b07af6d4" providerId="LiveId" clId="{74AED96D-6BBB-49B5-B330-2DA0585F08BE}" dt="2026-05-08T00:36:20.981" v="31" actId="1076"/>
          <ac:picMkLst>
            <pc:docMk/>
            <pc:sldMk cId="0" sldId="261"/>
            <ac:picMk id="19" creationId="{F9F7CB19-D006-6384-7975-86429245D99D}"/>
          </ac:picMkLst>
        </pc:picChg>
      </pc:sldChg>
      <pc:sldChg chg="addSp delSp modSp mod modAnim">
        <pc:chgData name="Betty Nava" userId="06bc8f31b07af6d4" providerId="LiveId" clId="{74AED96D-6BBB-49B5-B330-2DA0585F08BE}" dt="2026-05-08T00:38:14.359" v="35" actId="1076"/>
        <pc:sldMkLst>
          <pc:docMk/>
          <pc:sldMk cId="0" sldId="262"/>
        </pc:sldMkLst>
        <pc:spChg chg="add del">
          <ac:chgData name="Betty Nava" userId="06bc8f31b07af6d4" providerId="LiveId" clId="{74AED96D-6BBB-49B5-B330-2DA0585F08BE}" dt="2026-05-08T00:38:03.218" v="33" actId="22"/>
          <ac:spMkLst>
            <pc:docMk/>
            <pc:sldMk cId="0" sldId="262"/>
            <ac:spMk id="5" creationId="{B43A96EC-FC16-080C-1929-84AAC5747CF8}"/>
          </ac:spMkLst>
        </pc:spChg>
        <pc:picChg chg="add mod">
          <ac:chgData name="Betty Nava" userId="06bc8f31b07af6d4" providerId="LiveId" clId="{74AED96D-6BBB-49B5-B330-2DA0585F08BE}" dt="2026-05-08T00:38:14.359" v="35" actId="1076"/>
          <ac:picMkLst>
            <pc:docMk/>
            <pc:sldMk cId="0" sldId="262"/>
            <ac:picMk id="18" creationId="{4936C804-21CF-4568-311F-FDCB9F3C769B}"/>
          </ac:picMkLst>
        </pc:picChg>
      </pc:sldChg>
      <pc:sldChg chg="addSp delSp modSp mod delAnim modAnim">
        <pc:chgData name="Betty Nava" userId="06bc8f31b07af6d4" providerId="LiveId" clId="{74AED96D-6BBB-49B5-B330-2DA0585F08BE}" dt="2026-05-08T00:42:20.873" v="64" actId="1076"/>
        <pc:sldMkLst>
          <pc:docMk/>
          <pc:sldMk cId="0" sldId="264"/>
        </pc:sldMkLst>
        <pc:spChg chg="mod">
          <ac:chgData name="Betty Nava" userId="06bc8f31b07af6d4" providerId="LiveId" clId="{74AED96D-6BBB-49B5-B330-2DA0585F08BE}" dt="2026-05-08T00:38:35.152" v="38" actId="20577"/>
          <ac:spMkLst>
            <pc:docMk/>
            <pc:sldMk cId="0" sldId="264"/>
            <ac:spMk id="2" creationId="{00000000-0000-0000-0000-000000000000}"/>
          </ac:spMkLst>
        </pc:spChg>
        <pc:spChg chg="mod">
          <ac:chgData name="Betty Nava" userId="06bc8f31b07af6d4" providerId="LiveId" clId="{74AED96D-6BBB-49B5-B330-2DA0585F08BE}" dt="2026-05-08T00:38:40.174" v="39" actId="1076"/>
          <ac:spMkLst>
            <pc:docMk/>
            <pc:sldMk cId="0" sldId="264"/>
            <ac:spMk id="3" creationId="{00000000-0000-0000-0000-000000000000}"/>
          </ac:spMkLst>
        </pc:spChg>
        <pc:picChg chg="add del mod">
          <ac:chgData name="Betty Nava" userId="06bc8f31b07af6d4" providerId="LiveId" clId="{74AED96D-6BBB-49B5-B330-2DA0585F08BE}" dt="2026-05-08T00:42:13.775" v="61" actId="478"/>
          <ac:picMkLst>
            <pc:docMk/>
            <pc:sldMk cId="0" sldId="264"/>
            <ac:picMk id="4" creationId="{A0B398A6-02B5-5F52-B2C1-B0BB69F7FDA9}"/>
          </ac:picMkLst>
        </pc:picChg>
        <pc:picChg chg="add mod">
          <ac:chgData name="Betty Nava" userId="06bc8f31b07af6d4" providerId="LiveId" clId="{74AED96D-6BBB-49B5-B330-2DA0585F08BE}" dt="2026-05-08T00:42:20.873" v="64" actId="1076"/>
          <ac:picMkLst>
            <pc:docMk/>
            <pc:sldMk cId="0" sldId="264"/>
            <ac:picMk id="8" creationId="{22D41C0D-635B-1FD2-2292-E0265A9F9F77}"/>
          </ac:picMkLst>
        </pc:picChg>
      </pc:sldChg>
      <pc:sldChg chg="addSp delSp modSp mod delAnim modAnim modNotesTx">
        <pc:chgData name="Betty Nava" userId="06bc8f31b07af6d4" providerId="LiveId" clId="{74AED96D-6BBB-49B5-B330-2DA0585F08BE}" dt="2026-05-08T00:44:50.613" v="106" actId="20577"/>
        <pc:sldMkLst>
          <pc:docMk/>
          <pc:sldMk cId="0" sldId="265"/>
        </pc:sldMkLst>
        <pc:picChg chg="add del mod">
          <ac:chgData name="Betty Nava" userId="06bc8f31b07af6d4" providerId="LiveId" clId="{74AED96D-6BBB-49B5-B330-2DA0585F08BE}" dt="2026-05-08T00:44:11.984" v="88" actId="478"/>
          <ac:picMkLst>
            <pc:docMk/>
            <pc:sldMk cId="0" sldId="265"/>
            <ac:picMk id="3" creationId="{B774B789-284B-72E8-EF7E-1C2A52207E97}"/>
          </ac:picMkLst>
        </pc:picChg>
        <pc:picChg chg="add mod">
          <ac:chgData name="Betty Nava" userId="06bc8f31b07af6d4" providerId="LiveId" clId="{74AED96D-6BBB-49B5-B330-2DA0585F08BE}" dt="2026-05-08T00:44:35.969" v="90" actId="1076"/>
          <ac:picMkLst>
            <pc:docMk/>
            <pc:sldMk cId="0" sldId="265"/>
            <ac:picMk id="22" creationId="{8469B356-1234-1724-7439-DF360FB92507}"/>
          </ac:picMkLst>
        </pc:picChg>
      </pc:sldChg>
      <pc:sldChg chg="addSp modSp mod modAnim modNotesTx">
        <pc:chgData name="Betty Nava" userId="06bc8f31b07af6d4" providerId="LiveId" clId="{74AED96D-6BBB-49B5-B330-2DA0585F08BE}" dt="2026-05-08T00:47:22.952" v="108" actId="1076"/>
        <pc:sldMkLst>
          <pc:docMk/>
          <pc:sldMk cId="0" sldId="266"/>
        </pc:sldMkLst>
        <pc:picChg chg="add mod">
          <ac:chgData name="Betty Nava" userId="06bc8f31b07af6d4" providerId="LiveId" clId="{74AED96D-6BBB-49B5-B330-2DA0585F08BE}" dt="2026-05-08T00:47:22.952" v="108" actId="1076"/>
          <ac:picMkLst>
            <pc:docMk/>
            <pc:sldMk cId="0" sldId="266"/>
            <ac:picMk id="2" creationId="{B24CF44C-68D6-9EA0-FC85-7DF86DDE6A0D}"/>
          </ac:picMkLst>
        </pc:picChg>
      </pc:sldChg>
      <pc:sldChg chg="addSp modSp mod modAnim">
        <pc:chgData name="Betty Nava" userId="06bc8f31b07af6d4" providerId="LiveId" clId="{74AED96D-6BBB-49B5-B330-2DA0585F08BE}" dt="2026-05-08T00:48:08.885" v="110" actId="1076"/>
        <pc:sldMkLst>
          <pc:docMk/>
          <pc:sldMk cId="0" sldId="267"/>
        </pc:sldMkLst>
        <pc:picChg chg="add mod">
          <ac:chgData name="Betty Nava" userId="06bc8f31b07af6d4" providerId="LiveId" clId="{74AED96D-6BBB-49B5-B330-2DA0585F08BE}" dt="2026-05-08T00:48:08.885" v="110" actId="1076"/>
          <ac:picMkLst>
            <pc:docMk/>
            <pc:sldMk cId="0" sldId="267"/>
            <ac:picMk id="14" creationId="{E6D086CA-BBD3-067A-1C13-C75F01980047}"/>
          </ac:picMkLst>
        </pc:picChg>
      </pc:sldChg>
      <pc:sldChg chg="addSp delSp modSp mod delAnim modAnim modNotesTx">
        <pc:chgData name="Betty Nava" userId="06bc8f31b07af6d4" providerId="LiveId" clId="{74AED96D-6BBB-49B5-B330-2DA0585F08BE}" dt="2026-05-08T00:50:05.853" v="133" actId="1076"/>
        <pc:sldMkLst>
          <pc:docMk/>
          <pc:sldMk cId="0" sldId="268"/>
        </pc:sldMkLst>
        <pc:picChg chg="add del mod">
          <ac:chgData name="Betty Nava" userId="06bc8f31b07af6d4" providerId="LiveId" clId="{74AED96D-6BBB-49B5-B330-2DA0585F08BE}" dt="2026-05-08T00:50:03.821" v="131" actId="478"/>
          <ac:picMkLst>
            <pc:docMk/>
            <pc:sldMk cId="0" sldId="268"/>
            <ac:picMk id="5" creationId="{240AE130-4044-11E2-B98B-E0C6CC517240}"/>
          </ac:picMkLst>
        </pc:picChg>
        <pc:picChg chg="add mod">
          <ac:chgData name="Betty Nava" userId="06bc8f31b07af6d4" providerId="LiveId" clId="{74AED96D-6BBB-49B5-B330-2DA0585F08BE}" dt="2026-05-08T00:50:05.853" v="133" actId="1076"/>
          <ac:picMkLst>
            <pc:docMk/>
            <pc:sldMk cId="0" sldId="268"/>
            <ac:picMk id="6" creationId="{88D6DFF7-3624-3EB8-BCB4-822D8801FC38}"/>
          </ac:picMkLst>
        </pc:picChg>
      </pc:sldChg>
      <pc:sldChg chg="addSp delSp modSp mod delAnim modAnim modNotesTx">
        <pc:chgData name="Betty Nava" userId="06bc8f31b07af6d4" providerId="LiveId" clId="{74AED96D-6BBB-49B5-B330-2DA0585F08BE}" dt="2026-05-08T00:41:57.766" v="60" actId="1076"/>
        <pc:sldMkLst>
          <pc:docMk/>
          <pc:sldMk cId="1490644808" sldId="270"/>
        </pc:sldMkLst>
        <pc:spChg chg="mod">
          <ac:chgData name="Betty Nava" userId="06bc8f31b07af6d4" providerId="LiveId" clId="{74AED96D-6BBB-49B5-B330-2DA0585F08BE}" dt="2026-05-08T00:39:11.784" v="42" actId="20577"/>
          <ac:spMkLst>
            <pc:docMk/>
            <pc:sldMk cId="1490644808" sldId="270"/>
            <ac:spMk id="2" creationId="{6BA18964-A551-B865-1F60-D50EEDE40D82}"/>
          </ac:spMkLst>
        </pc:spChg>
        <pc:spChg chg="add mod">
          <ac:chgData name="Betty Nava" userId="06bc8f31b07af6d4" providerId="LiveId" clId="{74AED96D-6BBB-49B5-B330-2DA0585F08BE}" dt="2026-05-08T00:39:32.841" v="47"/>
          <ac:spMkLst>
            <pc:docMk/>
            <pc:sldMk cId="1490644808" sldId="270"/>
            <ac:spMk id="4" creationId="{E13EBC32-6EC5-19F8-FBAE-A8841585EE30}"/>
          </ac:spMkLst>
        </pc:spChg>
        <pc:spChg chg="add mod">
          <ac:chgData name="Betty Nava" userId="06bc8f31b07af6d4" providerId="LiveId" clId="{74AED96D-6BBB-49B5-B330-2DA0585F08BE}" dt="2026-05-08T00:39:32.841" v="47"/>
          <ac:spMkLst>
            <pc:docMk/>
            <pc:sldMk cId="1490644808" sldId="270"/>
            <ac:spMk id="5" creationId="{C7B75A8E-7EC4-F0F1-B5B2-ABD3D148D863}"/>
          </ac:spMkLst>
        </pc:spChg>
        <pc:spChg chg="add mod">
          <ac:chgData name="Betty Nava" userId="06bc8f31b07af6d4" providerId="LiveId" clId="{74AED96D-6BBB-49B5-B330-2DA0585F08BE}" dt="2026-05-08T00:39:32.841" v="47"/>
          <ac:spMkLst>
            <pc:docMk/>
            <pc:sldMk cId="1490644808" sldId="270"/>
            <ac:spMk id="6" creationId="{CF877FA4-C732-E67E-9FF6-81EC14B079CF}"/>
          </ac:spMkLst>
        </pc:spChg>
        <pc:spChg chg="add mod">
          <ac:chgData name="Betty Nava" userId="06bc8f31b07af6d4" providerId="LiveId" clId="{74AED96D-6BBB-49B5-B330-2DA0585F08BE}" dt="2026-05-08T00:39:32.841" v="47"/>
          <ac:spMkLst>
            <pc:docMk/>
            <pc:sldMk cId="1490644808" sldId="270"/>
            <ac:spMk id="7" creationId="{4E725198-FEB9-E4B5-C2D0-8227F5BF3C70}"/>
          </ac:spMkLst>
        </pc:spChg>
        <pc:spChg chg="add mod">
          <ac:chgData name="Betty Nava" userId="06bc8f31b07af6d4" providerId="LiveId" clId="{74AED96D-6BBB-49B5-B330-2DA0585F08BE}" dt="2026-05-08T00:39:32.841" v="47"/>
          <ac:spMkLst>
            <pc:docMk/>
            <pc:sldMk cId="1490644808" sldId="270"/>
            <ac:spMk id="8" creationId="{86A995FE-29EB-A880-550F-107D14E6C4C4}"/>
          </ac:spMkLst>
        </pc:spChg>
        <pc:spChg chg="add mod">
          <ac:chgData name="Betty Nava" userId="06bc8f31b07af6d4" providerId="LiveId" clId="{74AED96D-6BBB-49B5-B330-2DA0585F08BE}" dt="2026-05-08T00:39:32.841" v="47"/>
          <ac:spMkLst>
            <pc:docMk/>
            <pc:sldMk cId="1490644808" sldId="270"/>
            <ac:spMk id="9" creationId="{1A749882-9647-A0C6-CE7E-6D574C865292}"/>
          </ac:spMkLst>
        </pc:spChg>
        <pc:spChg chg="add mod">
          <ac:chgData name="Betty Nava" userId="06bc8f31b07af6d4" providerId="LiveId" clId="{74AED96D-6BBB-49B5-B330-2DA0585F08BE}" dt="2026-05-08T00:39:36.707" v="48"/>
          <ac:spMkLst>
            <pc:docMk/>
            <pc:sldMk cId="1490644808" sldId="270"/>
            <ac:spMk id="10" creationId="{6C9EC22E-69C2-D141-D3D0-407F32983A66}"/>
          </ac:spMkLst>
        </pc:spChg>
        <pc:spChg chg="add mod">
          <ac:chgData name="Betty Nava" userId="06bc8f31b07af6d4" providerId="LiveId" clId="{74AED96D-6BBB-49B5-B330-2DA0585F08BE}" dt="2026-05-08T00:39:36.707" v="48"/>
          <ac:spMkLst>
            <pc:docMk/>
            <pc:sldMk cId="1490644808" sldId="270"/>
            <ac:spMk id="11" creationId="{88BB28C7-9E95-25A1-BE86-6731D63307CD}"/>
          </ac:spMkLst>
        </pc:spChg>
        <pc:spChg chg="add mod">
          <ac:chgData name="Betty Nava" userId="06bc8f31b07af6d4" providerId="LiveId" clId="{74AED96D-6BBB-49B5-B330-2DA0585F08BE}" dt="2026-05-08T00:39:36.707" v="48"/>
          <ac:spMkLst>
            <pc:docMk/>
            <pc:sldMk cId="1490644808" sldId="270"/>
            <ac:spMk id="12" creationId="{89E1FE3F-DDE1-5607-294F-C95C02488C9A}"/>
          </ac:spMkLst>
        </pc:spChg>
        <pc:spChg chg="add mod">
          <ac:chgData name="Betty Nava" userId="06bc8f31b07af6d4" providerId="LiveId" clId="{74AED96D-6BBB-49B5-B330-2DA0585F08BE}" dt="2026-05-08T00:39:36.707" v="48"/>
          <ac:spMkLst>
            <pc:docMk/>
            <pc:sldMk cId="1490644808" sldId="270"/>
            <ac:spMk id="13" creationId="{FF53A1BC-6DF4-70E5-DD56-8F0C8EDD7196}"/>
          </ac:spMkLst>
        </pc:spChg>
        <pc:spChg chg="add mod">
          <ac:chgData name="Betty Nava" userId="06bc8f31b07af6d4" providerId="LiveId" clId="{74AED96D-6BBB-49B5-B330-2DA0585F08BE}" dt="2026-05-08T00:39:36.707" v="48"/>
          <ac:spMkLst>
            <pc:docMk/>
            <pc:sldMk cId="1490644808" sldId="270"/>
            <ac:spMk id="14" creationId="{F445E57E-DDE2-F2C6-E3FF-82809DE65872}"/>
          </ac:spMkLst>
        </pc:spChg>
        <pc:spChg chg="add mod">
          <ac:chgData name="Betty Nava" userId="06bc8f31b07af6d4" providerId="LiveId" clId="{74AED96D-6BBB-49B5-B330-2DA0585F08BE}" dt="2026-05-08T00:39:36.707" v="48"/>
          <ac:spMkLst>
            <pc:docMk/>
            <pc:sldMk cId="1490644808" sldId="270"/>
            <ac:spMk id="15" creationId="{15341787-D378-D149-5F3D-48575A9A489F}"/>
          </ac:spMkLst>
        </pc:spChg>
        <pc:spChg chg="add mod">
          <ac:chgData name="Betty Nava" userId="06bc8f31b07af6d4" providerId="LiveId" clId="{74AED96D-6BBB-49B5-B330-2DA0585F08BE}" dt="2026-05-08T00:39:40.173" v="49"/>
          <ac:spMkLst>
            <pc:docMk/>
            <pc:sldMk cId="1490644808" sldId="270"/>
            <ac:spMk id="16" creationId="{14177440-203B-E38D-EF0C-E90AB46E755F}"/>
          </ac:spMkLst>
        </pc:spChg>
        <pc:spChg chg="add mod">
          <ac:chgData name="Betty Nava" userId="06bc8f31b07af6d4" providerId="LiveId" clId="{74AED96D-6BBB-49B5-B330-2DA0585F08BE}" dt="2026-05-08T00:39:40.173" v="49"/>
          <ac:spMkLst>
            <pc:docMk/>
            <pc:sldMk cId="1490644808" sldId="270"/>
            <ac:spMk id="17" creationId="{3420C92B-A22D-1F23-0FD9-695A7B9DAD80}"/>
          </ac:spMkLst>
        </pc:spChg>
        <pc:spChg chg="add mod">
          <ac:chgData name="Betty Nava" userId="06bc8f31b07af6d4" providerId="LiveId" clId="{74AED96D-6BBB-49B5-B330-2DA0585F08BE}" dt="2026-05-08T00:39:40.173" v="49"/>
          <ac:spMkLst>
            <pc:docMk/>
            <pc:sldMk cId="1490644808" sldId="270"/>
            <ac:spMk id="18" creationId="{ED5E8360-7C65-5A98-4DA2-48F43FBB84FB}"/>
          </ac:spMkLst>
        </pc:spChg>
        <pc:spChg chg="add mod">
          <ac:chgData name="Betty Nava" userId="06bc8f31b07af6d4" providerId="LiveId" clId="{74AED96D-6BBB-49B5-B330-2DA0585F08BE}" dt="2026-05-08T00:39:40.173" v="49"/>
          <ac:spMkLst>
            <pc:docMk/>
            <pc:sldMk cId="1490644808" sldId="270"/>
            <ac:spMk id="19" creationId="{12A7BA26-4EA9-BD72-9E95-579BB79DEAED}"/>
          </ac:spMkLst>
        </pc:spChg>
        <pc:spChg chg="add mod">
          <ac:chgData name="Betty Nava" userId="06bc8f31b07af6d4" providerId="LiveId" clId="{74AED96D-6BBB-49B5-B330-2DA0585F08BE}" dt="2026-05-08T00:39:40.173" v="49"/>
          <ac:spMkLst>
            <pc:docMk/>
            <pc:sldMk cId="1490644808" sldId="270"/>
            <ac:spMk id="32" creationId="{25903D5B-647A-6C03-B972-1A7B714186C6}"/>
          </ac:spMkLst>
        </pc:spChg>
        <pc:spChg chg="add mod">
          <ac:chgData name="Betty Nava" userId="06bc8f31b07af6d4" providerId="LiveId" clId="{74AED96D-6BBB-49B5-B330-2DA0585F08BE}" dt="2026-05-08T00:39:40.173" v="49"/>
          <ac:spMkLst>
            <pc:docMk/>
            <pc:sldMk cId="1490644808" sldId="270"/>
            <ac:spMk id="34" creationId="{D937BE2F-BCAF-BEFC-5383-D61243799AAF}"/>
          </ac:spMkLst>
        </pc:spChg>
        <pc:picChg chg="add del mod">
          <ac:chgData name="Betty Nava" userId="06bc8f31b07af6d4" providerId="LiveId" clId="{74AED96D-6BBB-49B5-B330-2DA0585F08BE}" dt="2026-05-08T00:41:55.368" v="58" actId="478"/>
          <ac:picMkLst>
            <pc:docMk/>
            <pc:sldMk cId="1490644808" sldId="270"/>
            <ac:picMk id="35" creationId="{18E058D1-DA49-6CEF-4DBC-4FD86AFCBF2F}"/>
          </ac:picMkLst>
        </pc:picChg>
        <pc:picChg chg="add mod">
          <ac:chgData name="Betty Nava" userId="06bc8f31b07af6d4" providerId="LiveId" clId="{74AED96D-6BBB-49B5-B330-2DA0585F08BE}" dt="2026-05-08T00:41:57.766" v="60" actId="1076"/>
          <ac:picMkLst>
            <pc:docMk/>
            <pc:sldMk cId="1490644808" sldId="270"/>
            <ac:picMk id="36" creationId="{4255E7E0-C449-71CC-182F-413E59C6265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015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Bienvenidos</a:t>
            </a:r>
            <a:r>
              <a:rPr lang="en-US" dirty="0"/>
              <a:t> a </a:t>
            </a:r>
            <a:r>
              <a:rPr lang="en-US" dirty="0" err="1"/>
              <a:t>todos</a:t>
            </a:r>
            <a:r>
              <a:rPr lang="en-US" dirty="0"/>
              <a:t>! Hoy </a:t>
            </a:r>
            <a:r>
              <a:rPr lang="en-US" dirty="0" err="1"/>
              <a:t>compartimos</a:t>
            </a:r>
            <a:r>
              <a:rPr lang="en-US" dirty="0"/>
              <a:t> </a:t>
            </a:r>
            <a:r>
              <a:rPr lang="en-US" dirty="0" err="1"/>
              <a:t>el</a:t>
            </a:r>
            <a:r>
              <a:rPr lang="en-US" dirty="0"/>
              <a:t> video 8,  y </a:t>
            </a:r>
            <a:r>
              <a:rPr lang="en-US" dirty="0" err="1"/>
              <a:t>vamos</a:t>
            </a:r>
            <a:r>
              <a:rPr lang="en-US" dirty="0"/>
              <a:t> a </a:t>
            </a:r>
            <a:r>
              <a:rPr lang="en-US" dirty="0" err="1"/>
              <a:t>hablar</a:t>
            </a:r>
            <a:r>
              <a:rPr lang="en-US" dirty="0"/>
              <a:t> de algo </a:t>
            </a:r>
            <a:r>
              <a:rPr lang="en-US" dirty="0" err="1"/>
              <a:t>que</a:t>
            </a:r>
            <a:r>
              <a:rPr lang="en-US" dirty="0"/>
              <a:t> </a:t>
            </a:r>
            <a:r>
              <a:rPr lang="en-US" dirty="0" err="1"/>
              <a:t>nos</a:t>
            </a:r>
            <a:r>
              <a:rPr lang="en-US" dirty="0"/>
              <a:t> </a:t>
            </a:r>
            <a:r>
              <a:rPr lang="en-US" dirty="0" err="1"/>
              <a:t>afecta</a:t>
            </a:r>
            <a:r>
              <a:rPr lang="en-US" dirty="0"/>
              <a:t> a </a:t>
            </a:r>
            <a:r>
              <a:rPr lang="en-US" dirty="0" err="1"/>
              <a:t>casi</a:t>
            </a:r>
            <a:r>
              <a:rPr lang="en-US" dirty="0"/>
              <a:t> </a:t>
            </a:r>
            <a:r>
              <a:rPr lang="en-US" dirty="0" err="1"/>
              <a:t>todos</a:t>
            </a:r>
            <a:r>
              <a:rPr lang="en-US" dirty="0"/>
              <a:t> </a:t>
            </a:r>
            <a:r>
              <a:rPr lang="en-US" dirty="0" err="1"/>
              <a:t>cada</a:t>
            </a:r>
            <a:r>
              <a:rPr lang="en-US" dirty="0"/>
              <a:t> día: </a:t>
            </a:r>
            <a:r>
              <a:rPr lang="en-US" dirty="0" err="1"/>
              <a:t>el</a:t>
            </a:r>
            <a:r>
              <a:rPr lang="en-US" dirty="0"/>
              <a:t> </a:t>
            </a:r>
            <a:r>
              <a:rPr lang="en-US" dirty="0" err="1"/>
              <a:t>estrés</a:t>
            </a:r>
            <a:r>
              <a:rPr lang="en-US" dirty="0"/>
              <a:t> y </a:t>
            </a:r>
            <a:r>
              <a:rPr lang="en-US" dirty="0" err="1"/>
              <a:t>el</a:t>
            </a:r>
            <a:r>
              <a:rPr lang="en-US" dirty="0"/>
              <a:t> </a:t>
            </a:r>
            <a:r>
              <a:rPr lang="en-US" dirty="0" err="1"/>
              <a:t>sueño</a:t>
            </a:r>
            <a:r>
              <a:rPr lang="en-US" dirty="0"/>
              <a:t>, y </a:t>
            </a:r>
            <a:r>
              <a:rPr lang="en-US" dirty="0" err="1"/>
              <a:t>cómo</a:t>
            </a:r>
            <a:r>
              <a:rPr lang="en-US" dirty="0"/>
              <a:t> </a:t>
            </a:r>
            <a:r>
              <a:rPr lang="en-US" dirty="0" err="1"/>
              <a:t>influyen</a:t>
            </a:r>
            <a:r>
              <a:rPr lang="en-US" dirty="0"/>
              <a:t> </a:t>
            </a:r>
            <a:r>
              <a:rPr lang="en-US" dirty="0" err="1"/>
              <a:t>directamente</a:t>
            </a:r>
            <a:r>
              <a:rPr lang="en-US" dirty="0"/>
              <a:t> </a:t>
            </a:r>
            <a:r>
              <a:rPr lang="en-US" dirty="0" err="1"/>
              <a:t>en</a:t>
            </a:r>
            <a:r>
              <a:rPr lang="en-US" dirty="0"/>
              <a:t> </a:t>
            </a:r>
            <a:r>
              <a:rPr lang="en-US" dirty="0" err="1"/>
              <a:t>nuestro</a:t>
            </a:r>
            <a:r>
              <a:rPr lang="en-US" dirty="0"/>
              <a:t> </a:t>
            </a:r>
            <a:r>
              <a:rPr lang="en-US" dirty="0" err="1"/>
              <a:t>riesgo</a:t>
            </a:r>
            <a:r>
              <a:rPr lang="en-US" dirty="0"/>
              <a:t> de </a:t>
            </a:r>
            <a:r>
              <a:rPr lang="en-US" dirty="0" err="1"/>
              <a:t>desarrollar</a:t>
            </a:r>
            <a:r>
              <a:rPr lang="en-US" dirty="0"/>
              <a:t> diabetes o </a:t>
            </a:r>
            <a:r>
              <a:rPr lang="en-US" dirty="0" err="1"/>
              <a:t>en</a:t>
            </a:r>
            <a:r>
              <a:rPr lang="en-US" dirty="0"/>
              <a:t> </a:t>
            </a:r>
            <a:r>
              <a:rPr lang="en-US" dirty="0" err="1"/>
              <a:t>nuestra</a:t>
            </a:r>
            <a:r>
              <a:rPr lang="en-US" dirty="0"/>
              <a:t> </a:t>
            </a:r>
            <a:r>
              <a:rPr lang="en-US" dirty="0" err="1"/>
              <a:t>capacidad</a:t>
            </a:r>
            <a:r>
              <a:rPr lang="en-US" dirty="0"/>
              <a:t> para </a:t>
            </a:r>
            <a:r>
              <a:rPr lang="en-US" dirty="0" err="1"/>
              <a:t>controlarla</a:t>
            </a:r>
            <a:r>
              <a:rPr lang="en-US" dirty="0"/>
              <a:t>.
Al final de </a:t>
            </a:r>
            <a:r>
              <a:rPr lang="en-US" dirty="0" err="1"/>
              <a:t>éste</a:t>
            </a:r>
            <a:r>
              <a:rPr lang="en-US" dirty="0"/>
              <a:t> video, </a:t>
            </a:r>
            <a:r>
              <a:rPr lang="en-US" dirty="0" err="1"/>
              <a:t>comprenderá</a:t>
            </a:r>
            <a:r>
              <a:rPr lang="en-US" dirty="0"/>
              <a:t> </a:t>
            </a:r>
            <a:r>
              <a:rPr lang="en-US" dirty="0" err="1"/>
              <a:t>por</a:t>
            </a:r>
            <a:r>
              <a:rPr lang="en-US" dirty="0"/>
              <a:t> </a:t>
            </a:r>
            <a:r>
              <a:rPr lang="en-US" dirty="0" err="1"/>
              <a:t>qué</a:t>
            </a:r>
            <a:r>
              <a:rPr lang="en-US" dirty="0"/>
              <a:t> </a:t>
            </a:r>
            <a:r>
              <a:rPr lang="en-US" dirty="0" err="1"/>
              <a:t>el</a:t>
            </a:r>
            <a:r>
              <a:rPr lang="en-US" dirty="0"/>
              <a:t> </a:t>
            </a:r>
            <a:r>
              <a:rPr lang="en-US" dirty="0" err="1"/>
              <a:t>sueño</a:t>
            </a:r>
            <a:r>
              <a:rPr lang="en-US" dirty="0"/>
              <a:t> y </a:t>
            </a:r>
            <a:r>
              <a:rPr lang="en-US" dirty="0" err="1"/>
              <a:t>el</a:t>
            </a:r>
            <a:r>
              <a:rPr lang="en-US" dirty="0"/>
              <a:t> </a:t>
            </a:r>
            <a:r>
              <a:rPr lang="en-US" dirty="0" err="1"/>
              <a:t>estrés</a:t>
            </a:r>
            <a:r>
              <a:rPr lang="en-US" dirty="0"/>
              <a:t> son </a:t>
            </a:r>
            <a:r>
              <a:rPr lang="en-US" dirty="0" err="1"/>
              <a:t>importantes</a:t>
            </a:r>
            <a:r>
              <a:rPr lang="en-US" dirty="0"/>
              <a:t> para la diabetes, </a:t>
            </a:r>
            <a:r>
              <a:rPr lang="en-US" dirty="0" err="1"/>
              <a:t>qué</a:t>
            </a:r>
            <a:r>
              <a:rPr lang="en-US" dirty="0"/>
              <a:t> </a:t>
            </a:r>
            <a:r>
              <a:rPr lang="en-US" dirty="0" err="1"/>
              <a:t>ocurre</a:t>
            </a:r>
            <a:r>
              <a:rPr lang="en-US" dirty="0"/>
              <a:t> </a:t>
            </a:r>
            <a:r>
              <a:rPr lang="en-US" dirty="0" err="1"/>
              <a:t>en</a:t>
            </a:r>
            <a:r>
              <a:rPr lang="en-US" dirty="0"/>
              <a:t> </a:t>
            </a:r>
            <a:r>
              <a:rPr lang="en-US" dirty="0" err="1"/>
              <a:t>su</a:t>
            </a:r>
            <a:r>
              <a:rPr lang="en-US" dirty="0"/>
              <a:t> </a:t>
            </a:r>
            <a:r>
              <a:rPr lang="en-US" dirty="0" err="1"/>
              <a:t>cuerpo</a:t>
            </a:r>
            <a:r>
              <a:rPr lang="en-US" dirty="0"/>
              <a:t> </a:t>
            </a:r>
            <a:r>
              <a:rPr lang="en-US" dirty="0" err="1"/>
              <a:t>cuando</a:t>
            </a:r>
            <a:r>
              <a:rPr lang="en-US" dirty="0"/>
              <a:t> no </a:t>
            </a:r>
            <a:r>
              <a:rPr lang="en-US" dirty="0" err="1"/>
              <a:t>duerme</a:t>
            </a:r>
            <a:r>
              <a:rPr lang="en-US" dirty="0"/>
              <a:t> lo </a:t>
            </a:r>
            <a:r>
              <a:rPr lang="en-US" dirty="0" err="1"/>
              <a:t>suficiente</a:t>
            </a:r>
            <a:r>
              <a:rPr lang="en-US" dirty="0"/>
              <a:t> o </a:t>
            </a:r>
            <a:r>
              <a:rPr lang="en-US" dirty="0" err="1"/>
              <a:t>siente</a:t>
            </a:r>
            <a:r>
              <a:rPr lang="en-US" dirty="0"/>
              <a:t> </a:t>
            </a:r>
            <a:r>
              <a:rPr lang="en-US" dirty="0" err="1"/>
              <a:t>demasiado</a:t>
            </a:r>
            <a:r>
              <a:rPr lang="en-US" dirty="0"/>
              <a:t> </a:t>
            </a:r>
            <a:r>
              <a:rPr lang="en-US" dirty="0" err="1"/>
              <a:t>estrés</a:t>
            </a:r>
            <a:r>
              <a:rPr lang="en-US" dirty="0"/>
              <a:t>, y </a:t>
            </a:r>
            <a:r>
              <a:rPr lang="en-US" dirty="0" err="1"/>
              <a:t>algunas</a:t>
            </a:r>
            <a:r>
              <a:rPr lang="en-US" dirty="0"/>
              <a:t> </a:t>
            </a:r>
            <a:r>
              <a:rPr lang="en-US" dirty="0" err="1"/>
              <a:t>cosas</a:t>
            </a:r>
            <a:r>
              <a:rPr lang="en-US" dirty="0"/>
              <a:t> </a:t>
            </a:r>
            <a:r>
              <a:rPr lang="en-US" dirty="0" err="1"/>
              <a:t>sencillas</a:t>
            </a:r>
            <a:r>
              <a:rPr lang="en-US" dirty="0"/>
              <a:t> </a:t>
            </a:r>
            <a:r>
              <a:rPr lang="en-US" dirty="0" err="1"/>
              <a:t>que</a:t>
            </a:r>
            <a:r>
              <a:rPr lang="en-US" dirty="0"/>
              <a:t> </a:t>
            </a:r>
            <a:r>
              <a:rPr lang="en-US" dirty="0" err="1"/>
              <a:t>puede</a:t>
            </a:r>
            <a:r>
              <a:rPr lang="en-US" dirty="0"/>
              <a:t> </a:t>
            </a:r>
            <a:r>
              <a:rPr lang="en-US" dirty="0" err="1"/>
              <a:t>hacer</a:t>
            </a:r>
            <a:r>
              <a:rPr lang="en-US" dirty="0"/>
              <a:t> a </a:t>
            </a:r>
            <a:r>
              <a:rPr lang="en-US" dirty="0" err="1"/>
              <a:t>partir</a:t>
            </a:r>
            <a:r>
              <a:rPr lang="en-US" dirty="0"/>
              <a:t> de </a:t>
            </a:r>
            <a:r>
              <a:rPr lang="en-US" dirty="0" err="1"/>
              <a:t>esta</a:t>
            </a:r>
            <a:r>
              <a:rPr lang="en-US" dirty="0"/>
              <a:t> </a:t>
            </a:r>
            <a:r>
              <a:rPr lang="en-US" dirty="0" err="1"/>
              <a:t>noche</a:t>
            </a:r>
            <a:r>
              <a:rPr lang="en-US" dirty="0"/>
              <a:t> para </a:t>
            </a:r>
            <a:r>
              <a:rPr lang="en-US" dirty="0" err="1"/>
              <a:t>proteger</a:t>
            </a:r>
            <a:r>
              <a:rPr lang="en-US" dirty="0"/>
              <a:t> </a:t>
            </a:r>
            <a:r>
              <a:rPr lang="en-US" dirty="0" err="1"/>
              <a:t>su</a:t>
            </a:r>
            <a:r>
              <a:rPr lang="en-US" dirty="0"/>
              <a:t> </a:t>
            </a:r>
            <a:r>
              <a:rPr lang="en-US" dirty="0" err="1"/>
              <a:t>salud</a:t>
            </a:r>
            <a:r>
              <a:rPr lang="en-US" dirty="0"/>
              <a:t>.
No se </a:t>
            </a:r>
            <a:r>
              <a:rPr lang="en-US" dirty="0" err="1"/>
              <a:t>trata</a:t>
            </a:r>
            <a:r>
              <a:rPr lang="en-US" dirty="0"/>
              <a:t> de </a:t>
            </a:r>
            <a:r>
              <a:rPr lang="en-US" dirty="0" err="1"/>
              <a:t>hacerle</a:t>
            </a:r>
            <a:r>
              <a:rPr lang="en-US" dirty="0"/>
              <a:t> </a:t>
            </a:r>
            <a:r>
              <a:rPr lang="en-US" dirty="0" err="1"/>
              <a:t>sentir</a:t>
            </a:r>
            <a:r>
              <a:rPr lang="en-US" dirty="0"/>
              <a:t> mal. Se </a:t>
            </a:r>
            <a:r>
              <a:rPr lang="en-US" dirty="0" err="1"/>
              <a:t>trata</a:t>
            </a:r>
            <a:r>
              <a:rPr lang="en-US" dirty="0"/>
              <a:t> de </a:t>
            </a:r>
            <a:r>
              <a:rPr lang="en-US" dirty="0" err="1"/>
              <a:t>proporcionarle</a:t>
            </a:r>
            <a:r>
              <a:rPr lang="en-US" dirty="0"/>
              <a:t> </a:t>
            </a:r>
            <a:r>
              <a:rPr lang="en-US" dirty="0" err="1"/>
              <a:t>información</a:t>
            </a:r>
            <a:r>
              <a:rPr lang="en-US" dirty="0"/>
              <a:t> </a:t>
            </a:r>
            <a:r>
              <a:rPr lang="en-US" dirty="0" err="1"/>
              <a:t>que</a:t>
            </a:r>
            <a:r>
              <a:rPr lang="en-US" dirty="0"/>
              <a:t> </a:t>
            </a:r>
            <a:r>
              <a:rPr lang="en-US" dirty="0" err="1"/>
              <a:t>realmente</a:t>
            </a:r>
            <a:r>
              <a:rPr lang="en-US" dirty="0"/>
              <a:t> </a:t>
            </a:r>
            <a:r>
              <a:rPr lang="en-US" dirty="0" err="1"/>
              <a:t>pueda</a:t>
            </a:r>
            <a:r>
              <a:rPr lang="en-US" dirty="0"/>
              <a:t> </a:t>
            </a:r>
            <a:r>
              <a:rPr lang="en-US" dirty="0" err="1"/>
              <a:t>ayudarle</a:t>
            </a:r>
            <a:r>
              <a:rPr lang="en-US" dirty="0"/>
              <a:t>.</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Estas seis estrategias son prácticas, gratuitas y están respaldadas por la ciencia. No necesita estar inscrito en un gimnasio ni una receta médica.
Procure establecer un horario de sueño que sea realista y constante. </a:t>
            </a:r>
          </a:p>
          <a:p>
            <a:endParaRPr lang="en-US" dirty="0"/>
          </a:p>
          <a:p>
            <a:r>
              <a:rPr lang="en-US" dirty="0"/>
              <a:t>1) </a:t>
            </a:r>
            <a:r>
              <a:rPr lang="en-US" dirty="0" err="1"/>
              <a:t>Acuéstese</a:t>
            </a:r>
            <a:r>
              <a:rPr lang="en-US" dirty="0"/>
              <a:t> y levántese a la misma hora todos los días, incluso los fines de semana. Esto entrena su reloj biológico.
2) Evite los teléfonos y las pantallas al menos 30 minutos antes de acostarse. La luz azul bloquea la hormona melatonina, que le ayuda a conciliar el sueño.
3) El ejercicio de </a:t>
            </a:r>
            <a:r>
              <a:rPr lang="en-US" dirty="0" err="1"/>
              <a:t>respiración</a:t>
            </a:r>
            <a:r>
              <a:rPr lang="en-US" dirty="0"/>
              <a:t> 4-7-8 es una de las formas más rápidas de activar la respuesta de relajación de su cuerpo. Inhale durante 4 </a:t>
            </a:r>
            <a:r>
              <a:rPr lang="en-US" dirty="0" err="1"/>
              <a:t>segundos</a:t>
            </a:r>
            <a:r>
              <a:rPr lang="en-US" dirty="0"/>
              <a:t>,….. retenga el aire </a:t>
            </a:r>
            <a:r>
              <a:rPr lang="en-US" dirty="0" err="1"/>
              <a:t>durante</a:t>
            </a:r>
            <a:r>
              <a:rPr lang="en-US" dirty="0"/>
              <a:t> 7……. y exhale </a:t>
            </a:r>
            <a:r>
              <a:rPr lang="en-US" dirty="0" err="1"/>
              <a:t>durante</a:t>
            </a:r>
            <a:r>
              <a:rPr lang="en-US" dirty="0"/>
              <a:t> 8……. Repita esto 3 </a:t>
            </a:r>
            <a:r>
              <a:rPr lang="en-US" dirty="0" err="1"/>
              <a:t>veces</a:t>
            </a:r>
            <a:r>
              <a:rPr lang="en-US" dirty="0"/>
              <a:t>……
4) </a:t>
            </a:r>
            <a:r>
              <a:rPr lang="en-US" dirty="0" err="1"/>
              <a:t>Incluso</a:t>
            </a:r>
            <a:r>
              <a:rPr lang="en-US" dirty="0"/>
              <a:t> un paseo de 10 minutos después de la cena puede reducir el cortisol y mejorar la calidad de su sueño esa misma noche. </a:t>
            </a:r>
          </a:p>
          <a:p>
            <a:endParaRPr lang="en-US" dirty="0"/>
          </a:p>
          <a:p>
            <a:r>
              <a:rPr lang="en-US" dirty="0"/>
              <a:t>5) La oración, la comunidad de fe y las relaciones sociales también son factores probados para reducir el estrés. ¡Aproveche las fortalezas que ya posee!
Y 6) ¡</a:t>
            </a:r>
            <a:r>
              <a:rPr lang="en-US" dirty="0" err="1"/>
              <a:t>tenga</a:t>
            </a:r>
            <a:r>
              <a:rPr lang="en-US" dirty="0"/>
              <a:t> cuidado con la cafeína! Incluso el café de la tarde puede alterar las fases de sueño profundo que su cuerpo más necesita.</a:t>
            </a: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Queremos que sepa que no está solo en esto.  Su Promotor de Salud (o CHW) cuenta con formación específica para ayudarle a afrontar precisamente este tipo de problemas de salud.
Su CHW puede ponerle en contacto con asistencia médica gratuita o de bajo coste, ayudarle a crear un plan personal de gestión del sueño y el estrés que se adapte a su vida real, y derivarle a servicios de salud mental, especialistas en sueño y recursos comunitarios.
Ofrecen formación continua en su idioma y a su propio ritmo. Y lo más importante, le acompañan en el camino.  No son solo un recurso, ¡son un compañero en su viaje hacia la salud!</a:t>
            </a:r>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¿Cómo van sus objetivos? Recuerde: ¡los objetivos son la clave para lograr cambios duraderos!
Le proponemos dos objetivos sencillos: uno para esta noche y otro para esta semana.
No tiene por qué cambiarlo todo de golpe. Empiece por uno. Solo uno. Y vea qué pasa.
Recuerde: dormir no es tiempo perdido. Es el momento en el que su cuerpo se recupera, se renueva y se protege. Es una de las cosas más poderosas que puede hacer para reducir su riesgo de diabetes.
Su promotor de salud comunitaria está aquí para ayudarle a establecer objetivos que sean realistas para su vida. No dude en pedirle ayuda.</a:t>
            </a: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terminar hoy, </a:t>
            </a:r>
            <a:r>
              <a:rPr lang="en-US" dirty="0" err="1"/>
              <a:t>resumimos</a:t>
            </a:r>
            <a:r>
              <a:rPr lang="en-US" dirty="0"/>
              <a:t>:
La diabetes no se reduce únicamente a la medicación o la alimentación. Afecta a la persona en su totalidad: su cuerpo, su mente, sus emociones y sus hábitos diarios.
El sueño y el estrés son dos aspectos que a menudo pasamos por alto, pero que influyen de manera muy significativa en el nivel de azúcar en sangre.
El mensaje más importante es que no está solo en esto. Cuenta con el apoyo de su familia, su comunidad y su </a:t>
            </a:r>
            <a:r>
              <a:rPr lang="en-US" dirty="0" err="1"/>
              <a:t>equipo</a:t>
            </a:r>
            <a:r>
              <a:rPr lang="en-US" dirty="0"/>
              <a:t> de </a:t>
            </a:r>
            <a:r>
              <a:rPr lang="en-US" dirty="0" err="1"/>
              <a:t>salud</a:t>
            </a:r>
            <a:r>
              <a:rPr lang="en-US" dirty="0"/>
              <a:t>
Gracias por su </a:t>
            </a:r>
            <a:r>
              <a:rPr lang="en-US" dirty="0" err="1"/>
              <a:t>tiempo</a:t>
            </a:r>
            <a:r>
              <a:rPr lang="en-US" dirty="0"/>
              <a:t> hoy! </a:t>
            </a:r>
          </a:p>
          <a:p>
            <a:endParaRPr lang="en-US" dirty="0"/>
          </a:p>
          <a:p>
            <a:r>
              <a:rPr lang="en-US" dirty="0"/>
              <a:t>Le </a:t>
            </a:r>
            <a:r>
              <a:rPr lang="en-US" dirty="0" err="1"/>
              <a:t>animamos</a:t>
            </a:r>
            <a:r>
              <a:rPr lang="en-US" dirty="0"/>
              <a:t> a dar un pequeño paso a partir de hoy </a:t>
            </a:r>
            <a:r>
              <a:rPr lang="en-US" dirty="0" err="1"/>
              <a:t>mismo</a:t>
            </a:r>
            <a:r>
              <a:rPr lang="en-US" dirty="0"/>
              <a:t>!!</a:t>
            </a:r>
          </a:p>
          <a:p>
            <a:endParaRPr lang="en-US" dirty="0"/>
          </a:p>
          <a:p>
            <a:r>
              <a:rPr lang="en-US" dirty="0"/>
              <a:t>Hasta Pronto</a:t>
            </a: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148F77"/>
                </a:solidFill>
                <a:latin typeface="Calibri" pitchFamily="34" charset="0"/>
                <a:ea typeface="Calibri" pitchFamily="34" charset="-122"/>
                <a:cs typeface="Calibri" pitchFamily="34" charset="-120"/>
              </a:rPr>
              <a:t>Empecemos</a:t>
            </a:r>
            <a:r>
              <a:rPr lang="en-US" sz="1200" b="1" dirty="0">
                <a:solidFill>
                  <a:srgbClr val="148F77"/>
                </a:solidFill>
                <a:latin typeface="Calibri" pitchFamily="34" charset="0"/>
                <a:ea typeface="Calibri" pitchFamily="34" charset="-122"/>
                <a:cs typeface="Calibri" pitchFamily="34" charset="-120"/>
              </a:rPr>
              <a:t> con </a:t>
            </a:r>
            <a:r>
              <a:rPr lang="en-US" sz="1200" b="1" dirty="0" err="1">
                <a:solidFill>
                  <a:srgbClr val="148F77"/>
                </a:solidFill>
                <a:latin typeface="Calibri" pitchFamily="34" charset="0"/>
                <a:ea typeface="Calibri" pitchFamily="34" charset="-122"/>
                <a:cs typeface="Calibri" pitchFamily="34" charset="-120"/>
              </a:rPr>
              <a:t>una</a:t>
            </a:r>
            <a:r>
              <a:rPr lang="en-US" sz="1200" b="1" dirty="0">
                <a:solidFill>
                  <a:srgbClr val="148F77"/>
                </a:solidFill>
                <a:latin typeface="Calibri" pitchFamily="34" charset="0"/>
                <a:ea typeface="Calibri" pitchFamily="34" charset="-122"/>
                <a:cs typeface="Calibri" pitchFamily="34" charset="-120"/>
              </a:rPr>
              <a:t> </a:t>
            </a:r>
            <a:r>
              <a:rPr lang="en-US" sz="1200" b="1" dirty="0" err="1">
                <a:solidFill>
                  <a:srgbClr val="148F77"/>
                </a:solidFill>
                <a:latin typeface="Calibri" pitchFamily="34" charset="0"/>
                <a:ea typeface="Calibri" pitchFamily="34" charset="-122"/>
                <a:cs typeface="Calibri" pitchFamily="34" charset="-120"/>
              </a:rPr>
              <a:t>pregunta</a:t>
            </a:r>
            <a:r>
              <a:rPr lang="en-US" sz="1200" b="1" dirty="0">
                <a:solidFill>
                  <a:srgbClr val="148F77"/>
                </a:solidFill>
                <a:latin typeface="Calibri" pitchFamily="34" charset="0"/>
                <a:ea typeface="Calibri" pitchFamily="34" charset="-122"/>
                <a:cs typeface="Calibri" pitchFamily="34" charset="-120"/>
              </a:rPr>
              <a:t>...</a:t>
            </a:r>
            <a:endParaRPr lang="en-US" sz="1200" dirty="0"/>
          </a:p>
          <a:p>
            <a:endParaRPr lang="en-US" dirty="0"/>
          </a:p>
          <a:p>
            <a:endParaRPr lang="en-US" dirty="0"/>
          </a:p>
          <a:p>
            <a:r>
              <a:rPr lang="en-US" dirty="0"/>
              <a:t>¿Cuántas noches de la semana pasada durmió 6 horas o menos?
La mayoría de nosotros en nuestras comunidades vivimos con muy pocas horas de sueño. Y lo que mucha gente no sabe es que la relación entre el sueño, el estrés y la diabetes es muy real y muy grave. 
La mayoría de los adultos necesitan entre 7 y 9 horas de sueño cada noche. Más de uno de cada tres adultos estadounidenses no duerme lo suficiente de forma habitual. Y la falta crónica de sueño es un factor de riesgo importante para la diabetes tipo 2. Permítame mostrarle por qué.</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Quiero que se imagine este triángulo. El estrés, la falta de sueño y el riesgo de diabetes están todos relacionados… se alimentan mutuamente en un círculo vicioso.
El estrés dificulta el sueño. La falta de sueño aumenta los niveles de hormonas del estrés. Y ambos, juntos, elevan el nivel de azúcar en sangre y hacen que su cuerpo sea menos capaz de utilizar la insulina de forma eficaz.
Aquí está la buena noticia: no tiene que solucionarlo todo de una vez. ¡Basta con romper un solo eslabón de esta cadena! Si duerme un poco mejor o encuentra una forma de reducir el estrés, ¡todo su cuerpo se beneficiará!</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 cuerpo cuenta con un sistema de «lucha o huida» para protegerle ante el peligro. </a:t>
            </a:r>
          </a:p>
          <a:p>
            <a:endParaRPr lang="en-US" dirty="0"/>
          </a:p>
          <a:p>
            <a:r>
              <a:rPr lang="en-US" dirty="0"/>
              <a:t>Sin embargo, hoy en día, muchos de nosotros sentimos estrés a diario, ya sea por el trabajo, el dinero o la familia. Cuando se siente estresado, su cuerpo cree que está en peligro y libera una hormona llamada cortisol.
El cortisol le indica a su cuerpo que libere azúcar en la sangre para obtener energía, algo que necesitaría si estuviera corriendo o moviéndose. </a:t>
            </a:r>
          </a:p>
          <a:p>
            <a:endParaRPr lang="en-US" dirty="0"/>
          </a:p>
          <a:p>
            <a:r>
              <a:rPr lang="en-US" dirty="0"/>
              <a:t>Pero la mayoría de nosotros no nos movemos: estamos sentados, y el azúcar permanece en la sangre, lo que puede dañar su cuerpo. </a:t>
            </a:r>
          </a:p>
          <a:p>
            <a:endParaRPr lang="en-US" dirty="0"/>
          </a:p>
          <a:p>
            <a:r>
              <a:rPr lang="en-US" dirty="0"/>
              <a:t>Su cuerpo tiene que esforzarse más para controlar el azúcar en sangre. Esto puede provocar diabetes tipo 2.
</a:t>
            </a:r>
            <a:r>
              <a:rPr lang="en-US" b="1" dirty="0"/>
              <a:t>Importante: </a:t>
            </a:r>
            <a:r>
              <a:rPr lang="en-US" dirty="0"/>
              <a:t>El estrés a largo plazo (como los problemas económicos o el cuidado de la familia) es lo que más puede perjudicar su salud. Las personas con mucho estrés tienen un 45 % más de probabilidades de desarrollar diabetes tipo 2.</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48F77"/>
                </a:solidFill>
                <a:latin typeface="Calibri" pitchFamily="34" charset="0"/>
                <a:ea typeface="Calibri" pitchFamily="34" charset="-122"/>
                <a:cs typeface="Calibri" pitchFamily="34" charset="-120"/>
              </a:rPr>
              <a:t>¿</a:t>
            </a:r>
            <a:r>
              <a:rPr lang="en-US" sz="1200" b="1" dirty="0" err="1">
                <a:solidFill>
                  <a:srgbClr val="148F77"/>
                </a:solidFill>
                <a:latin typeface="Calibri" pitchFamily="34" charset="0"/>
                <a:ea typeface="Calibri" pitchFamily="34" charset="-122"/>
                <a:cs typeface="Calibri" pitchFamily="34" charset="-120"/>
              </a:rPr>
              <a:t>Qué</a:t>
            </a:r>
            <a:r>
              <a:rPr lang="en-US" sz="1200" b="1" dirty="0">
                <a:solidFill>
                  <a:srgbClr val="148F77"/>
                </a:solidFill>
                <a:latin typeface="Calibri" pitchFamily="34" charset="0"/>
                <a:ea typeface="Calibri" pitchFamily="34" charset="-122"/>
                <a:cs typeface="Calibri" pitchFamily="34" charset="-120"/>
              </a:rPr>
              <a:t> </a:t>
            </a:r>
            <a:r>
              <a:rPr lang="en-US" sz="1200" b="1" dirty="0" err="1">
                <a:solidFill>
                  <a:srgbClr val="148F77"/>
                </a:solidFill>
                <a:latin typeface="Calibri" pitchFamily="34" charset="0"/>
                <a:ea typeface="Calibri" pitchFamily="34" charset="-122"/>
                <a:cs typeface="Calibri" pitchFamily="34" charset="-120"/>
              </a:rPr>
              <a:t>ocurre</a:t>
            </a:r>
            <a:r>
              <a:rPr lang="en-US" sz="1200" b="1" dirty="0">
                <a:solidFill>
                  <a:srgbClr val="148F77"/>
                </a:solidFill>
                <a:latin typeface="Calibri" pitchFamily="34" charset="0"/>
                <a:ea typeface="Calibri" pitchFamily="34" charset="-122"/>
                <a:cs typeface="Calibri" pitchFamily="34" charset="-120"/>
              </a:rPr>
              <a:t> </a:t>
            </a:r>
            <a:r>
              <a:rPr lang="en-US" sz="1200" b="1" dirty="0" err="1">
                <a:solidFill>
                  <a:srgbClr val="148F77"/>
                </a:solidFill>
                <a:latin typeface="Calibri" pitchFamily="34" charset="0"/>
                <a:ea typeface="Calibri" pitchFamily="34" charset="-122"/>
                <a:cs typeface="Calibri" pitchFamily="34" charset="-120"/>
              </a:rPr>
              <a:t>cuando</a:t>
            </a:r>
            <a:r>
              <a:rPr lang="en-US" sz="1200" b="1" dirty="0">
                <a:solidFill>
                  <a:srgbClr val="148F77"/>
                </a:solidFill>
                <a:latin typeface="Calibri" pitchFamily="34" charset="0"/>
                <a:ea typeface="Calibri" pitchFamily="34" charset="-122"/>
                <a:cs typeface="Calibri" pitchFamily="34" charset="-120"/>
              </a:rPr>
              <a:t> no se </a:t>
            </a:r>
            <a:r>
              <a:rPr lang="en-US" sz="1200" b="1" dirty="0" err="1">
                <a:solidFill>
                  <a:srgbClr val="148F77"/>
                </a:solidFill>
                <a:latin typeface="Calibri" pitchFamily="34" charset="0"/>
                <a:ea typeface="Calibri" pitchFamily="34" charset="-122"/>
                <a:cs typeface="Calibri" pitchFamily="34" charset="-120"/>
              </a:rPr>
              <a:t>duerme</a:t>
            </a:r>
            <a:r>
              <a:rPr lang="en-US" sz="1200" b="1" dirty="0">
                <a:solidFill>
                  <a:srgbClr val="148F77"/>
                </a:solidFill>
                <a:latin typeface="Calibri" pitchFamily="34" charset="0"/>
                <a:ea typeface="Calibri" pitchFamily="34" charset="-122"/>
                <a:cs typeface="Calibri" pitchFamily="34" charset="-120"/>
              </a:rPr>
              <a:t> lo </a:t>
            </a:r>
            <a:r>
              <a:rPr lang="en-US" sz="1200" b="1" dirty="0" err="1">
                <a:solidFill>
                  <a:srgbClr val="148F77"/>
                </a:solidFill>
                <a:latin typeface="Calibri" pitchFamily="34" charset="0"/>
                <a:ea typeface="Calibri" pitchFamily="34" charset="-122"/>
                <a:cs typeface="Calibri" pitchFamily="34" charset="-120"/>
              </a:rPr>
              <a:t>suficiente</a:t>
            </a:r>
            <a:r>
              <a:rPr lang="en-US" sz="1200" b="1" dirty="0">
                <a:solidFill>
                  <a:srgbClr val="148F77"/>
                </a:solidFill>
                <a:latin typeface="Calibri" pitchFamily="34" charset="0"/>
                <a:ea typeface="Calibri" pitchFamily="34" charset="-122"/>
                <a:cs typeface="Calibri" pitchFamily="34" charset="-120"/>
              </a:rPr>
              <a:t>?</a:t>
            </a:r>
            <a:endParaRPr lang="en-US" sz="1200" dirty="0"/>
          </a:p>
          <a:p>
            <a:br>
              <a:rPr lang="en-US" dirty="0"/>
            </a:br>
            <a:br>
              <a:rPr lang="en-US" dirty="0"/>
            </a:br>
            <a:r>
              <a:rPr lang="en-US" dirty="0"/>
              <a:t>La mayoría de nosotros pensamos que la falta de sueño solo nos hace sentir cansados… pero las consecuencias son mucho más profundas.
Cuando se duerme menos de 6 horas, se altera el equilibrio de las hormonas del hambre.  </a:t>
            </a:r>
          </a:p>
          <a:p>
            <a:r>
              <a:rPr lang="en-US" dirty="0"/>
              <a:t>La hormona que le da hambre… aumenta.  </a:t>
            </a:r>
          </a:p>
          <a:p>
            <a:r>
              <a:rPr lang="en-US" dirty="0"/>
              <a:t>La hormona que le indica que está saciado... disminuye. </a:t>
            </a:r>
          </a:p>
          <a:p>
            <a:r>
              <a:rPr lang="en-US" dirty="0"/>
              <a:t>Acaba comiendo más, especialmente alimentos azucarados y ricos en carbohidratos.
Incluso una sola noche de sueño deficiente puede hacer que su cuerpo procese la glucosa de forma anómala temporalmente. Y con el tiempo, la falta de sueño favorece la acumulación de grasa abdominal, lo cual está directamente relacionado con la diabetes. </a:t>
            </a:r>
          </a:p>
          <a:p>
            <a:endParaRPr lang="en-US" dirty="0"/>
          </a:p>
          <a:p>
            <a:r>
              <a:rPr lang="en-US" dirty="0"/>
              <a:t>Las personas que duermen habitualmente menos de 6 horas tienen el doble de riesgo de desarrollar diabetes tipo 2.</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 eso lo llamamos «círculo vicioso» y por eso es tan difícil romperlo por uno mismo.
Está estresado, por lo que no consigue conciliar el sueño. </a:t>
            </a:r>
          </a:p>
          <a:p>
            <a:r>
              <a:rPr lang="en-US" dirty="0"/>
              <a:t>No puede dormir, por lo que al día siguiente se siente más ansioso. </a:t>
            </a:r>
          </a:p>
          <a:p>
            <a:r>
              <a:rPr lang="en-US" dirty="0"/>
              <a:t>Esa ansiedad hace que sea más difícil controlar el azúcar en sangre. </a:t>
            </a:r>
          </a:p>
          <a:p>
            <a:r>
              <a:rPr lang="en-US" dirty="0"/>
              <a:t>Un nivel elevado de azúcar en sangre provoca fatiga y antojos. </a:t>
            </a:r>
          </a:p>
          <a:p>
            <a:r>
              <a:rPr lang="en-US" dirty="0"/>
              <a:t>Lo cual provoca más estrés.
Pero aquí está el mensaje importante: romper CUALQUIER eslabón de esta cadena ayuda. </a:t>
            </a:r>
          </a:p>
          <a:p>
            <a:r>
              <a:rPr lang="en-US" dirty="0"/>
              <a:t>Si mejora su sueño aunque sea un poco, o reduce el estrés de alguna forma, todo el ciclo comienza a </a:t>
            </a:r>
            <a:r>
              <a:rPr lang="en-US" dirty="0" err="1"/>
              <a:t>desacelerar</a:t>
            </a:r>
            <a:r>
              <a:rPr lang="en-US" dirty="0"/>
              <a:t>. </a:t>
            </a:r>
          </a:p>
          <a:p>
            <a:r>
              <a:rPr lang="en-US" dirty="0"/>
              <a:t>No tiene por qué arreglarlo todo de una vez.</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48F77"/>
                </a:solidFill>
                <a:latin typeface="Calibri" pitchFamily="34" charset="0"/>
                <a:ea typeface="Calibri" pitchFamily="34" charset="-122"/>
                <a:cs typeface="Calibri" pitchFamily="34" charset="-120"/>
              </a:rPr>
              <a:t>¿</a:t>
            </a:r>
            <a:r>
              <a:rPr lang="en-US" sz="1200" b="1" dirty="0" err="1">
                <a:solidFill>
                  <a:srgbClr val="148F77"/>
                </a:solidFill>
                <a:latin typeface="Calibri" pitchFamily="34" charset="0"/>
                <a:ea typeface="Calibri" pitchFamily="34" charset="-122"/>
                <a:cs typeface="Calibri" pitchFamily="34" charset="-120"/>
              </a:rPr>
              <a:t>Quiénes</a:t>
            </a:r>
            <a:r>
              <a:rPr lang="en-US" sz="1200" b="1" dirty="0">
                <a:solidFill>
                  <a:srgbClr val="148F77"/>
                </a:solidFill>
                <a:latin typeface="Calibri" pitchFamily="34" charset="0"/>
                <a:ea typeface="Calibri" pitchFamily="34" charset="-122"/>
                <a:cs typeface="Calibri" pitchFamily="34" charset="-120"/>
              </a:rPr>
              <a:t> </a:t>
            </a:r>
            <a:r>
              <a:rPr lang="en-US" sz="1200" b="1" dirty="0" err="1">
                <a:solidFill>
                  <a:srgbClr val="148F77"/>
                </a:solidFill>
                <a:latin typeface="Calibri" pitchFamily="34" charset="0"/>
                <a:ea typeface="Calibri" pitchFamily="34" charset="-122"/>
                <a:cs typeface="Calibri" pitchFamily="34" charset="-120"/>
              </a:rPr>
              <a:t>corren</a:t>
            </a:r>
            <a:r>
              <a:rPr lang="en-US" sz="1200" b="1" dirty="0">
                <a:solidFill>
                  <a:srgbClr val="148F77"/>
                </a:solidFill>
                <a:latin typeface="Calibri" pitchFamily="34" charset="0"/>
                <a:ea typeface="Calibri" pitchFamily="34" charset="-122"/>
                <a:cs typeface="Calibri" pitchFamily="34" charset="-120"/>
              </a:rPr>
              <a:t> mayor </a:t>
            </a:r>
            <a:r>
              <a:rPr lang="en-US" sz="1200" b="1" dirty="0" err="1">
                <a:solidFill>
                  <a:srgbClr val="148F77"/>
                </a:solidFill>
                <a:latin typeface="Calibri" pitchFamily="34" charset="0"/>
                <a:ea typeface="Calibri" pitchFamily="34" charset="-122"/>
                <a:cs typeface="Calibri" pitchFamily="34" charset="-120"/>
              </a:rPr>
              <a:t>riesgo</a:t>
            </a:r>
            <a:r>
              <a:rPr lang="en-US" sz="1200" b="1" dirty="0">
                <a:solidFill>
                  <a:srgbClr val="148F77"/>
                </a:solidFill>
                <a:latin typeface="Calibri" pitchFamily="34" charset="0"/>
                <a:ea typeface="Calibri" pitchFamily="34" charset="-122"/>
                <a:cs typeface="Calibri" pitchFamily="34" charset="-120"/>
              </a:rPr>
              <a:t>?</a:t>
            </a:r>
            <a:endParaRPr lang="en-US" sz="1200" dirty="0"/>
          </a:p>
          <a:p>
            <a:r>
              <a:rPr lang="en-US" dirty="0" err="1"/>
              <a:t>Seamos</a:t>
            </a:r>
            <a:r>
              <a:rPr lang="en-US" dirty="0"/>
              <a:t> sinceros sobre a quiénes nos referimos realmente.
Los adultos hispanos y latinos tienen el doble de probabilidades de desarrollar diabetes tipo 2. No es una coincidencia… está relacionado con mayores índices de estrés crónico, un menor acceso a la atención sanitaria y entornos que no siempre favorecen un sueño saludable o un estilo de vida activo.
Los trabajadores de turnos nocturnos y por turnos también corren un riesgo muy elevado, ya que trabajar en contra del reloj biológico natural altera los niveles de azúcar en sangre, incluso cuando se duermen suficientes horas en total.
Los cuidadores, los padres y las personas que se enfrentan a dificultades económicas también son especialmente vulnerables, ya que su estrés es constante, no solo ocasional.
Si se identifica con alguna de estas situaciones… ¡esta información es para usted! Y hay cosas que puede hacer.</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Entonces, ¿en qué consiste realmente un sueño saludable? </a:t>
            </a:r>
          </a:p>
          <a:p>
            <a:r>
              <a:rPr lang="en-US" dirty="0"/>
              <a:t>La mayoría de los adultos necesitan entre 7 y 9 horas. No porque sea un número redondo, sino porque su cuerpo necesita literalmente ese tiempo para regular las hormonas, reparar las células y restablecer el metabolismo.
</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D9E40-A5AD-DA99-2EBE-9A161670E4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4365F4-802B-D64B-B831-7CAE5F3425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E99ED2-E013-5E48-1D38-F63BF1FC1206}"/>
              </a:ext>
            </a:extLst>
          </p:cNvPr>
          <p:cNvSpPr>
            <a:spLocks noGrp="1"/>
          </p:cNvSpPr>
          <p:nvPr>
            <p:ph type="body" idx="1"/>
          </p:nvPr>
        </p:nvSpPr>
        <p:spPr/>
        <p:txBody>
          <a:bodyPr/>
          <a:lstStyle/>
          <a:p>
            <a:r>
              <a:rPr lang="en-US" dirty="0"/>
              <a:t>¡Pero las horas por sí solas no bastan!  ¡La calidad es lo que cuenta!  Si se despierta muchas veces o se siente cansado incluso después de 8 horas, es una señal de que también debe prestar atención a la calidad de su sueño.
Dormir bien significa conciliar el sueño en menos de 20 minutos, permanecer dormido la mayor parte de la noche y despertarse sintiéndose descansado y despierto, sin necesidad de tomar café extra para </a:t>
            </a:r>
            <a:r>
              <a:rPr lang="en-US" dirty="0" err="1"/>
              <a:t>funcionar</a:t>
            </a:r>
            <a:r>
              <a:rPr lang="en-US" dirty="0"/>
              <a:t>.</a:t>
            </a:r>
            <a:endParaRPr lang="en-US" sz="1200" b="0" dirty="0">
              <a:solidFill>
                <a:schemeClr val="tx1"/>
              </a:solidFill>
            </a:endParaRPr>
          </a:p>
          <a:p>
            <a:endParaRPr lang="en-US" sz="1200" b="1" dirty="0">
              <a:solidFill>
                <a:srgbClr val="FFFFFF"/>
              </a:solidFill>
            </a:endParaRPr>
          </a:p>
          <a:p>
            <a:r>
              <a:rPr lang="en-US" sz="1200" b="1" dirty="0" err="1">
                <a:solidFill>
                  <a:srgbClr val="FFFFFF"/>
                </a:solidFill>
              </a:rPr>
              <a:t>Señales</a:t>
            </a:r>
            <a:r>
              <a:rPr lang="en-US" sz="1200" b="1" dirty="0">
                <a:solidFill>
                  <a:srgbClr val="FFFFFF"/>
                </a:solidFill>
              </a:rPr>
              <a:t> de</a:t>
            </a:r>
            <a:r>
              <a:rPr lang="en-US" sz="1200" b="0" dirty="0">
                <a:solidFill>
                  <a:schemeClr val="tx1"/>
                </a:solidFill>
              </a:rPr>
              <a:t> </a:t>
            </a:r>
            <a:r>
              <a:rPr lang="en-US" sz="1200" b="1" dirty="0">
                <a:solidFill>
                  <a:srgbClr val="FFFFFF"/>
                </a:solidFill>
              </a:rPr>
              <a:t>un </a:t>
            </a:r>
            <a:r>
              <a:rPr lang="en-US" sz="1200" b="1" dirty="0" err="1">
                <a:solidFill>
                  <a:srgbClr val="FFFFFF"/>
                </a:solidFill>
              </a:rPr>
              <a:t>buen</a:t>
            </a:r>
            <a:r>
              <a:rPr lang="en-US" sz="1200" b="1" dirty="0">
                <a:solidFill>
                  <a:srgbClr val="FFFFFF"/>
                </a:solidFill>
              </a:rPr>
              <a:t> </a:t>
            </a:r>
            <a:r>
              <a:rPr lang="en-US" sz="1200" b="1" dirty="0" err="1">
                <a:solidFill>
                  <a:srgbClr val="FFFFFF"/>
                </a:solidFill>
              </a:rPr>
              <a:t>sueño</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Conciliar </a:t>
            </a:r>
            <a:r>
              <a:rPr lang="en-US" sz="1200" dirty="0" err="1">
                <a:solidFill>
                  <a:srgbClr val="FFFFFF"/>
                </a:solidFill>
              </a:rPr>
              <a:t>el</a:t>
            </a:r>
            <a:r>
              <a:rPr lang="en-US" sz="1200" dirty="0">
                <a:solidFill>
                  <a:srgbClr val="FFFFFF"/>
                </a:solidFill>
              </a:rPr>
              <a:t> </a:t>
            </a:r>
            <a:r>
              <a:rPr lang="en-US" sz="1200" dirty="0" err="1">
                <a:solidFill>
                  <a:srgbClr val="FFFFFF"/>
                </a:solidFill>
              </a:rPr>
              <a:t>sueño</a:t>
            </a:r>
            <a:r>
              <a:rPr lang="en-US" sz="1200" dirty="0">
                <a:solidFill>
                  <a:srgbClr val="FFFFFF"/>
                </a:solidFill>
              </a:rPr>
              <a:t> </a:t>
            </a:r>
            <a:r>
              <a:rPr lang="en-US" sz="1200" dirty="0" err="1">
                <a:solidFill>
                  <a:srgbClr val="FFFFFF"/>
                </a:solidFill>
              </a:rPr>
              <a:t>en</a:t>
            </a:r>
            <a:r>
              <a:rPr lang="en-US" sz="1200" dirty="0">
                <a:solidFill>
                  <a:srgbClr val="FFFFFF"/>
                </a:solidFill>
              </a:rPr>
              <a:t> </a:t>
            </a:r>
            <a:r>
              <a:rPr lang="en-US" sz="1200" dirty="0" err="1">
                <a:solidFill>
                  <a:srgbClr val="FFFFFF"/>
                </a:solidFill>
              </a:rPr>
              <a:t>menos</a:t>
            </a:r>
            <a:r>
              <a:rPr lang="en-US" sz="1200" dirty="0">
                <a:solidFill>
                  <a:srgbClr val="FFFFFF"/>
                </a:solidFill>
              </a:rPr>
              <a:t> de 20 </a:t>
            </a:r>
            <a:r>
              <a:rPr lang="en-US" sz="1200" dirty="0" err="1">
                <a:solidFill>
                  <a:srgbClr val="FFFFFF"/>
                </a:solidFill>
              </a:rPr>
              <a:t>minutos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FFFFFF"/>
                </a:solidFill>
              </a:rPr>
              <a:t>Dormir</a:t>
            </a:r>
            <a:r>
              <a:rPr lang="en-US" sz="1200" dirty="0">
                <a:solidFill>
                  <a:srgbClr val="FFFFFF"/>
                </a:solidFill>
              </a:rPr>
              <a:t> </a:t>
            </a:r>
            <a:r>
              <a:rPr lang="en-US" sz="1200" dirty="0" err="1">
                <a:solidFill>
                  <a:srgbClr val="FFFFFF"/>
                </a:solidFill>
              </a:rPr>
              <a:t>toda</a:t>
            </a:r>
            <a:r>
              <a:rPr lang="en-US" sz="1200" dirty="0">
                <a:solidFill>
                  <a:srgbClr val="FFFFFF"/>
                </a:solidFill>
              </a:rPr>
              <a:t> la </a:t>
            </a:r>
            <a:r>
              <a:rPr lang="en-US" sz="1200" dirty="0" err="1">
                <a:solidFill>
                  <a:srgbClr val="FFFFFF"/>
                </a:solidFill>
              </a:rPr>
              <a:t>noche</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FFFFFF"/>
                </a:solidFill>
              </a:rPr>
              <a:t>Despertarse</a:t>
            </a:r>
            <a:r>
              <a:rPr lang="en-US" sz="1200" dirty="0">
                <a:solidFill>
                  <a:srgbClr val="FFFFFF"/>
                </a:solidFill>
              </a:rPr>
              <a:t> </a:t>
            </a:r>
            <a:r>
              <a:rPr lang="en-US" sz="1200" dirty="0" err="1">
                <a:solidFill>
                  <a:srgbClr val="FFFFFF"/>
                </a:solidFill>
              </a:rPr>
              <a:t>sintiéndose</a:t>
            </a:r>
            <a:r>
              <a:rPr lang="en-US" sz="1200" dirty="0">
                <a:solidFill>
                  <a:srgbClr val="FFFFFF"/>
                </a:solidFill>
              </a:rPr>
              <a:t> </a:t>
            </a:r>
            <a:r>
              <a:rPr lang="en-US" sz="1200" dirty="0" err="1">
                <a:solidFill>
                  <a:srgbClr val="FFFFFF"/>
                </a:solidFill>
              </a:rPr>
              <a:t>descansado</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Estar </a:t>
            </a:r>
            <a:r>
              <a:rPr lang="en-US" sz="1200" dirty="0" err="1">
                <a:solidFill>
                  <a:srgbClr val="FFFFFF"/>
                </a:solidFill>
              </a:rPr>
              <a:t>despierto</a:t>
            </a:r>
            <a:r>
              <a:rPr lang="en-US" sz="1200" dirty="0">
                <a:solidFill>
                  <a:srgbClr val="FFFFFF"/>
                </a:solidFill>
              </a:rPr>
              <a:t> sin </a:t>
            </a:r>
            <a:r>
              <a:rPr lang="en-US" sz="1200" dirty="0" err="1">
                <a:solidFill>
                  <a:srgbClr val="FFFFFF"/>
                </a:solidFill>
              </a:rPr>
              <a:t>necesidad</a:t>
            </a:r>
            <a:r>
              <a:rPr lang="en-US" sz="1200" dirty="0">
                <a:solidFill>
                  <a:srgbClr val="FFFFFF"/>
                </a:solidFill>
              </a:rPr>
              <a:t> de </a:t>
            </a:r>
            <a:r>
              <a:rPr lang="en-US" sz="1200" dirty="0" err="1">
                <a:solidFill>
                  <a:srgbClr val="FFFFFF"/>
                </a:solidFill>
              </a:rPr>
              <a:t>cafeína</a:t>
            </a:r>
            <a:r>
              <a:rPr lang="en-US" sz="1200" dirty="0">
                <a:solidFill>
                  <a:srgbClr val="FFFFFF"/>
                </a:solidFill>
              </a:rPr>
              <a:t> </a:t>
            </a:r>
            <a:r>
              <a:rPr lang="en-US" sz="1200" dirty="0" err="1">
                <a:solidFill>
                  <a:srgbClr val="FFFFFF"/>
                </a:solidFill>
              </a:rPr>
              <a:t>adicional</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Buen humor y </a:t>
            </a:r>
            <a:r>
              <a:rPr lang="en-US" sz="1200" dirty="0" err="1">
                <a:solidFill>
                  <a:srgbClr val="FFFFFF"/>
                </a:solidFill>
              </a:rPr>
              <a:t>concentración</a:t>
            </a:r>
            <a:endParaRPr lang="en-US" sz="1200" dirty="0"/>
          </a:p>
          <a:p>
            <a:endParaRPr lang="en-US" dirty="0"/>
          </a:p>
        </p:txBody>
      </p:sp>
      <p:sp>
        <p:nvSpPr>
          <p:cNvPr id="4" name="Slide Number Placeholder 3">
            <a:extLst>
              <a:ext uri="{FF2B5EF4-FFF2-40B4-BE49-F238E27FC236}">
                <a16:creationId xmlns:a16="http://schemas.microsoft.com/office/drawing/2014/main" id="{FFDAB1E9-BB49-334D-F403-0453F91D3A0F}"/>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729875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4.jpeg"/><Relationship Id="rId11" Type="http://schemas.openxmlformats.org/officeDocument/2006/relationships/image" Target="../media/image2.pn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notesSlide" Target="../notesSlides/notesSlide10.xml"/><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19.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1B4F72"/>
        </a:solidFill>
        <a:effectLst/>
      </p:bgPr>
    </p:bg>
    <p:spTree>
      <p:nvGrpSpPr>
        <p:cNvPr id="1" name=""/>
        <p:cNvGrpSpPr/>
        <p:nvPr/>
      </p:nvGrpSpPr>
      <p:grpSpPr>
        <a:xfrm>
          <a:off x="0" y="0"/>
          <a:ext cx="0" cy="0"/>
          <a:chOff x="0" y="0"/>
          <a:chExt cx="0" cy="0"/>
        </a:xfrm>
      </p:grpSpPr>
      <p:sp>
        <p:nvSpPr>
          <p:cNvPr id="2" name="Shape 0"/>
          <p:cNvSpPr/>
          <p:nvPr/>
        </p:nvSpPr>
        <p:spPr>
          <a:xfrm>
            <a:off x="0" y="0"/>
            <a:ext cx="5303520" cy="5143500"/>
          </a:xfrm>
          <a:prstGeom prst="rect">
            <a:avLst/>
          </a:prstGeom>
          <a:solidFill>
            <a:srgbClr val="1B4F72"/>
          </a:solidFill>
          <a:ln w="12700">
            <a:solidFill>
              <a:srgbClr val="1B4F72"/>
            </a:solidFill>
            <a:prstDash val="solid"/>
          </a:ln>
        </p:spPr>
        <p:txBody>
          <a:bodyPr/>
          <a:lstStyle/>
          <a:p>
            <a:endParaRPr lang="en-US"/>
          </a:p>
        </p:txBody>
      </p:sp>
      <p:sp>
        <p:nvSpPr>
          <p:cNvPr id="6" name="Shape 4"/>
          <p:cNvSpPr/>
          <p:nvPr/>
        </p:nvSpPr>
        <p:spPr>
          <a:xfrm>
            <a:off x="411480" y="4313826"/>
            <a:ext cx="1382596" cy="535966"/>
          </a:xfrm>
          <a:prstGeom prst="roundRect">
            <a:avLst>
              <a:gd name="adj" fmla="val 21053"/>
            </a:avLst>
          </a:prstGeom>
          <a:solidFill>
            <a:srgbClr val="148F77"/>
          </a:solidFill>
          <a:ln/>
        </p:spPr>
        <p:txBody>
          <a:bodyPr/>
          <a:lstStyle/>
          <a:p>
            <a:endParaRPr lang="en-US"/>
          </a:p>
        </p:txBody>
      </p:sp>
      <p:sp>
        <p:nvSpPr>
          <p:cNvPr id="7" name="Text 5"/>
          <p:cNvSpPr/>
          <p:nvPr/>
        </p:nvSpPr>
        <p:spPr>
          <a:xfrm>
            <a:off x="411480" y="4313826"/>
            <a:ext cx="1382596" cy="535966"/>
          </a:xfrm>
          <a:prstGeom prst="rect">
            <a:avLst/>
          </a:prstGeom>
          <a:noFill/>
          <a:ln/>
        </p:spPr>
        <p:txBody>
          <a:bodyPr wrap="square" lIns="0" tIns="0" rIns="0" bIns="0" rtlCol="0" anchor="ctr"/>
          <a:lstStyle/>
          <a:p>
            <a:pPr marL="0" indent="0" algn="ctr">
              <a:buNone/>
            </a:pPr>
            <a:r>
              <a:rPr lang="en-US" b="1" dirty="0">
                <a:solidFill>
                  <a:srgbClr val="FFFFFF"/>
                </a:solidFill>
              </a:rPr>
              <a:t>Video 8</a:t>
            </a:r>
            <a:endParaRPr lang="en-US" dirty="0"/>
          </a:p>
        </p:txBody>
      </p:sp>
      <p:sp>
        <p:nvSpPr>
          <p:cNvPr id="8" name="Text 6"/>
          <p:cNvSpPr/>
          <p:nvPr/>
        </p:nvSpPr>
        <p:spPr>
          <a:xfrm>
            <a:off x="231493" y="30905"/>
            <a:ext cx="6794340" cy="856527"/>
          </a:xfrm>
          <a:prstGeom prst="rect">
            <a:avLst/>
          </a:prstGeom>
          <a:noFill/>
          <a:ln/>
        </p:spPr>
        <p:txBody>
          <a:bodyPr wrap="square" rtlCol="0" anchor="ctr"/>
          <a:lstStyle/>
          <a:p>
            <a:pPr marL="0" indent="0" algn="l">
              <a:buNone/>
            </a:pPr>
            <a:r>
              <a:rPr lang="en-US" sz="4800" b="1" dirty="0">
                <a:solidFill>
                  <a:srgbClr val="FFFFFF"/>
                </a:solidFill>
                <a:latin typeface="Calibri" pitchFamily="34" charset="0"/>
                <a:ea typeface="Calibri" pitchFamily="34" charset="-122"/>
                <a:cs typeface="Calibri" pitchFamily="34" charset="-120"/>
              </a:rPr>
              <a:t>Duerma bien, viva bien</a:t>
            </a:r>
            <a:endParaRPr lang="en-US" sz="4800" dirty="0"/>
          </a:p>
        </p:txBody>
      </p:sp>
      <p:sp>
        <p:nvSpPr>
          <p:cNvPr id="9" name="Shape 7"/>
          <p:cNvSpPr/>
          <p:nvPr/>
        </p:nvSpPr>
        <p:spPr>
          <a:xfrm>
            <a:off x="-23150" y="744948"/>
            <a:ext cx="6794339" cy="45719"/>
          </a:xfrm>
          <a:prstGeom prst="rect">
            <a:avLst/>
          </a:prstGeom>
          <a:solidFill>
            <a:srgbClr val="148F77"/>
          </a:solidFill>
          <a:ln w="12700">
            <a:solidFill>
              <a:srgbClr val="148F77"/>
            </a:solidFill>
            <a:prstDash val="solid"/>
          </a:ln>
        </p:spPr>
        <p:txBody>
          <a:bodyPr/>
          <a:lstStyle/>
          <a:p>
            <a:endParaRPr lang="en-US"/>
          </a:p>
        </p:txBody>
      </p:sp>
      <p:sp>
        <p:nvSpPr>
          <p:cNvPr id="10" name="Text 8"/>
          <p:cNvSpPr/>
          <p:nvPr/>
        </p:nvSpPr>
        <p:spPr>
          <a:xfrm>
            <a:off x="320040" y="837544"/>
            <a:ext cx="5131636" cy="490247"/>
          </a:xfrm>
          <a:prstGeom prst="rect">
            <a:avLst/>
          </a:prstGeom>
          <a:noFill/>
          <a:ln/>
        </p:spPr>
        <p:txBody>
          <a:bodyPr wrap="square" rtlCol="0" anchor="ctr"/>
          <a:lstStyle/>
          <a:p>
            <a:pPr marL="0" indent="0" algn="l">
              <a:buNone/>
            </a:pPr>
            <a:r>
              <a:rPr lang="en-US" sz="1800" dirty="0">
                <a:solidFill>
                  <a:srgbClr val="A9CCE3"/>
                </a:solidFill>
                <a:latin typeface="Calibri" pitchFamily="34" charset="0"/>
                <a:ea typeface="Calibri" pitchFamily="34" charset="-122"/>
                <a:cs typeface="Calibri" pitchFamily="34" charset="-120"/>
              </a:rPr>
              <a:t>Cómo el estrés y el sueño influyen en su riesgo de padecer diabetes</a:t>
            </a:r>
            <a:endParaRPr lang="en-US" sz="1800" dirty="0"/>
          </a:p>
        </p:txBody>
      </p:sp>
      <p:pic>
        <p:nvPicPr>
          <p:cNvPr id="13" name="Picture 12">
            <a:extLst>
              <a:ext uri="{FF2B5EF4-FFF2-40B4-BE49-F238E27FC236}">
                <a16:creationId xmlns:a16="http://schemas.microsoft.com/office/drawing/2014/main" id="{235BCE4F-1A0C-F397-EF65-B140F76C824F}"/>
              </a:ext>
            </a:extLst>
          </p:cNvPr>
          <p:cNvPicPr>
            <a:picLocks noChangeAspect="1"/>
          </p:cNvPicPr>
          <p:nvPr/>
        </p:nvPicPr>
        <p:blipFill>
          <a:blip r:embed="rId5"/>
          <a:stretch>
            <a:fillRect/>
          </a:stretch>
        </p:blipFill>
        <p:spPr>
          <a:xfrm>
            <a:off x="2060294" y="1274215"/>
            <a:ext cx="7083706" cy="3866984"/>
          </a:xfrm>
          <a:prstGeom prst="rect">
            <a:avLst/>
          </a:prstGeom>
        </p:spPr>
      </p:pic>
      <p:pic>
        <p:nvPicPr>
          <p:cNvPr id="3" name="ElevenLabs_2026-05-08T00_23_50_Spanish Mexico_pvc_sp116_s79_sb100_se0_b_m2">
            <a:hlinkClick r:id="" action="ppaction://media"/>
            <a:extLst>
              <a:ext uri="{FF2B5EF4-FFF2-40B4-BE49-F238E27FC236}">
                <a16:creationId xmlns:a16="http://schemas.microsoft.com/office/drawing/2014/main" id="{BDC575F4-94FB-7489-A61B-83203C4BCD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8550" y="75723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2F4F4"/>
        </a:solidFill>
        <a:effectLst/>
      </p:bgPr>
    </p:bg>
    <p:spTree>
      <p:nvGrpSpPr>
        <p:cNvPr id="1" name=""/>
        <p:cNvGrpSpPr/>
        <p:nvPr/>
      </p:nvGrpSpPr>
      <p:grpSpPr>
        <a:xfrm>
          <a:off x="0" y="0"/>
          <a:ext cx="0" cy="0"/>
          <a:chOff x="0" y="0"/>
          <a:chExt cx="0" cy="0"/>
        </a:xfrm>
      </p:grpSpPr>
      <p:sp>
        <p:nvSpPr>
          <p:cNvPr id="2" name="Text 0"/>
          <p:cNvSpPr/>
          <p:nvPr/>
        </p:nvSpPr>
        <p:spPr>
          <a:xfrm>
            <a:off x="365760" y="201168"/>
            <a:ext cx="8412480" cy="566928"/>
          </a:xfrm>
          <a:prstGeom prst="rect">
            <a:avLst/>
          </a:prstGeom>
          <a:noFill/>
          <a:ln/>
        </p:spPr>
        <p:txBody>
          <a:bodyPr wrap="square" lIns="0" tIns="0" rIns="0" bIns="0" rtlCol="0" anchor="ctr"/>
          <a:lstStyle/>
          <a:p>
            <a:pPr marL="0" indent="0" algn="l">
              <a:buNone/>
            </a:pPr>
            <a:r>
              <a:rPr lang="en-US" sz="2600" b="1" dirty="0">
                <a:solidFill>
                  <a:srgbClr val="148F77"/>
                </a:solidFill>
                <a:latin typeface="Calibri" pitchFamily="34" charset="0"/>
                <a:ea typeface="Calibri" pitchFamily="34" charset="-122"/>
                <a:cs typeface="Calibri" pitchFamily="34" charset="-120"/>
              </a:rPr>
              <a:t>Pasos sencillos que realmente ayudan</a:t>
            </a:r>
            <a:endParaRPr lang="en-US" sz="2600" dirty="0"/>
          </a:p>
        </p:txBody>
      </p:sp>
      <p:sp>
        <p:nvSpPr>
          <p:cNvPr id="4" name="Shape 2"/>
          <p:cNvSpPr/>
          <p:nvPr/>
        </p:nvSpPr>
        <p:spPr>
          <a:xfrm>
            <a:off x="320040" y="773611"/>
            <a:ext cx="2606040" cy="2107692"/>
          </a:xfrm>
          <a:prstGeom prst="roundRect">
            <a:avLst>
              <a:gd name="adj" fmla="val 8235"/>
            </a:avLst>
          </a:prstGeom>
          <a:solidFill>
            <a:srgbClr val="2471A3"/>
          </a:solidFill>
          <a:ln/>
        </p:spPr>
        <p:txBody>
          <a:bodyPr/>
          <a:lstStyle/>
          <a:p>
            <a:endParaRPr lang="en-US"/>
          </a:p>
        </p:txBody>
      </p:sp>
      <p:sp>
        <p:nvSpPr>
          <p:cNvPr id="5" name="Text 3"/>
          <p:cNvSpPr/>
          <p:nvPr/>
        </p:nvSpPr>
        <p:spPr>
          <a:xfrm>
            <a:off x="194456" y="738197"/>
            <a:ext cx="2834639" cy="685800"/>
          </a:xfrm>
          <a:prstGeom prst="rect">
            <a:avLst/>
          </a:prstGeom>
          <a:noFill/>
          <a:ln/>
        </p:spPr>
        <p:txBody>
          <a:bodyPr wrap="square" rtlCol="0" anchor="ctr"/>
          <a:lstStyle/>
          <a:p>
            <a:pPr marL="0" indent="0" algn="ctr">
              <a:buNone/>
            </a:pPr>
            <a:r>
              <a:rPr lang="en-US" sz="1600" b="1" dirty="0">
                <a:solidFill>
                  <a:srgbClr val="FFFFFF"/>
                </a:solidFill>
              </a:rPr>
              <a:t>La misma hora de acostarse </a:t>
            </a:r>
          </a:p>
          <a:p>
            <a:pPr marL="0" indent="0" algn="ctr">
              <a:buNone/>
            </a:pPr>
            <a:r>
              <a:rPr lang="en-US" sz="1600" b="1" dirty="0">
                <a:solidFill>
                  <a:srgbClr val="FFFFFF"/>
                </a:solidFill>
              </a:rPr>
              <a:t>todas las noches</a:t>
            </a:r>
            <a:endParaRPr lang="en-US" sz="1600" dirty="0"/>
          </a:p>
        </p:txBody>
      </p:sp>
      <p:sp>
        <p:nvSpPr>
          <p:cNvPr id="6" name="Text 4"/>
          <p:cNvSpPr/>
          <p:nvPr/>
        </p:nvSpPr>
        <p:spPr>
          <a:xfrm>
            <a:off x="274319" y="2471488"/>
            <a:ext cx="2788921" cy="548640"/>
          </a:xfrm>
          <a:prstGeom prst="rect">
            <a:avLst/>
          </a:prstGeom>
          <a:noFill/>
          <a:ln/>
        </p:spPr>
        <p:txBody>
          <a:bodyPr wrap="square" rtlCol="0" anchor="t"/>
          <a:lstStyle/>
          <a:p>
            <a:pPr marL="0" indent="0" algn="ctr">
              <a:buNone/>
            </a:pPr>
            <a:r>
              <a:rPr lang="en-US" sz="1400" dirty="0">
                <a:solidFill>
                  <a:srgbClr val="FFFFFF"/>
                </a:solidFill>
              </a:rPr>
              <a:t>Entrena su reloj biológico</a:t>
            </a:r>
            <a:endParaRPr lang="en-US" sz="1400" dirty="0"/>
          </a:p>
        </p:txBody>
      </p:sp>
      <p:sp>
        <p:nvSpPr>
          <p:cNvPr id="7" name="Shape 5"/>
          <p:cNvSpPr/>
          <p:nvPr/>
        </p:nvSpPr>
        <p:spPr>
          <a:xfrm>
            <a:off x="3200400" y="782938"/>
            <a:ext cx="2606040" cy="2107692"/>
          </a:xfrm>
          <a:prstGeom prst="roundRect">
            <a:avLst>
              <a:gd name="adj" fmla="val 8235"/>
            </a:avLst>
          </a:prstGeom>
          <a:solidFill>
            <a:srgbClr val="148F77"/>
          </a:solidFill>
          <a:ln/>
        </p:spPr>
        <p:txBody>
          <a:bodyPr/>
          <a:lstStyle/>
          <a:p>
            <a:endParaRPr lang="en-US"/>
          </a:p>
        </p:txBody>
      </p:sp>
      <p:sp>
        <p:nvSpPr>
          <p:cNvPr id="8" name="Text 6"/>
          <p:cNvSpPr/>
          <p:nvPr/>
        </p:nvSpPr>
        <p:spPr>
          <a:xfrm>
            <a:off x="3074816" y="738197"/>
            <a:ext cx="2834639" cy="685800"/>
          </a:xfrm>
          <a:prstGeom prst="rect">
            <a:avLst/>
          </a:prstGeom>
          <a:noFill/>
          <a:ln/>
        </p:spPr>
        <p:txBody>
          <a:bodyPr wrap="square" rtlCol="0" anchor="ctr"/>
          <a:lstStyle/>
          <a:p>
            <a:pPr marL="0" indent="0" algn="ctr">
              <a:buNone/>
            </a:pPr>
            <a:r>
              <a:rPr lang="en-US" sz="1600" b="1" dirty="0">
                <a:solidFill>
                  <a:srgbClr val="FFFFFF"/>
                </a:solidFill>
              </a:rPr>
              <a:t>Sin teléfonos </a:t>
            </a:r>
          </a:p>
          <a:p>
            <a:pPr marL="0" indent="0" algn="ctr">
              <a:buNone/>
            </a:pPr>
            <a:r>
              <a:rPr lang="en-US" sz="1600" b="1" dirty="0">
                <a:solidFill>
                  <a:srgbClr val="FFFFFF"/>
                </a:solidFill>
              </a:rPr>
              <a:t>30 minutos antes de acostarse</a:t>
            </a:r>
            <a:endParaRPr lang="en-US" sz="1600" dirty="0"/>
          </a:p>
        </p:txBody>
      </p:sp>
      <p:sp>
        <p:nvSpPr>
          <p:cNvPr id="9" name="Text 7"/>
          <p:cNvSpPr/>
          <p:nvPr/>
        </p:nvSpPr>
        <p:spPr>
          <a:xfrm>
            <a:off x="3173866" y="2361695"/>
            <a:ext cx="2788921" cy="548640"/>
          </a:xfrm>
          <a:prstGeom prst="rect">
            <a:avLst/>
          </a:prstGeom>
          <a:noFill/>
          <a:ln/>
        </p:spPr>
        <p:txBody>
          <a:bodyPr wrap="square" rtlCol="0" anchor="t"/>
          <a:lstStyle/>
          <a:p>
            <a:pPr marL="0" indent="0" algn="ctr">
              <a:buNone/>
            </a:pPr>
            <a:r>
              <a:rPr lang="en-US" sz="1400" dirty="0">
                <a:solidFill>
                  <a:srgbClr val="FFFFFF"/>
                </a:solidFill>
              </a:rPr>
              <a:t>La luz </a:t>
            </a:r>
            <a:r>
              <a:rPr lang="en-US" sz="1400" dirty="0" err="1">
                <a:solidFill>
                  <a:srgbClr val="FFFFFF"/>
                </a:solidFill>
              </a:rPr>
              <a:t>azul</a:t>
            </a:r>
            <a:r>
              <a:rPr lang="en-US" sz="1400" dirty="0">
                <a:solidFill>
                  <a:srgbClr val="FFFFFF"/>
                </a:solidFill>
              </a:rPr>
              <a:t> </a:t>
            </a:r>
            <a:r>
              <a:rPr lang="en-US" sz="1400" dirty="0" err="1">
                <a:solidFill>
                  <a:srgbClr val="FFFFFF"/>
                </a:solidFill>
              </a:rPr>
              <a:t>impide</a:t>
            </a:r>
            <a:endParaRPr lang="en-US" sz="1400" dirty="0">
              <a:solidFill>
                <a:srgbClr val="FFFFFF"/>
              </a:solidFill>
            </a:endParaRPr>
          </a:p>
          <a:p>
            <a:pPr marL="0" indent="0" algn="ctr">
              <a:buNone/>
            </a:pPr>
            <a:r>
              <a:rPr lang="en-US" sz="1400" dirty="0">
                <a:solidFill>
                  <a:srgbClr val="FFFFFF"/>
                </a:solidFill>
              </a:rPr>
              <a:t>conciliar el sueño</a:t>
            </a:r>
            <a:endParaRPr lang="en-US" sz="1400" dirty="0"/>
          </a:p>
        </p:txBody>
      </p:sp>
      <p:sp>
        <p:nvSpPr>
          <p:cNvPr id="10" name="Shape 8"/>
          <p:cNvSpPr/>
          <p:nvPr/>
        </p:nvSpPr>
        <p:spPr>
          <a:xfrm>
            <a:off x="6080760" y="802643"/>
            <a:ext cx="2606040" cy="2107692"/>
          </a:xfrm>
          <a:prstGeom prst="roundRect">
            <a:avLst>
              <a:gd name="adj" fmla="val 8235"/>
            </a:avLst>
          </a:prstGeom>
          <a:solidFill>
            <a:srgbClr val="27AE60"/>
          </a:solidFill>
          <a:ln/>
        </p:spPr>
        <p:txBody>
          <a:bodyPr/>
          <a:lstStyle/>
          <a:p>
            <a:endParaRPr lang="en-US"/>
          </a:p>
        </p:txBody>
      </p:sp>
      <p:sp>
        <p:nvSpPr>
          <p:cNvPr id="11" name="Text 9"/>
          <p:cNvSpPr/>
          <p:nvPr/>
        </p:nvSpPr>
        <p:spPr>
          <a:xfrm>
            <a:off x="5955176" y="738197"/>
            <a:ext cx="2834639" cy="685800"/>
          </a:xfrm>
          <a:prstGeom prst="rect">
            <a:avLst/>
          </a:prstGeom>
          <a:noFill/>
          <a:ln/>
        </p:spPr>
        <p:txBody>
          <a:bodyPr wrap="square" rtlCol="0" anchor="ctr"/>
          <a:lstStyle/>
          <a:p>
            <a:pPr marL="0" indent="0" algn="ctr">
              <a:buNone/>
            </a:pPr>
            <a:r>
              <a:rPr lang="en-US" sz="1600" b="1" dirty="0">
                <a:solidFill>
                  <a:srgbClr val="FFFFFF"/>
                </a:solidFill>
              </a:rPr>
              <a:t>Respiración 4-7-8</a:t>
            </a:r>
            <a:endParaRPr lang="en-US" sz="1600" dirty="0"/>
          </a:p>
        </p:txBody>
      </p:sp>
      <p:sp>
        <p:nvSpPr>
          <p:cNvPr id="12" name="Text 10"/>
          <p:cNvSpPr/>
          <p:nvPr/>
        </p:nvSpPr>
        <p:spPr>
          <a:xfrm>
            <a:off x="6065802" y="2265175"/>
            <a:ext cx="2788921" cy="548640"/>
          </a:xfrm>
          <a:prstGeom prst="rect">
            <a:avLst/>
          </a:prstGeom>
          <a:noFill/>
          <a:ln/>
        </p:spPr>
        <p:txBody>
          <a:bodyPr wrap="square" rtlCol="0" anchor="t"/>
          <a:lstStyle/>
          <a:p>
            <a:pPr marL="0" indent="0" algn="ctr">
              <a:buNone/>
            </a:pPr>
            <a:r>
              <a:rPr lang="en-US" sz="1400" dirty="0">
                <a:solidFill>
                  <a:srgbClr val="FFFFFF"/>
                </a:solidFill>
              </a:rPr>
              <a:t>Inspire durante 4 segundos, retenga el aire durante 7 y exhale durante 8</a:t>
            </a:r>
            <a:endParaRPr lang="en-US" sz="1400" dirty="0"/>
          </a:p>
        </p:txBody>
      </p:sp>
      <p:sp>
        <p:nvSpPr>
          <p:cNvPr id="13" name="Shape 11"/>
          <p:cNvSpPr/>
          <p:nvPr/>
        </p:nvSpPr>
        <p:spPr>
          <a:xfrm>
            <a:off x="320040" y="2950752"/>
            <a:ext cx="2606040" cy="2107692"/>
          </a:xfrm>
          <a:prstGeom prst="roundRect">
            <a:avLst>
              <a:gd name="adj" fmla="val 8235"/>
            </a:avLst>
          </a:prstGeom>
          <a:solidFill>
            <a:srgbClr val="E67E22"/>
          </a:solidFill>
          <a:ln/>
        </p:spPr>
        <p:txBody>
          <a:bodyPr/>
          <a:lstStyle/>
          <a:p>
            <a:endParaRPr lang="en-US"/>
          </a:p>
        </p:txBody>
      </p:sp>
      <p:sp>
        <p:nvSpPr>
          <p:cNvPr id="14" name="Text 12"/>
          <p:cNvSpPr/>
          <p:nvPr/>
        </p:nvSpPr>
        <p:spPr>
          <a:xfrm>
            <a:off x="194456" y="2871798"/>
            <a:ext cx="2834639" cy="685800"/>
          </a:xfrm>
          <a:prstGeom prst="rect">
            <a:avLst/>
          </a:prstGeom>
          <a:noFill/>
          <a:ln/>
        </p:spPr>
        <p:txBody>
          <a:bodyPr wrap="square" rtlCol="0" anchor="ctr"/>
          <a:lstStyle/>
          <a:p>
            <a:pPr marL="0" indent="0" algn="ctr">
              <a:buNone/>
            </a:pPr>
            <a:r>
              <a:rPr lang="en-US" sz="1600" b="1" dirty="0">
                <a:solidFill>
                  <a:srgbClr val="FFFFFF"/>
                </a:solidFill>
              </a:rPr>
              <a:t>Caminar 10 minutos al día</a:t>
            </a:r>
            <a:endParaRPr lang="en-US" sz="1600" dirty="0"/>
          </a:p>
        </p:txBody>
      </p:sp>
      <p:sp>
        <p:nvSpPr>
          <p:cNvPr id="15" name="Text 13"/>
          <p:cNvSpPr/>
          <p:nvPr/>
        </p:nvSpPr>
        <p:spPr>
          <a:xfrm>
            <a:off x="274319" y="4648268"/>
            <a:ext cx="2788921" cy="548640"/>
          </a:xfrm>
          <a:prstGeom prst="rect">
            <a:avLst/>
          </a:prstGeom>
          <a:noFill/>
          <a:ln/>
        </p:spPr>
        <p:txBody>
          <a:bodyPr wrap="square" rtlCol="0" anchor="t"/>
          <a:lstStyle/>
          <a:p>
            <a:pPr marL="0" indent="0" algn="ctr">
              <a:buNone/>
            </a:pPr>
            <a:r>
              <a:rPr lang="en-US" sz="1400" dirty="0">
                <a:solidFill>
                  <a:srgbClr val="FFFFFF"/>
                </a:solidFill>
              </a:rPr>
              <a:t>Reduce el cortisol el mismo día</a:t>
            </a:r>
            <a:endParaRPr lang="en-US" sz="1400" dirty="0"/>
          </a:p>
        </p:txBody>
      </p:sp>
      <p:sp>
        <p:nvSpPr>
          <p:cNvPr id="16" name="Shape 14"/>
          <p:cNvSpPr/>
          <p:nvPr/>
        </p:nvSpPr>
        <p:spPr>
          <a:xfrm>
            <a:off x="3200400" y="2979784"/>
            <a:ext cx="2606040" cy="2078660"/>
          </a:xfrm>
          <a:prstGeom prst="roundRect">
            <a:avLst>
              <a:gd name="adj" fmla="val 8235"/>
            </a:avLst>
          </a:prstGeom>
          <a:solidFill>
            <a:srgbClr val="1B4F72"/>
          </a:solidFill>
          <a:ln/>
        </p:spPr>
        <p:txBody>
          <a:bodyPr/>
          <a:lstStyle/>
          <a:p>
            <a:endParaRPr lang="en-US"/>
          </a:p>
        </p:txBody>
      </p:sp>
      <p:sp>
        <p:nvSpPr>
          <p:cNvPr id="17" name="Text 15"/>
          <p:cNvSpPr/>
          <p:nvPr/>
        </p:nvSpPr>
        <p:spPr>
          <a:xfrm>
            <a:off x="3074816" y="2871798"/>
            <a:ext cx="2834639" cy="685800"/>
          </a:xfrm>
          <a:prstGeom prst="rect">
            <a:avLst/>
          </a:prstGeom>
          <a:noFill/>
          <a:ln/>
        </p:spPr>
        <p:txBody>
          <a:bodyPr wrap="square" rtlCol="0" anchor="ctr"/>
          <a:lstStyle/>
          <a:p>
            <a:pPr marL="0" indent="0" algn="ctr">
              <a:buNone/>
            </a:pPr>
            <a:r>
              <a:rPr lang="en-US" sz="1600" b="1" dirty="0">
                <a:solidFill>
                  <a:srgbClr val="FFFFFF"/>
                </a:solidFill>
              </a:rPr>
              <a:t>Oración / Comunidad</a:t>
            </a:r>
            <a:endParaRPr lang="en-US" sz="1600" dirty="0"/>
          </a:p>
        </p:txBody>
      </p:sp>
      <p:sp>
        <p:nvSpPr>
          <p:cNvPr id="18" name="Text 16"/>
          <p:cNvSpPr/>
          <p:nvPr/>
        </p:nvSpPr>
        <p:spPr>
          <a:xfrm>
            <a:off x="3154679" y="4648268"/>
            <a:ext cx="2788921" cy="548640"/>
          </a:xfrm>
          <a:prstGeom prst="rect">
            <a:avLst/>
          </a:prstGeom>
          <a:noFill/>
          <a:ln/>
        </p:spPr>
        <p:txBody>
          <a:bodyPr wrap="square" rtlCol="0" anchor="t"/>
          <a:lstStyle/>
          <a:p>
            <a:pPr marL="0" indent="0" algn="ctr">
              <a:buNone/>
            </a:pPr>
            <a:r>
              <a:rPr lang="en-US" sz="1400" dirty="0">
                <a:solidFill>
                  <a:srgbClr val="FFFFFF"/>
                </a:solidFill>
              </a:rPr>
              <a:t>La conexión reduce el estrés</a:t>
            </a:r>
            <a:endParaRPr lang="en-US" sz="1400" dirty="0"/>
          </a:p>
        </p:txBody>
      </p:sp>
      <p:sp>
        <p:nvSpPr>
          <p:cNvPr id="19" name="Shape 17"/>
          <p:cNvSpPr/>
          <p:nvPr/>
        </p:nvSpPr>
        <p:spPr>
          <a:xfrm>
            <a:off x="6080760" y="2945669"/>
            <a:ext cx="2606040" cy="2107692"/>
          </a:xfrm>
          <a:prstGeom prst="roundRect">
            <a:avLst>
              <a:gd name="adj" fmla="val 8235"/>
            </a:avLst>
          </a:prstGeom>
          <a:solidFill>
            <a:srgbClr val="C0392B"/>
          </a:solidFill>
          <a:ln/>
        </p:spPr>
        <p:txBody>
          <a:bodyPr/>
          <a:lstStyle/>
          <a:p>
            <a:endParaRPr lang="en-US"/>
          </a:p>
        </p:txBody>
      </p:sp>
      <p:sp>
        <p:nvSpPr>
          <p:cNvPr id="20" name="Text 18"/>
          <p:cNvSpPr/>
          <p:nvPr/>
        </p:nvSpPr>
        <p:spPr>
          <a:xfrm>
            <a:off x="5955176" y="2871798"/>
            <a:ext cx="2834639" cy="685800"/>
          </a:xfrm>
          <a:prstGeom prst="rect">
            <a:avLst/>
          </a:prstGeom>
          <a:noFill/>
          <a:ln/>
        </p:spPr>
        <p:txBody>
          <a:bodyPr wrap="square" rtlCol="0" anchor="ctr"/>
          <a:lstStyle/>
          <a:p>
            <a:pPr marL="0" indent="0" algn="ctr">
              <a:buNone/>
            </a:pPr>
            <a:r>
              <a:rPr lang="en-US" sz="1600" b="1" dirty="0">
                <a:solidFill>
                  <a:srgbClr val="FFFFFF"/>
                </a:solidFill>
              </a:rPr>
              <a:t>Sin cafeína después de las 2pm</a:t>
            </a:r>
            <a:endParaRPr lang="en-US" sz="1600" dirty="0"/>
          </a:p>
        </p:txBody>
      </p:sp>
      <p:sp>
        <p:nvSpPr>
          <p:cNvPr id="21" name="Text 19"/>
          <p:cNvSpPr/>
          <p:nvPr/>
        </p:nvSpPr>
        <p:spPr>
          <a:xfrm>
            <a:off x="6035039" y="4648268"/>
            <a:ext cx="2788921" cy="548640"/>
          </a:xfrm>
          <a:prstGeom prst="rect">
            <a:avLst/>
          </a:prstGeom>
          <a:noFill/>
          <a:ln/>
        </p:spPr>
        <p:txBody>
          <a:bodyPr wrap="square" rtlCol="0" anchor="t"/>
          <a:lstStyle/>
          <a:p>
            <a:pPr marL="0" indent="0" algn="ctr">
              <a:buNone/>
            </a:pPr>
            <a:r>
              <a:rPr lang="en-US" sz="1400" dirty="0">
                <a:solidFill>
                  <a:srgbClr val="FFFFFF"/>
                </a:solidFill>
              </a:rPr>
              <a:t>Protege el sueño profundo</a:t>
            </a:r>
            <a:endParaRPr lang="en-US" sz="1400" dirty="0"/>
          </a:p>
        </p:txBody>
      </p:sp>
      <p:pic>
        <p:nvPicPr>
          <p:cNvPr id="1028" name="Picture 4" descr="Alarm clock Images - Free Download on ...">
            <a:extLst>
              <a:ext uri="{FF2B5EF4-FFF2-40B4-BE49-F238E27FC236}">
                <a16:creationId xmlns:a16="http://schemas.microsoft.com/office/drawing/2014/main" id="{69221675-EF5D-DF59-4FFD-2A7D31F23A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495" y="1331567"/>
            <a:ext cx="1076560" cy="1076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bile Phone White Background Images – Browse 1,562,681 Stock Photos,  Vectors, and Video | Adobe Stock">
            <a:extLst>
              <a:ext uri="{FF2B5EF4-FFF2-40B4-BE49-F238E27FC236}">
                <a16:creationId xmlns:a16="http://schemas.microsoft.com/office/drawing/2014/main" id="{EDDB8ABA-7CF5-A952-9942-25481E376A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2168" y="1301960"/>
            <a:ext cx="1439663" cy="10797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1C10D67B-2C91-E180-D4B1-D3EF1EB937C9}"/>
              </a:ext>
            </a:extLst>
          </p:cNvPr>
          <p:cNvPicPr>
            <a:picLocks noChangeAspect="1"/>
          </p:cNvPicPr>
          <p:nvPr/>
        </p:nvPicPr>
        <p:blipFill>
          <a:blip r:embed="rId7"/>
          <a:stretch>
            <a:fillRect/>
          </a:stretch>
        </p:blipFill>
        <p:spPr>
          <a:xfrm>
            <a:off x="6783410" y="1197534"/>
            <a:ext cx="1353707" cy="1067641"/>
          </a:xfrm>
          <a:prstGeom prst="rect">
            <a:avLst/>
          </a:prstGeom>
        </p:spPr>
      </p:pic>
      <p:pic>
        <p:nvPicPr>
          <p:cNvPr id="1036" name="Picture 12" descr="Walking Icon PNG, Vector, PSD, and ...">
            <a:extLst>
              <a:ext uri="{FF2B5EF4-FFF2-40B4-BE49-F238E27FC236}">
                <a16:creationId xmlns:a16="http://schemas.microsoft.com/office/drawing/2014/main" id="{D71660E3-D969-AD5C-9299-A095C83930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6883" y="3347582"/>
            <a:ext cx="1324474" cy="13244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raying hands PNG transparent image ...">
            <a:extLst>
              <a:ext uri="{FF2B5EF4-FFF2-40B4-BE49-F238E27FC236}">
                <a16:creationId xmlns:a16="http://schemas.microsoft.com/office/drawing/2014/main" id="{B260848C-649B-894F-D783-B642E9C438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50661" y="3346440"/>
            <a:ext cx="1042678" cy="132561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offee cup white background Vectors ...">
            <a:extLst>
              <a:ext uri="{FF2B5EF4-FFF2-40B4-BE49-F238E27FC236}">
                <a16:creationId xmlns:a16="http://schemas.microsoft.com/office/drawing/2014/main" id="{52238C88-CED9-7568-35DD-62F55F3135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83169" y="3346440"/>
            <a:ext cx="1780809" cy="1328758"/>
          </a:xfrm>
          <a:prstGeom prst="rect">
            <a:avLst/>
          </a:prstGeom>
          <a:noFill/>
          <a:extLst>
            <a:ext uri="{909E8E84-426E-40DD-AFC4-6F175D3DCCD1}">
              <a14:hiddenFill xmlns:a14="http://schemas.microsoft.com/office/drawing/2010/main">
                <a:solidFill>
                  <a:srgbClr val="FFFFFF"/>
                </a:solidFill>
              </a14:hiddenFill>
            </a:ext>
          </a:extLst>
        </p:spPr>
      </p:pic>
      <p:pic>
        <p:nvPicPr>
          <p:cNvPr id="22" name="ElevenLabs_2026-05-08T00_42_57_Spanish Mexico_pvc_sp116_s79_sb100_se0_b_m2(1)">
            <a:hlinkClick r:id="" action="ppaction://media"/>
            <a:extLst>
              <a:ext uri="{FF2B5EF4-FFF2-40B4-BE49-F238E27FC236}">
                <a16:creationId xmlns:a16="http://schemas.microsoft.com/office/drawing/2014/main" id="{8469B356-1234-1724-7439-DF360FB9250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48739" y="984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3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2F4F4"/>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FD30C1-5F79-205B-C84B-4F7E4D91B5BB}"/>
              </a:ext>
            </a:extLst>
          </p:cNvPr>
          <p:cNvSpPr/>
          <p:nvPr/>
        </p:nvSpPr>
        <p:spPr>
          <a:xfrm>
            <a:off x="1" y="3560790"/>
            <a:ext cx="5167085" cy="1568196"/>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8"/>
          <p:cNvSpPr/>
          <p:nvPr/>
        </p:nvSpPr>
        <p:spPr>
          <a:xfrm>
            <a:off x="3520440" y="1847088"/>
            <a:ext cx="457200" cy="457200"/>
          </a:xfrm>
          <a:prstGeom prst="rect">
            <a:avLst/>
          </a:prstGeom>
          <a:noFill/>
          <a:ln/>
        </p:spPr>
        <p:txBody>
          <a:bodyPr wrap="square" lIns="0" tIns="0" rIns="0" bIns="0" rtlCol="0" anchor="ctr"/>
          <a:lstStyle/>
          <a:p>
            <a:pPr marL="0" indent="0" algn="ctr">
              <a:buNone/>
            </a:pPr>
            <a:endParaRPr lang="en-US" sz="1400" dirty="0"/>
          </a:p>
        </p:txBody>
      </p:sp>
      <p:sp>
        <p:nvSpPr>
          <p:cNvPr id="16" name="Text 14"/>
          <p:cNvSpPr/>
          <p:nvPr/>
        </p:nvSpPr>
        <p:spPr>
          <a:xfrm>
            <a:off x="3520440" y="3346704"/>
            <a:ext cx="457200" cy="457200"/>
          </a:xfrm>
          <a:prstGeom prst="rect">
            <a:avLst/>
          </a:prstGeom>
          <a:noFill/>
          <a:ln/>
        </p:spPr>
        <p:txBody>
          <a:bodyPr wrap="square" lIns="0" tIns="0" rIns="0" bIns="0" rtlCol="0" anchor="ctr"/>
          <a:lstStyle/>
          <a:p>
            <a:pPr marL="0" indent="0" algn="ctr">
              <a:buNone/>
            </a:pPr>
            <a:endParaRPr lang="en-US" sz="1400" dirty="0"/>
          </a:p>
        </p:txBody>
      </p:sp>
      <p:grpSp>
        <p:nvGrpSpPr>
          <p:cNvPr id="24" name="Group 23">
            <a:extLst>
              <a:ext uri="{FF2B5EF4-FFF2-40B4-BE49-F238E27FC236}">
                <a16:creationId xmlns:a16="http://schemas.microsoft.com/office/drawing/2014/main" id="{2FDF6BDE-ED1E-B3AA-096A-67D16CFC0AE5}"/>
              </a:ext>
            </a:extLst>
          </p:cNvPr>
          <p:cNvGrpSpPr/>
          <p:nvPr/>
        </p:nvGrpSpPr>
        <p:grpSpPr>
          <a:xfrm>
            <a:off x="6562964" y="400591"/>
            <a:ext cx="2581036" cy="4227863"/>
            <a:chOff x="4114798" y="3500980"/>
            <a:chExt cx="4754882" cy="1367581"/>
          </a:xfrm>
        </p:grpSpPr>
        <p:sp>
          <p:nvSpPr>
            <p:cNvPr id="8" name="Text 6"/>
            <p:cNvSpPr/>
            <p:nvPr/>
          </p:nvSpPr>
          <p:spPr>
            <a:xfrm>
              <a:off x="4114800" y="3500980"/>
              <a:ext cx="4754880" cy="231828"/>
            </a:xfrm>
            <a:prstGeom prst="rect">
              <a:avLst/>
            </a:prstGeom>
            <a:noFill/>
            <a:ln/>
          </p:spPr>
          <p:txBody>
            <a:bodyPr wrap="square" rtlCol="0" anchor="ctr"/>
            <a:lstStyle/>
            <a:p>
              <a:pPr marL="285750" indent="-285750">
                <a:buFont typeface="Arial" panose="020B0604020202020204" pitchFamily="34" charset="0"/>
                <a:buChar char="•"/>
              </a:pPr>
              <a:r>
                <a:rPr lang="en-US" sz="1600" dirty="0">
                  <a:solidFill>
                    <a:srgbClr val="2C3E50"/>
                  </a:solidFill>
                </a:rPr>
                <a:t>Le pondremos en contacto con servicios de atención médica gratuitos o de bajo </a:t>
              </a:r>
              <a:r>
                <a:rPr lang="en-US" sz="1600" dirty="0" err="1">
                  <a:solidFill>
                    <a:srgbClr val="2C3E50"/>
                  </a:solidFill>
                </a:rPr>
                <a:t>costo</a:t>
              </a:r>
              <a:endParaRPr lang="en-US" sz="1600" dirty="0"/>
            </a:p>
          </p:txBody>
        </p:sp>
        <p:sp>
          <p:nvSpPr>
            <p:cNvPr id="11" name="Text 9"/>
            <p:cNvSpPr/>
            <p:nvPr/>
          </p:nvSpPr>
          <p:spPr>
            <a:xfrm>
              <a:off x="4114798" y="3823090"/>
              <a:ext cx="4754880" cy="231828"/>
            </a:xfrm>
            <a:prstGeom prst="rect">
              <a:avLst/>
            </a:prstGeom>
            <a:noFill/>
            <a:ln/>
          </p:spPr>
          <p:txBody>
            <a:bodyPr wrap="square" rtlCol="0" anchor="ctr"/>
            <a:lstStyle/>
            <a:p>
              <a:pPr marL="285750" indent="-285750">
                <a:buFont typeface="Arial" panose="020B0604020202020204" pitchFamily="34" charset="0"/>
                <a:buChar char="•"/>
              </a:pPr>
              <a:r>
                <a:rPr lang="en-US" sz="1600" dirty="0">
                  <a:solidFill>
                    <a:srgbClr val="2C3E50"/>
                  </a:solidFill>
                </a:rPr>
                <a:t>Le ayudamos a elaborar un plan personal para el sueño y el estrés</a:t>
              </a:r>
              <a:endParaRPr lang="en-US" sz="1600" dirty="0"/>
            </a:p>
          </p:txBody>
        </p:sp>
        <p:sp>
          <p:nvSpPr>
            <p:cNvPr id="14" name="Text 12"/>
            <p:cNvSpPr/>
            <p:nvPr/>
          </p:nvSpPr>
          <p:spPr>
            <a:xfrm>
              <a:off x="4114800" y="4110989"/>
              <a:ext cx="4754880" cy="231828"/>
            </a:xfrm>
            <a:prstGeom prst="rect">
              <a:avLst/>
            </a:prstGeom>
            <a:noFill/>
            <a:ln/>
          </p:spPr>
          <p:txBody>
            <a:bodyPr wrap="square" rtlCol="0" anchor="ctr"/>
            <a:lstStyle/>
            <a:p>
              <a:pPr marL="285750" indent="-285750">
                <a:buFont typeface="Arial" panose="020B0604020202020204" pitchFamily="34" charset="0"/>
                <a:buChar char="•"/>
              </a:pPr>
              <a:r>
                <a:rPr lang="en-US" sz="1600" dirty="0">
                  <a:solidFill>
                    <a:srgbClr val="2C3E50"/>
                  </a:solidFill>
                </a:rPr>
                <a:t>Derivarle a recursos comunitarios y de salud mental</a:t>
              </a:r>
              <a:endParaRPr lang="en-US" sz="1600" dirty="0"/>
            </a:p>
          </p:txBody>
        </p:sp>
        <p:sp>
          <p:nvSpPr>
            <p:cNvPr id="17" name="Text 15"/>
            <p:cNvSpPr/>
            <p:nvPr/>
          </p:nvSpPr>
          <p:spPr>
            <a:xfrm>
              <a:off x="4114800" y="4384361"/>
              <a:ext cx="4754880" cy="231828"/>
            </a:xfrm>
            <a:prstGeom prst="rect">
              <a:avLst/>
            </a:prstGeom>
            <a:noFill/>
            <a:ln/>
          </p:spPr>
          <p:txBody>
            <a:bodyPr wrap="square" rtlCol="0" anchor="ctr"/>
            <a:lstStyle/>
            <a:p>
              <a:pPr marL="285750" indent="-285750">
                <a:buFont typeface="Arial" panose="020B0604020202020204" pitchFamily="34" charset="0"/>
                <a:buChar char="•"/>
              </a:pPr>
              <a:r>
                <a:rPr lang="en-US" sz="1600" dirty="0">
                  <a:solidFill>
                    <a:srgbClr val="2C3E50"/>
                  </a:solidFill>
                </a:rPr>
                <a:t>Le informamos en su idioma y a su ritmo</a:t>
              </a:r>
              <a:endParaRPr lang="en-US" sz="1600" dirty="0"/>
            </a:p>
          </p:txBody>
        </p:sp>
        <p:sp>
          <p:nvSpPr>
            <p:cNvPr id="20" name="Text 18"/>
            <p:cNvSpPr/>
            <p:nvPr/>
          </p:nvSpPr>
          <p:spPr>
            <a:xfrm>
              <a:off x="4114800" y="4636733"/>
              <a:ext cx="4754880" cy="231828"/>
            </a:xfrm>
            <a:prstGeom prst="rect">
              <a:avLst/>
            </a:prstGeom>
            <a:noFill/>
            <a:ln/>
          </p:spPr>
          <p:txBody>
            <a:bodyPr wrap="square" rtlCol="0" anchor="ctr"/>
            <a:lstStyle/>
            <a:p>
              <a:pPr marL="285750" indent="-285750">
                <a:buFont typeface="Arial" panose="020B0604020202020204" pitchFamily="34" charset="0"/>
                <a:buChar char="•"/>
              </a:pPr>
              <a:r>
                <a:rPr lang="en-US" sz="1600" dirty="0">
                  <a:solidFill>
                    <a:srgbClr val="2C3E50"/>
                  </a:solidFill>
                </a:rPr>
                <a:t>Acompañarle en cada paso del camino</a:t>
              </a:r>
              <a:endParaRPr lang="en-US" sz="1600" dirty="0"/>
            </a:p>
          </p:txBody>
        </p:sp>
      </p:grpSp>
      <p:sp>
        <p:nvSpPr>
          <p:cNvPr id="22" name="Text 14"/>
          <p:cNvSpPr/>
          <p:nvPr/>
        </p:nvSpPr>
        <p:spPr>
          <a:xfrm>
            <a:off x="523339" y="3188969"/>
            <a:ext cx="2624744" cy="1815086"/>
          </a:xfrm>
          <a:prstGeom prst="rect">
            <a:avLst/>
          </a:prstGeom>
          <a:noFill/>
          <a:ln/>
        </p:spPr>
        <p:txBody>
          <a:bodyPr wrap="square" rtlCol="0" anchor="ctr"/>
          <a:lstStyle/>
          <a:p>
            <a:pPr marL="0" indent="0" algn="ctr">
              <a:buNone/>
            </a:pPr>
            <a:endParaRPr lang="en-US" sz="1400" dirty="0"/>
          </a:p>
        </p:txBody>
      </p:sp>
      <p:pic>
        <p:nvPicPr>
          <p:cNvPr id="23" name="Picture 22" descr="Golden Gate Bridge in fog">
            <a:extLst>
              <a:ext uri="{FF2B5EF4-FFF2-40B4-BE49-F238E27FC236}">
                <a16:creationId xmlns:a16="http://schemas.microsoft.com/office/drawing/2014/main" id="{17C13C56-90D3-E739-0CFB-46D3A01927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4579"/>
            <a:ext cx="6400800" cy="3600450"/>
          </a:xfrm>
          <a:prstGeom prst="rect">
            <a:avLst/>
          </a:prstGeom>
        </p:spPr>
      </p:pic>
      <p:sp>
        <p:nvSpPr>
          <p:cNvPr id="26" name="Text Placeholder 5">
            <a:extLst>
              <a:ext uri="{FF2B5EF4-FFF2-40B4-BE49-F238E27FC236}">
                <a16:creationId xmlns:a16="http://schemas.microsoft.com/office/drawing/2014/main" id="{AE885F3A-FCB6-3A6C-280A-003EBA3E126C}"/>
              </a:ext>
            </a:extLst>
          </p:cNvPr>
          <p:cNvSpPr txBox="1">
            <a:spLocks/>
          </p:cNvSpPr>
          <p:nvPr/>
        </p:nvSpPr>
        <p:spPr bwMode="gray">
          <a:xfrm>
            <a:off x="-56981" y="3723495"/>
            <a:ext cx="5168312" cy="134302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a:solidFill>
                  <a:schemeClr val="bg1"/>
                </a:solidFill>
              </a:rPr>
              <a:t>Su trabajador comunitario de salud (CHW) puede ayudarle a CONECTAR con recursos para romper este ciclo, paso a paso</a:t>
            </a:r>
            <a:endParaRPr lang="en-US" sz="1800" dirty="0">
              <a:solidFill>
                <a:schemeClr val="bg1"/>
              </a:solidFill>
            </a:endParaRPr>
          </a:p>
        </p:txBody>
      </p:sp>
      <p:sp>
        <p:nvSpPr>
          <p:cNvPr id="28" name="Title 8">
            <a:extLst>
              <a:ext uri="{FF2B5EF4-FFF2-40B4-BE49-F238E27FC236}">
                <a16:creationId xmlns:a16="http://schemas.microsoft.com/office/drawing/2014/main" id="{993A1B67-BDC0-A706-C3B0-08090AD44AF1}"/>
              </a:ext>
            </a:extLst>
          </p:cNvPr>
          <p:cNvSpPr txBox="1">
            <a:spLocks/>
          </p:cNvSpPr>
          <p:nvPr/>
        </p:nvSpPr>
        <p:spPr>
          <a:xfrm>
            <a:off x="5658104" y="3961786"/>
            <a:ext cx="5749483" cy="134302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 </a:t>
            </a:r>
            <a:endParaRPr lang="en-US" dirty="0"/>
          </a:p>
        </p:txBody>
      </p:sp>
      <p:pic>
        <p:nvPicPr>
          <p:cNvPr id="2" name="ElevenLabs_2026-05-08T00_47_02_Spanish Mexico_pvc_sp116_s79_sb100_se0_b_m2">
            <a:hlinkClick r:id="" action="ppaction://media"/>
            <a:extLst>
              <a:ext uri="{FF2B5EF4-FFF2-40B4-BE49-F238E27FC236}">
                <a16:creationId xmlns:a16="http://schemas.microsoft.com/office/drawing/2014/main" id="{B24CF44C-68D6-9EA0-FC85-7DF86DDE6A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5481" y="14933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2F4F4"/>
        </a:solidFill>
        <a:effectLst/>
      </p:bgPr>
    </p:bg>
    <p:spTree>
      <p:nvGrpSpPr>
        <p:cNvPr id="1" name=""/>
        <p:cNvGrpSpPr/>
        <p:nvPr/>
      </p:nvGrpSpPr>
      <p:grpSpPr>
        <a:xfrm>
          <a:off x="0" y="0"/>
          <a:ext cx="0" cy="0"/>
          <a:chOff x="0" y="0"/>
          <a:chExt cx="0" cy="0"/>
        </a:xfrm>
      </p:grpSpPr>
      <p:pic>
        <p:nvPicPr>
          <p:cNvPr id="13" name="Picture 12" descr="Football goal in the net">
            <a:extLst>
              <a:ext uri="{FF2B5EF4-FFF2-40B4-BE49-F238E27FC236}">
                <a16:creationId xmlns:a16="http://schemas.microsoft.com/office/drawing/2014/main" id="{0FB70867-B884-2D3E-4BED-C3EAFEA84786}"/>
              </a:ext>
            </a:extLst>
          </p:cNvPr>
          <p:cNvPicPr>
            <a:picLocks noChangeAspect="1"/>
          </p:cNvPicPr>
          <p:nvPr/>
        </p:nvPicPr>
        <p:blipFill>
          <a:blip r:embed="rId5">
            <a:extLst>
              <a:ext uri="{28A0092B-C50C-407E-A947-70E740481C1C}">
                <a14:useLocalDpi xmlns:a14="http://schemas.microsoft.com/office/drawing/2010/main" val="0"/>
              </a:ext>
            </a:extLst>
          </a:blip>
          <a:srcRect t="10047" b="5683"/>
          <a:stretch>
            <a:fillRect/>
          </a:stretch>
        </p:blipFill>
        <p:spPr>
          <a:xfrm>
            <a:off x="0" y="768095"/>
            <a:ext cx="9144000" cy="5143501"/>
          </a:xfrm>
          <a:prstGeom prst="rect">
            <a:avLst/>
          </a:prstGeom>
          <a:noFill/>
        </p:spPr>
      </p:pic>
      <p:sp>
        <p:nvSpPr>
          <p:cNvPr id="2" name="Text 0"/>
          <p:cNvSpPr/>
          <p:nvPr/>
        </p:nvSpPr>
        <p:spPr>
          <a:xfrm>
            <a:off x="365760" y="201168"/>
            <a:ext cx="8412480" cy="566928"/>
          </a:xfrm>
          <a:prstGeom prst="rect">
            <a:avLst/>
          </a:prstGeom>
          <a:noFill/>
          <a:ln/>
        </p:spPr>
        <p:txBody>
          <a:bodyPr wrap="square" rtlCol="0" anchor="ctr"/>
          <a:lstStyle/>
          <a:p>
            <a:pPr marL="0" indent="0">
              <a:buNone/>
            </a:pPr>
            <a:r>
              <a:rPr lang="en-US" sz="2600" b="1" dirty="0">
                <a:solidFill>
                  <a:srgbClr val="148F77"/>
                </a:solidFill>
                <a:latin typeface="Calibri" pitchFamily="34" charset="0"/>
                <a:ea typeface="Calibri" pitchFamily="34" charset="-122"/>
                <a:cs typeface="Calibri" pitchFamily="34" charset="-120"/>
              </a:rPr>
              <a:t>¡</a:t>
            </a:r>
            <a:r>
              <a:rPr lang="en-US" sz="2600" b="1" dirty="0" err="1">
                <a:solidFill>
                  <a:srgbClr val="148F77"/>
                </a:solidFill>
                <a:latin typeface="Calibri" pitchFamily="34" charset="0"/>
                <a:ea typeface="Calibri" pitchFamily="34" charset="-122"/>
                <a:cs typeface="Calibri" pitchFamily="34" charset="-120"/>
              </a:rPr>
              <a:t>Fíje</a:t>
            </a:r>
            <a:r>
              <a:rPr lang="en-US" sz="2600" b="1" dirty="0">
                <a:solidFill>
                  <a:srgbClr val="148F77"/>
                </a:solidFill>
                <a:latin typeface="Calibri" pitchFamily="34" charset="0"/>
                <a:ea typeface="Calibri" pitchFamily="34" charset="-122"/>
                <a:cs typeface="Calibri" pitchFamily="34" charset="-120"/>
              </a:rPr>
              <a:t> OBJETIVOS para cuidar su salud!</a:t>
            </a:r>
            <a:endParaRPr lang="en-US" sz="2600" dirty="0"/>
          </a:p>
        </p:txBody>
      </p:sp>
      <p:sp>
        <p:nvSpPr>
          <p:cNvPr id="3" name="Shape 1"/>
          <p:cNvSpPr/>
          <p:nvPr/>
        </p:nvSpPr>
        <p:spPr>
          <a:xfrm>
            <a:off x="365760" y="777240"/>
            <a:ext cx="8412480" cy="27432"/>
          </a:xfrm>
          <a:prstGeom prst="rect">
            <a:avLst/>
          </a:prstGeom>
          <a:solidFill>
            <a:srgbClr val="148F77"/>
          </a:solidFill>
          <a:ln/>
        </p:spPr>
        <p:txBody>
          <a:bodyPr/>
          <a:lstStyle/>
          <a:p>
            <a:endParaRPr lang="en-US"/>
          </a:p>
        </p:txBody>
      </p:sp>
      <p:sp>
        <p:nvSpPr>
          <p:cNvPr id="4" name="Text 2"/>
          <p:cNvSpPr/>
          <p:nvPr/>
        </p:nvSpPr>
        <p:spPr>
          <a:xfrm>
            <a:off x="6220532" y="157609"/>
            <a:ext cx="2364572" cy="457200"/>
          </a:xfrm>
          <a:prstGeom prst="rect">
            <a:avLst/>
          </a:prstGeom>
          <a:noFill/>
          <a:ln/>
        </p:spPr>
        <p:txBody>
          <a:bodyPr wrap="square" rtlCol="0" anchor="ctr"/>
          <a:lstStyle/>
          <a:p>
            <a:pPr marL="0" indent="0" algn="ctr">
              <a:buNone/>
            </a:pPr>
            <a:r>
              <a:rPr lang="en-US" sz="1400" i="1" dirty="0">
                <a:solidFill>
                  <a:srgbClr val="717D7E"/>
                </a:solidFill>
              </a:rPr>
              <a:t>Un pequeño paso esta noche puede ser el comienzo para romper el ciclo.</a:t>
            </a:r>
            <a:endParaRPr lang="en-US" sz="1400" dirty="0"/>
          </a:p>
        </p:txBody>
      </p:sp>
      <p:sp>
        <p:nvSpPr>
          <p:cNvPr id="5" name="Shape 3"/>
          <p:cNvSpPr/>
          <p:nvPr/>
        </p:nvSpPr>
        <p:spPr>
          <a:xfrm>
            <a:off x="365760" y="1020533"/>
            <a:ext cx="2435497" cy="3675963"/>
          </a:xfrm>
          <a:prstGeom prst="roundRect">
            <a:avLst>
              <a:gd name="adj" fmla="val 4167"/>
            </a:avLst>
          </a:prstGeom>
          <a:solidFill>
            <a:srgbClr val="1B4F72"/>
          </a:solidFill>
          <a:ln/>
        </p:spPr>
        <p:txBody>
          <a:bodyPr/>
          <a:lstStyle/>
          <a:p>
            <a:endParaRPr lang="en-US"/>
          </a:p>
        </p:txBody>
      </p:sp>
      <p:sp>
        <p:nvSpPr>
          <p:cNvPr id="6" name="Text 4"/>
          <p:cNvSpPr/>
          <p:nvPr/>
        </p:nvSpPr>
        <p:spPr>
          <a:xfrm>
            <a:off x="162367" y="894784"/>
            <a:ext cx="2435497" cy="963458"/>
          </a:xfrm>
          <a:prstGeom prst="rect">
            <a:avLst/>
          </a:prstGeom>
          <a:noFill/>
          <a:ln/>
        </p:spPr>
        <p:txBody>
          <a:bodyPr wrap="square" rtlCol="0" anchor="ctr"/>
          <a:lstStyle/>
          <a:p>
            <a:pPr marL="0" indent="0" algn="ctr">
              <a:buNone/>
            </a:pPr>
            <a:r>
              <a:rPr lang="en-US" sz="2400" b="1" dirty="0">
                <a:solidFill>
                  <a:srgbClr val="FFFFFF"/>
                </a:solidFill>
              </a:rPr>
              <a:t>🌙  ESTA NOCHE</a:t>
            </a:r>
            <a:endParaRPr lang="en-US" sz="2400" dirty="0"/>
          </a:p>
        </p:txBody>
      </p:sp>
      <p:sp>
        <p:nvSpPr>
          <p:cNvPr id="7" name="Text 5"/>
          <p:cNvSpPr/>
          <p:nvPr/>
        </p:nvSpPr>
        <p:spPr>
          <a:xfrm>
            <a:off x="502921" y="1611086"/>
            <a:ext cx="2120150" cy="2960914"/>
          </a:xfrm>
          <a:prstGeom prst="rect">
            <a:avLst/>
          </a:prstGeom>
          <a:noFill/>
          <a:ln/>
        </p:spPr>
        <p:txBody>
          <a:bodyPr wrap="square" rtlCol="0" anchor="ctr"/>
          <a:lstStyle/>
          <a:p>
            <a:pPr marL="0" indent="0" algn="ctr">
              <a:buNone/>
            </a:pPr>
            <a:r>
              <a:rPr lang="en-US" sz="1600" dirty="0">
                <a:solidFill>
                  <a:srgbClr val="FFFFFF"/>
                </a:solidFill>
              </a:rPr>
              <a:t>Pruebe la técnica de respiración 4-7-8</a:t>
            </a:r>
            <a:endParaRPr lang="en-US" sz="1600" dirty="0"/>
          </a:p>
          <a:p>
            <a:pPr marL="0" indent="0" algn="ctr">
              <a:buNone/>
            </a:pPr>
            <a:r>
              <a:rPr lang="en-US" sz="1600" dirty="0">
                <a:solidFill>
                  <a:srgbClr val="FFFFFF"/>
                </a:solidFill>
              </a:rPr>
              <a:t>antes de acostarse.</a:t>
            </a:r>
            <a:endParaRPr lang="en-US" sz="1600" dirty="0"/>
          </a:p>
          <a:p>
            <a:pPr marL="0" indent="0" algn="ctr">
              <a:buNone/>
            </a:pPr>
            <a:endParaRPr lang="en-US" sz="1600" dirty="0"/>
          </a:p>
          <a:p>
            <a:pPr marL="0" indent="0" algn="ctr">
              <a:buNone/>
            </a:pPr>
            <a:r>
              <a:rPr lang="en-US" sz="1600" dirty="0">
                <a:solidFill>
                  <a:srgbClr val="FFFFFF"/>
                </a:solidFill>
              </a:rPr>
              <a:t>Inhale durante 4 segundos → </a:t>
            </a:r>
          </a:p>
          <a:p>
            <a:pPr marL="0" indent="0" algn="ctr">
              <a:buNone/>
            </a:pPr>
            <a:r>
              <a:rPr lang="en-US" sz="1600" dirty="0">
                <a:solidFill>
                  <a:srgbClr val="FFFFFF"/>
                </a:solidFill>
              </a:rPr>
              <a:t>Aguante la respiración 7 segundos → </a:t>
            </a:r>
          </a:p>
          <a:p>
            <a:pPr marL="0" indent="0" algn="ctr">
              <a:buNone/>
            </a:pPr>
            <a:r>
              <a:rPr lang="en-US" sz="1600" dirty="0">
                <a:solidFill>
                  <a:srgbClr val="FFFFFF"/>
                </a:solidFill>
              </a:rPr>
              <a:t>Exhale durante 8 segundos</a:t>
            </a:r>
            <a:endParaRPr lang="en-US" sz="1600" dirty="0"/>
          </a:p>
          <a:p>
            <a:pPr marL="0" indent="0" algn="ctr">
              <a:buNone/>
            </a:pPr>
            <a:endParaRPr lang="en-US" sz="1600" dirty="0"/>
          </a:p>
          <a:p>
            <a:pPr marL="0" indent="0" algn="ctr">
              <a:buNone/>
            </a:pPr>
            <a:r>
              <a:rPr lang="en-US" sz="1600" dirty="0">
                <a:solidFill>
                  <a:srgbClr val="FFFFFF"/>
                </a:solidFill>
              </a:rPr>
              <a:t>Repita 3 veces.</a:t>
            </a:r>
            <a:endParaRPr lang="en-US" sz="1600" dirty="0"/>
          </a:p>
        </p:txBody>
      </p:sp>
      <p:sp>
        <p:nvSpPr>
          <p:cNvPr id="8" name="Shape 6"/>
          <p:cNvSpPr/>
          <p:nvPr/>
        </p:nvSpPr>
        <p:spPr>
          <a:xfrm>
            <a:off x="6388462" y="1033197"/>
            <a:ext cx="2435498" cy="3675963"/>
          </a:xfrm>
          <a:prstGeom prst="roundRect">
            <a:avLst>
              <a:gd name="adj" fmla="val 4167"/>
            </a:avLst>
          </a:prstGeom>
          <a:solidFill>
            <a:srgbClr val="148F77"/>
          </a:solidFill>
          <a:ln/>
        </p:spPr>
        <p:txBody>
          <a:bodyPr/>
          <a:lstStyle/>
          <a:p>
            <a:endParaRPr lang="en-US"/>
          </a:p>
        </p:txBody>
      </p:sp>
      <p:sp>
        <p:nvSpPr>
          <p:cNvPr id="9" name="Text 7"/>
          <p:cNvSpPr/>
          <p:nvPr/>
        </p:nvSpPr>
        <p:spPr>
          <a:xfrm>
            <a:off x="6185069" y="894784"/>
            <a:ext cx="2435498" cy="963458"/>
          </a:xfrm>
          <a:prstGeom prst="rect">
            <a:avLst/>
          </a:prstGeom>
          <a:noFill/>
          <a:ln/>
        </p:spPr>
        <p:txBody>
          <a:bodyPr wrap="square" rtlCol="0" anchor="ctr"/>
          <a:lstStyle/>
          <a:p>
            <a:pPr marL="0" indent="0" algn="ctr">
              <a:buNone/>
            </a:pPr>
            <a:r>
              <a:rPr lang="en-US" sz="2400" b="1" dirty="0">
                <a:solidFill>
                  <a:srgbClr val="FFFFFF"/>
                </a:solidFill>
              </a:rPr>
              <a:t>📅  ESTA SEMANA</a:t>
            </a:r>
            <a:endParaRPr lang="en-US" sz="2400" dirty="0"/>
          </a:p>
        </p:txBody>
      </p:sp>
      <p:sp>
        <p:nvSpPr>
          <p:cNvPr id="10" name="Text 8"/>
          <p:cNvSpPr/>
          <p:nvPr/>
        </p:nvSpPr>
        <p:spPr>
          <a:xfrm>
            <a:off x="6413668" y="1611086"/>
            <a:ext cx="2273131" cy="2960914"/>
          </a:xfrm>
          <a:prstGeom prst="rect">
            <a:avLst/>
          </a:prstGeom>
          <a:noFill/>
          <a:ln/>
        </p:spPr>
        <p:txBody>
          <a:bodyPr wrap="square" rtlCol="0" anchor="ctr"/>
          <a:lstStyle/>
          <a:p>
            <a:pPr marL="0" indent="0" algn="ctr">
              <a:buNone/>
            </a:pPr>
            <a:r>
              <a:rPr lang="en-US" sz="1600" dirty="0">
                <a:solidFill>
                  <a:srgbClr val="FFFFFF"/>
                </a:solidFill>
              </a:rPr>
              <a:t>Fíjese una hora fija para acostarse</a:t>
            </a:r>
            <a:endParaRPr lang="en-US" sz="1600" dirty="0"/>
          </a:p>
          <a:p>
            <a:pPr marL="0" indent="0" algn="ctr">
              <a:buNone/>
            </a:pPr>
            <a:r>
              <a:rPr lang="en-US" sz="1600" dirty="0">
                <a:solidFill>
                  <a:srgbClr val="FFFFFF"/>
                </a:solidFill>
              </a:rPr>
              <a:t>y cúmplalo durante 7 días.</a:t>
            </a:r>
            <a:endParaRPr lang="en-US" sz="1600" dirty="0"/>
          </a:p>
          <a:p>
            <a:pPr marL="0" indent="0" algn="ctr">
              <a:buNone/>
            </a:pPr>
            <a:endParaRPr lang="en-US" sz="1600" dirty="0"/>
          </a:p>
          <a:p>
            <a:pPr marL="0" indent="0" algn="ctr">
              <a:buNone/>
            </a:pPr>
            <a:r>
              <a:rPr lang="en-US" sz="1600" dirty="0">
                <a:solidFill>
                  <a:srgbClr val="FFFFFF"/>
                </a:solidFill>
              </a:rPr>
              <a:t>Comunique su objetivo</a:t>
            </a:r>
            <a:endParaRPr lang="en-US" sz="1600" dirty="0"/>
          </a:p>
          <a:p>
            <a:pPr marL="0" indent="0" algn="ctr">
              <a:buNone/>
            </a:pPr>
            <a:r>
              <a:rPr lang="en-US" sz="1600" dirty="0">
                <a:solidFill>
                  <a:srgbClr val="FFFFFF"/>
                </a:solidFill>
              </a:rPr>
              <a:t>su objetivo: compartirlo</a:t>
            </a:r>
            <a:endParaRPr lang="en-US" sz="1600" dirty="0"/>
          </a:p>
          <a:p>
            <a:pPr marL="0" indent="0" algn="ctr">
              <a:buNone/>
            </a:pPr>
            <a:r>
              <a:rPr lang="en-US" sz="1600" dirty="0">
                <a:solidFill>
                  <a:srgbClr val="FFFFFF"/>
                </a:solidFill>
              </a:rPr>
              <a:t>que sea más fácil cumplirlo!</a:t>
            </a:r>
            <a:endParaRPr lang="en-US" sz="1600" dirty="0"/>
          </a:p>
        </p:txBody>
      </p:sp>
      <p:sp>
        <p:nvSpPr>
          <p:cNvPr id="11" name="Shape 9"/>
          <p:cNvSpPr/>
          <p:nvPr/>
        </p:nvSpPr>
        <p:spPr>
          <a:xfrm>
            <a:off x="365760" y="4754880"/>
            <a:ext cx="8412480" cy="356116"/>
          </a:xfrm>
          <a:prstGeom prst="roundRect">
            <a:avLst>
              <a:gd name="adj" fmla="val 24000"/>
            </a:avLst>
          </a:prstGeom>
          <a:solidFill>
            <a:srgbClr val="E67E22"/>
          </a:solidFill>
          <a:ln/>
        </p:spPr>
        <p:txBody>
          <a:bodyPr/>
          <a:lstStyle/>
          <a:p>
            <a:endParaRPr lang="en-US"/>
          </a:p>
        </p:txBody>
      </p:sp>
      <p:sp>
        <p:nvSpPr>
          <p:cNvPr id="12" name="Text 10"/>
          <p:cNvSpPr/>
          <p:nvPr/>
        </p:nvSpPr>
        <p:spPr>
          <a:xfrm>
            <a:off x="365760" y="4786634"/>
            <a:ext cx="8412480" cy="274320"/>
          </a:xfrm>
          <a:prstGeom prst="rect">
            <a:avLst/>
          </a:prstGeom>
          <a:noFill/>
          <a:ln/>
        </p:spPr>
        <p:txBody>
          <a:bodyPr wrap="square" lIns="0" tIns="0" rIns="0" bIns="0" rtlCol="0" anchor="ctr"/>
          <a:lstStyle/>
          <a:p>
            <a:pPr marL="0" indent="0" algn="ctr">
              <a:buNone/>
            </a:pPr>
            <a:r>
              <a:rPr lang="en-US" sz="1600" b="1" dirty="0">
                <a:solidFill>
                  <a:srgbClr val="FFFFFF"/>
                </a:solidFill>
              </a:rPr>
              <a:t>Deje que su CHW le ayude a establecer objetivos que se adapten a SU vida.</a:t>
            </a:r>
            <a:endParaRPr lang="en-US" sz="1600" dirty="0"/>
          </a:p>
        </p:txBody>
      </p:sp>
      <p:pic>
        <p:nvPicPr>
          <p:cNvPr id="14" name="ElevenLabs_2026-05-08T00_47_50_Spanish Mexico_pvc_sp116_s79_sb100_se0_b_m2">
            <a:hlinkClick r:id="" action="ppaction://media"/>
            <a:extLst>
              <a:ext uri="{FF2B5EF4-FFF2-40B4-BE49-F238E27FC236}">
                <a16:creationId xmlns:a16="http://schemas.microsoft.com/office/drawing/2014/main" id="{E6D086CA-BBD3-067A-1C13-C75F019800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422" y="-3459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6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1B4F72"/>
        </a:solidFill>
        <a:effectLst/>
      </p:bgPr>
    </p:bg>
    <p:spTree>
      <p:nvGrpSpPr>
        <p:cNvPr id="1" name=""/>
        <p:cNvGrpSpPr/>
        <p:nvPr/>
      </p:nvGrpSpPr>
      <p:grpSpPr>
        <a:xfrm>
          <a:off x="0" y="0"/>
          <a:ext cx="0" cy="0"/>
          <a:chOff x="0" y="0"/>
          <a:chExt cx="0" cy="0"/>
        </a:xfrm>
      </p:grpSpPr>
      <p:sp>
        <p:nvSpPr>
          <p:cNvPr id="2" name="Text 0"/>
          <p:cNvSpPr/>
          <p:nvPr/>
        </p:nvSpPr>
        <p:spPr>
          <a:xfrm>
            <a:off x="262707" y="3556726"/>
            <a:ext cx="4114800" cy="1371600"/>
          </a:xfrm>
          <a:prstGeom prst="rect">
            <a:avLst/>
          </a:prstGeom>
          <a:noFill/>
          <a:ln/>
        </p:spPr>
        <p:txBody>
          <a:bodyPr wrap="square" rtlCol="0" anchor="ctr"/>
          <a:lstStyle/>
          <a:p>
            <a:pPr marL="0" indent="0" algn="l">
              <a:buNone/>
            </a:pPr>
            <a:r>
              <a:rPr lang="en-US" sz="3800" b="1" dirty="0">
                <a:solidFill>
                  <a:srgbClr val="FFFFFF"/>
                </a:solidFill>
              </a:rPr>
              <a:t>¡Gracias!</a:t>
            </a:r>
            <a:endParaRPr lang="en-US" sz="3800" dirty="0"/>
          </a:p>
          <a:p>
            <a:pPr marL="0" indent="0" algn="l">
              <a:buNone/>
            </a:pPr>
            <a:r>
              <a:rPr lang="en-US" sz="3800" b="1" dirty="0">
                <a:solidFill>
                  <a:srgbClr val="FFFFFF"/>
                </a:solidFill>
              </a:rPr>
              <a:t>¡Gracias!</a:t>
            </a:r>
            <a:endParaRPr lang="en-US" sz="3800" dirty="0"/>
          </a:p>
        </p:txBody>
      </p:sp>
      <p:sp>
        <p:nvSpPr>
          <p:cNvPr id="3" name="Shape 1"/>
          <p:cNvSpPr/>
          <p:nvPr/>
        </p:nvSpPr>
        <p:spPr>
          <a:xfrm>
            <a:off x="262707" y="3556726"/>
            <a:ext cx="3931920" cy="36576"/>
          </a:xfrm>
          <a:prstGeom prst="rect">
            <a:avLst/>
          </a:prstGeom>
          <a:solidFill>
            <a:srgbClr val="148F77"/>
          </a:solidFill>
          <a:ln/>
        </p:spPr>
        <p:txBody>
          <a:bodyPr/>
          <a:lstStyle/>
          <a:p>
            <a:endParaRPr lang="en-US"/>
          </a:p>
        </p:txBody>
      </p:sp>
      <p:sp>
        <p:nvSpPr>
          <p:cNvPr id="4" name="Text 2"/>
          <p:cNvSpPr/>
          <p:nvPr/>
        </p:nvSpPr>
        <p:spPr>
          <a:xfrm>
            <a:off x="80736" y="152763"/>
            <a:ext cx="4101736" cy="3251200"/>
          </a:xfrm>
          <a:prstGeom prst="rect">
            <a:avLst/>
          </a:prstGeom>
          <a:noFill/>
          <a:ln/>
        </p:spPr>
        <p:txBody>
          <a:bodyPr wrap="square" rtlCol="0" anchor="ctr"/>
          <a:lstStyle/>
          <a:p>
            <a:pPr marL="0" indent="0">
              <a:buNone/>
            </a:pPr>
            <a:r>
              <a:rPr lang="en-US" b="1" dirty="0">
                <a:solidFill>
                  <a:srgbClr val="FFFFFF"/>
                </a:solidFill>
                <a:latin typeface="Calibri" pitchFamily="34" charset="0"/>
                <a:ea typeface="Calibri" pitchFamily="34" charset="-122"/>
                <a:cs typeface="Calibri" pitchFamily="34" charset="-120"/>
              </a:rPr>
              <a:t>Recuerde:
</a:t>
            </a:r>
            <a:r>
              <a:rPr lang="en-US" sz="1600" dirty="0">
                <a:solidFill>
                  <a:srgbClr val="FFFFFF"/>
                </a:solidFill>
                <a:latin typeface="Calibri" pitchFamily="34" charset="0"/>
                <a:ea typeface="Calibri" pitchFamily="34" charset="-122"/>
                <a:cs typeface="Calibri" pitchFamily="34" charset="-120"/>
              </a:rPr>
              <a:t>✅  El cuidado de la diabetes abarca tanto la mente como el cuerpo
✅  El sueño y el estrés SON controlables
✅  Pequeños cambios = grandes resultados con el tiempo
✅  No está solo: aquí tiene apoyo</a:t>
            </a:r>
            <a:endParaRPr lang="en-US" dirty="0"/>
          </a:p>
        </p:txBody>
      </p:sp>
      <p:pic>
        <p:nvPicPr>
          <p:cNvPr id="10" name="Picture 9">
            <a:extLst>
              <a:ext uri="{FF2B5EF4-FFF2-40B4-BE49-F238E27FC236}">
                <a16:creationId xmlns:a16="http://schemas.microsoft.com/office/drawing/2014/main" id="{A447AAD6-5925-A83E-0C3E-1ACDB955035F}"/>
              </a:ext>
            </a:extLst>
          </p:cNvPr>
          <p:cNvPicPr>
            <a:picLocks noChangeAspect="1"/>
          </p:cNvPicPr>
          <p:nvPr/>
        </p:nvPicPr>
        <p:blipFill>
          <a:blip r:embed="rId5"/>
          <a:stretch>
            <a:fillRect/>
          </a:stretch>
        </p:blipFill>
        <p:spPr>
          <a:xfrm>
            <a:off x="4000500" y="0"/>
            <a:ext cx="5696566" cy="5696566"/>
          </a:xfrm>
          <a:prstGeom prst="rect">
            <a:avLst/>
          </a:prstGeom>
        </p:spPr>
      </p:pic>
      <p:pic>
        <p:nvPicPr>
          <p:cNvPr id="6" name="ElevenLabs_2026-05-08T00_49_45_Spanish Mexico_pvc_sp116_s79_sb100_se0_b_m2">
            <a:hlinkClick r:id="" action="ppaction://media"/>
            <a:extLst>
              <a:ext uri="{FF2B5EF4-FFF2-40B4-BE49-F238E27FC236}">
                <a16:creationId xmlns:a16="http://schemas.microsoft.com/office/drawing/2014/main" id="{88D6DFF7-3624-3EB8-BCB4-822D8801FC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9763" y="1527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2F4F4"/>
        </a:solidFill>
        <a:effectLst/>
      </p:bgPr>
    </p:bg>
    <p:spTree>
      <p:nvGrpSpPr>
        <p:cNvPr id="1" name=""/>
        <p:cNvGrpSpPr/>
        <p:nvPr/>
      </p:nvGrpSpPr>
      <p:grpSpPr>
        <a:xfrm>
          <a:off x="0" y="0"/>
          <a:ext cx="0" cy="0"/>
          <a:chOff x="0" y="0"/>
          <a:chExt cx="0" cy="0"/>
        </a:xfrm>
      </p:grpSpPr>
      <p:sp>
        <p:nvSpPr>
          <p:cNvPr id="2" name="Text 0"/>
          <p:cNvSpPr/>
          <p:nvPr/>
        </p:nvSpPr>
        <p:spPr>
          <a:xfrm>
            <a:off x="457200" y="274320"/>
            <a:ext cx="8229600" cy="502920"/>
          </a:xfrm>
          <a:prstGeom prst="rect">
            <a:avLst/>
          </a:prstGeom>
          <a:noFill/>
          <a:ln/>
        </p:spPr>
        <p:txBody>
          <a:bodyPr wrap="square" rtlCol="0" anchor="ctr"/>
          <a:lstStyle/>
          <a:p>
            <a:pPr marL="0" indent="0" algn="ctr">
              <a:buNone/>
            </a:pPr>
            <a:r>
              <a:rPr lang="en-US" sz="2200" b="1" dirty="0"/>
              <a:t>Referencias</a:t>
            </a:r>
            <a:endParaRPr lang="en-US" sz="2200" dirty="0"/>
          </a:p>
        </p:txBody>
      </p:sp>
      <p:grpSp>
        <p:nvGrpSpPr>
          <p:cNvPr id="12" name="Group 11">
            <a:extLst>
              <a:ext uri="{FF2B5EF4-FFF2-40B4-BE49-F238E27FC236}">
                <a16:creationId xmlns:a16="http://schemas.microsoft.com/office/drawing/2014/main" id="{32C79D6B-3E02-D889-A479-CAA31FCA6C7F}"/>
              </a:ext>
            </a:extLst>
          </p:cNvPr>
          <p:cNvGrpSpPr/>
          <p:nvPr/>
        </p:nvGrpSpPr>
        <p:grpSpPr>
          <a:xfrm>
            <a:off x="457200" y="1139008"/>
            <a:ext cx="8229600" cy="3466737"/>
            <a:chOff x="457200" y="960120"/>
            <a:chExt cx="8229600" cy="3466737"/>
          </a:xfrm>
        </p:grpSpPr>
        <p:sp>
          <p:nvSpPr>
            <p:cNvPr id="3" name="Text 1"/>
            <p:cNvSpPr/>
            <p:nvPr/>
          </p:nvSpPr>
          <p:spPr>
            <a:xfrm>
              <a:off x="457200" y="960120"/>
              <a:ext cx="8229600" cy="357777"/>
            </a:xfrm>
            <a:prstGeom prst="rect">
              <a:avLst/>
            </a:prstGeom>
            <a:noFill/>
            <a:ln/>
          </p:spPr>
          <p:txBody>
            <a:bodyPr wrap="square" rtlCol="0" anchor="ctr"/>
            <a:lstStyle/>
            <a:p>
              <a:pPr marL="0" indent="0">
                <a:buNone/>
              </a:pPr>
              <a:r>
                <a:rPr lang="en-US" sz="1400" dirty="0">
                  <a:solidFill>
                    <a:srgbClr val="2C3E50"/>
                  </a:solidFill>
                </a:rPr>
                <a:t>Comité de Práctica Profesional de la Asociación Americana de Diabetes. (2023). Normas de atención en diabetes: 2023. Diabetes Care, 46(Suplemento 1), S1–S291.</a:t>
              </a:r>
              <a:endParaRPr lang="en-US" sz="1400" dirty="0"/>
            </a:p>
          </p:txBody>
        </p:sp>
        <p:sp>
          <p:nvSpPr>
            <p:cNvPr id="5" name="Text 3"/>
            <p:cNvSpPr/>
            <p:nvPr/>
          </p:nvSpPr>
          <p:spPr>
            <a:xfrm>
              <a:off x="457200" y="1737360"/>
              <a:ext cx="8229600" cy="357777"/>
            </a:xfrm>
            <a:prstGeom prst="rect">
              <a:avLst/>
            </a:prstGeom>
            <a:noFill/>
            <a:ln/>
          </p:spPr>
          <p:txBody>
            <a:bodyPr wrap="square" rtlCol="0" anchor="ctr"/>
            <a:lstStyle/>
            <a:p>
              <a:pPr marL="0" indent="0">
                <a:buNone/>
              </a:pPr>
              <a:r>
                <a:rPr lang="en-US" sz="1400" dirty="0">
                  <a:solidFill>
                    <a:srgbClr val="2C3E50"/>
                  </a:solidFill>
                </a:rPr>
                <a:t>Cappuccio, F. P., y Miller, M. A. (2017). El sueño y las enfermedades cardiometabólicas. Current Cardiology Reports, 19(11), 110.</a:t>
              </a:r>
              <a:endParaRPr lang="en-US" sz="1400" dirty="0"/>
            </a:p>
          </p:txBody>
        </p:sp>
        <p:sp>
          <p:nvSpPr>
            <p:cNvPr id="7" name="Text 5"/>
            <p:cNvSpPr/>
            <p:nvPr/>
          </p:nvSpPr>
          <p:spPr>
            <a:xfrm>
              <a:off x="457200" y="2514600"/>
              <a:ext cx="8229600" cy="357777"/>
            </a:xfrm>
            <a:prstGeom prst="rect">
              <a:avLst/>
            </a:prstGeom>
            <a:noFill/>
            <a:ln/>
          </p:spPr>
          <p:txBody>
            <a:bodyPr wrap="square" rtlCol="0" anchor="ctr"/>
            <a:lstStyle/>
            <a:p>
              <a:pPr marL="0" indent="0">
                <a:buNone/>
              </a:pPr>
              <a:r>
                <a:rPr lang="en-US" sz="1400" dirty="0">
                  <a:solidFill>
                    <a:srgbClr val="2C3E50"/>
                  </a:solidFill>
                </a:rPr>
                <a:t>Centros para el Control y la Prevención de Enfermedades. (2022). Informe nacional de estadísticas sobre la diabetes. Departamento de Salud y Servicios Humanos de EE. UU.</a:t>
              </a:r>
              <a:endParaRPr lang="en-US" sz="1400" dirty="0"/>
            </a:p>
          </p:txBody>
        </p:sp>
        <p:sp>
          <p:nvSpPr>
            <p:cNvPr id="9" name="Text 7"/>
            <p:cNvSpPr/>
            <p:nvPr/>
          </p:nvSpPr>
          <p:spPr>
            <a:xfrm>
              <a:off x="457200" y="3291840"/>
              <a:ext cx="8229600" cy="357777"/>
            </a:xfrm>
            <a:prstGeom prst="rect">
              <a:avLst/>
            </a:prstGeom>
            <a:noFill/>
            <a:ln/>
          </p:spPr>
          <p:txBody>
            <a:bodyPr wrap="square" rtlCol="0" anchor="ctr"/>
            <a:lstStyle/>
            <a:p>
              <a:pPr marL="0" indent="0">
                <a:buNone/>
              </a:pPr>
              <a:r>
                <a:rPr lang="en-US" sz="1400" dirty="0">
                  <a:solidFill>
                    <a:srgbClr val="2C3E50"/>
                  </a:solidFill>
                </a:rPr>
                <a:t>Grandner, M. A. (2020). El sueño, la salud y la sociedad. Sleep Medicine Clinics, 15(2), 319–340.</a:t>
              </a:r>
              <a:endParaRPr lang="en-US" sz="1400" dirty="0"/>
            </a:p>
          </p:txBody>
        </p:sp>
        <p:sp>
          <p:nvSpPr>
            <p:cNvPr id="11" name="Text 9"/>
            <p:cNvSpPr/>
            <p:nvPr/>
          </p:nvSpPr>
          <p:spPr>
            <a:xfrm>
              <a:off x="457200" y="4069080"/>
              <a:ext cx="8229600" cy="357777"/>
            </a:xfrm>
            <a:prstGeom prst="rect">
              <a:avLst/>
            </a:prstGeom>
            <a:noFill/>
            <a:ln/>
          </p:spPr>
          <p:txBody>
            <a:bodyPr wrap="square" rtlCol="0" anchor="ctr"/>
            <a:lstStyle/>
            <a:p>
              <a:pPr marL="0" indent="0">
                <a:buNone/>
              </a:pPr>
              <a:r>
                <a:rPr lang="en-US" sz="1400" dirty="0">
                  <a:solidFill>
                    <a:srgbClr val="2C3E50"/>
                  </a:solidFill>
                </a:rPr>
                <a:t>Ingrosso, D. M. F., et al. (2023). Estrés y diabetes mellitus: mecanismos patogénicos y resultados clínicos. Hormone Research in Paediatrics, 96(1), 34–43.</a:t>
              </a:r>
              <a:endParaRPr lang="en-US" sz="1400" dirty="0"/>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2F4F4"/>
        </a:solidFill>
        <a:effectLst/>
      </p:bgPr>
    </p:bg>
    <p:spTree>
      <p:nvGrpSpPr>
        <p:cNvPr id="1" name=""/>
        <p:cNvGrpSpPr/>
        <p:nvPr/>
      </p:nvGrpSpPr>
      <p:grpSpPr>
        <a:xfrm>
          <a:off x="0" y="0"/>
          <a:ext cx="0" cy="0"/>
          <a:chOff x="0" y="0"/>
          <a:chExt cx="0" cy="0"/>
        </a:xfrm>
      </p:grpSpPr>
      <p:sp>
        <p:nvSpPr>
          <p:cNvPr id="2" name="Text 0"/>
          <p:cNvSpPr/>
          <p:nvPr/>
        </p:nvSpPr>
        <p:spPr>
          <a:xfrm>
            <a:off x="365760" y="201168"/>
            <a:ext cx="8412480" cy="566928"/>
          </a:xfrm>
          <a:prstGeom prst="rect">
            <a:avLst/>
          </a:prstGeom>
          <a:noFill/>
          <a:ln/>
        </p:spPr>
        <p:txBody>
          <a:bodyPr wrap="square" lIns="0" tIns="0" rIns="0" bIns="0" rtlCol="0" anchor="ctr"/>
          <a:lstStyle/>
          <a:p>
            <a:pPr marL="0" indent="0" algn="l">
              <a:buNone/>
            </a:pPr>
            <a:r>
              <a:rPr lang="en-US" sz="2600" b="1" dirty="0">
                <a:solidFill>
                  <a:srgbClr val="148F77"/>
                </a:solidFill>
                <a:latin typeface="Calibri" pitchFamily="34" charset="0"/>
                <a:ea typeface="Calibri" pitchFamily="34" charset="-122"/>
                <a:cs typeface="Calibri" pitchFamily="34" charset="-120"/>
              </a:rPr>
              <a:t>Empecemos con una pregunta...</a:t>
            </a:r>
            <a:endParaRPr lang="en-US" sz="2600" dirty="0"/>
          </a:p>
        </p:txBody>
      </p:sp>
      <p:sp>
        <p:nvSpPr>
          <p:cNvPr id="3" name="Shape 1"/>
          <p:cNvSpPr/>
          <p:nvPr/>
        </p:nvSpPr>
        <p:spPr>
          <a:xfrm>
            <a:off x="365760" y="786384"/>
            <a:ext cx="8412480" cy="27432"/>
          </a:xfrm>
          <a:prstGeom prst="rect">
            <a:avLst/>
          </a:prstGeom>
          <a:solidFill>
            <a:srgbClr val="148F77"/>
          </a:solidFill>
          <a:ln w="12700">
            <a:solidFill>
              <a:srgbClr val="148F77"/>
            </a:solidFill>
            <a:prstDash val="solid"/>
          </a:ln>
        </p:spPr>
        <p:txBody>
          <a:bodyPr/>
          <a:lstStyle/>
          <a:p>
            <a:endParaRPr lang="en-US"/>
          </a:p>
        </p:txBody>
      </p:sp>
      <p:sp>
        <p:nvSpPr>
          <p:cNvPr id="4" name="Shape 2"/>
          <p:cNvSpPr/>
          <p:nvPr/>
        </p:nvSpPr>
        <p:spPr>
          <a:xfrm>
            <a:off x="457200" y="1005840"/>
            <a:ext cx="5120640" cy="1188720"/>
          </a:xfrm>
          <a:prstGeom prst="roundRect">
            <a:avLst>
              <a:gd name="adj" fmla="val 11538"/>
            </a:avLst>
          </a:prstGeom>
          <a:solidFill>
            <a:srgbClr val="2471A3"/>
          </a:solidFill>
          <a:ln/>
        </p:spPr>
        <p:txBody>
          <a:bodyPr/>
          <a:lstStyle/>
          <a:p>
            <a:endParaRPr lang="en-US"/>
          </a:p>
        </p:txBody>
      </p:sp>
      <p:sp>
        <p:nvSpPr>
          <p:cNvPr id="5" name="Text 3"/>
          <p:cNvSpPr/>
          <p:nvPr/>
        </p:nvSpPr>
        <p:spPr>
          <a:xfrm>
            <a:off x="457200" y="1005840"/>
            <a:ext cx="5120640" cy="1188720"/>
          </a:xfrm>
          <a:prstGeom prst="rect">
            <a:avLst/>
          </a:prstGeom>
          <a:noFill/>
          <a:ln/>
        </p:spPr>
        <p:txBody>
          <a:bodyPr wrap="square" rtlCol="0" anchor="ctr"/>
          <a:lstStyle/>
          <a:p>
            <a:pPr marL="0" indent="0" algn="ctr">
              <a:buNone/>
            </a:pPr>
            <a:r>
              <a:rPr lang="en-US" sz="2000" b="1" dirty="0">
                <a:solidFill>
                  <a:srgbClr val="FFFFFF"/>
                </a:solidFill>
                <a:latin typeface="Calibri" pitchFamily="34" charset="0"/>
                <a:ea typeface="Calibri" pitchFamily="34" charset="-122"/>
                <a:cs typeface="Calibri" pitchFamily="34" charset="-120"/>
              </a:rPr>
              <a:t>¿Cuántos de ustedes durmieron</a:t>
            </a:r>
            <a:endParaRPr lang="en-US" sz="2000" dirty="0"/>
          </a:p>
          <a:p>
            <a:pPr marL="0" indent="0" algn="ctr">
              <a:buNone/>
            </a:pPr>
            <a:r>
              <a:rPr lang="en-US" sz="2000" b="1" dirty="0">
                <a:solidFill>
                  <a:srgbClr val="FFFFFF"/>
                </a:solidFill>
                <a:latin typeface="Calibri" pitchFamily="34" charset="0"/>
                <a:ea typeface="Calibri" pitchFamily="34" charset="-122"/>
                <a:cs typeface="Calibri" pitchFamily="34" charset="-120"/>
              </a:rPr>
              <a:t>menos de 6 horas anoche? </a:t>
            </a:r>
            <a:endParaRPr lang="en-US" sz="2000" dirty="0"/>
          </a:p>
        </p:txBody>
      </p:sp>
      <p:sp>
        <p:nvSpPr>
          <p:cNvPr id="6" name="Shape 4"/>
          <p:cNvSpPr/>
          <p:nvPr/>
        </p:nvSpPr>
        <p:spPr>
          <a:xfrm>
            <a:off x="236914" y="2423160"/>
            <a:ext cx="1729046" cy="1687068"/>
          </a:xfrm>
          <a:prstGeom prst="ellipse">
            <a:avLst/>
          </a:prstGeom>
          <a:solidFill>
            <a:srgbClr val="148F77"/>
          </a:solidFill>
          <a:ln w="25400">
            <a:solidFill>
              <a:srgbClr val="FFFFFF"/>
            </a:solidFill>
            <a:prstDash val="solid"/>
          </a:ln>
        </p:spPr>
        <p:txBody>
          <a:bodyPr/>
          <a:lstStyle/>
          <a:p>
            <a:endParaRPr lang="en-US" sz="3600"/>
          </a:p>
        </p:txBody>
      </p:sp>
      <p:sp>
        <p:nvSpPr>
          <p:cNvPr id="7" name="Text 5"/>
          <p:cNvSpPr/>
          <p:nvPr/>
        </p:nvSpPr>
        <p:spPr>
          <a:xfrm>
            <a:off x="365760" y="2392371"/>
            <a:ext cx="1463040" cy="777240"/>
          </a:xfrm>
          <a:prstGeom prst="rect">
            <a:avLst/>
          </a:prstGeom>
          <a:noFill/>
          <a:ln/>
        </p:spPr>
        <p:txBody>
          <a:bodyPr wrap="square" lIns="0" tIns="0" rIns="0" bIns="0" rtlCol="0" anchor="b"/>
          <a:lstStyle/>
          <a:p>
            <a:pPr marL="0" indent="0" algn="ctr">
              <a:buNone/>
            </a:pPr>
            <a:r>
              <a:rPr lang="en-US" sz="2800" b="1" dirty="0">
                <a:solidFill>
                  <a:srgbClr val="FFFFFF"/>
                </a:solidFill>
              </a:rPr>
              <a:t>7–9</a:t>
            </a:r>
            <a:endParaRPr lang="en-US" sz="2800" dirty="0"/>
          </a:p>
        </p:txBody>
      </p:sp>
      <p:sp>
        <p:nvSpPr>
          <p:cNvPr id="8" name="Text 6"/>
          <p:cNvSpPr/>
          <p:nvPr/>
        </p:nvSpPr>
        <p:spPr>
          <a:xfrm>
            <a:off x="278477" y="3252804"/>
            <a:ext cx="1645920" cy="685800"/>
          </a:xfrm>
          <a:prstGeom prst="rect">
            <a:avLst/>
          </a:prstGeom>
          <a:noFill/>
          <a:ln/>
        </p:spPr>
        <p:txBody>
          <a:bodyPr wrap="square" lIns="0" tIns="0" rIns="0" bIns="0" rtlCol="0" anchor="t"/>
          <a:lstStyle/>
          <a:p>
            <a:pPr marL="0" indent="0" algn="ctr">
              <a:buNone/>
            </a:pPr>
            <a:r>
              <a:rPr lang="en-US" sz="1400" dirty="0">
                <a:solidFill>
                  <a:srgbClr val="2C3E50"/>
                </a:solidFill>
              </a:rPr>
              <a:t>horas los adultos</a:t>
            </a:r>
            <a:endParaRPr lang="en-US" sz="1400" dirty="0"/>
          </a:p>
          <a:p>
            <a:pPr marL="0" indent="0" algn="ctr">
              <a:buNone/>
            </a:pPr>
            <a:r>
              <a:rPr lang="en-US" sz="1400" dirty="0" err="1">
                <a:solidFill>
                  <a:srgbClr val="2C3E50"/>
                </a:solidFill>
              </a:rPr>
              <a:t>necesitan</a:t>
            </a:r>
            <a:r>
              <a:rPr lang="en-US" sz="1400" dirty="0">
                <a:solidFill>
                  <a:srgbClr val="2C3E50"/>
                </a:solidFill>
              </a:rPr>
              <a:t> </a:t>
            </a:r>
          </a:p>
          <a:p>
            <a:pPr marL="0" indent="0" algn="ctr">
              <a:buNone/>
            </a:pPr>
            <a:r>
              <a:rPr lang="en-US" sz="1400" dirty="0" err="1">
                <a:solidFill>
                  <a:srgbClr val="2C3E50"/>
                </a:solidFill>
              </a:rPr>
              <a:t>cada</a:t>
            </a:r>
            <a:r>
              <a:rPr lang="en-US" sz="1400" dirty="0">
                <a:solidFill>
                  <a:srgbClr val="2C3E50"/>
                </a:solidFill>
              </a:rPr>
              <a:t> noche</a:t>
            </a:r>
            <a:endParaRPr lang="en-US" sz="1400" dirty="0"/>
          </a:p>
        </p:txBody>
      </p:sp>
      <p:sp>
        <p:nvSpPr>
          <p:cNvPr id="9" name="Shape 7"/>
          <p:cNvSpPr/>
          <p:nvPr/>
        </p:nvSpPr>
        <p:spPr>
          <a:xfrm>
            <a:off x="2103120" y="2423160"/>
            <a:ext cx="1645920" cy="1687068"/>
          </a:xfrm>
          <a:prstGeom prst="ellipse">
            <a:avLst/>
          </a:prstGeom>
          <a:solidFill>
            <a:srgbClr val="27AE60"/>
          </a:solidFill>
          <a:ln w="25400">
            <a:solidFill>
              <a:srgbClr val="FFFFFF"/>
            </a:solidFill>
            <a:prstDash val="solid"/>
          </a:ln>
        </p:spPr>
        <p:txBody>
          <a:bodyPr/>
          <a:lstStyle/>
          <a:p>
            <a:endParaRPr lang="en-US" sz="3600"/>
          </a:p>
        </p:txBody>
      </p:sp>
      <p:sp>
        <p:nvSpPr>
          <p:cNvPr id="10" name="Text 8"/>
          <p:cNvSpPr/>
          <p:nvPr/>
        </p:nvSpPr>
        <p:spPr>
          <a:xfrm>
            <a:off x="2170251" y="2585524"/>
            <a:ext cx="1463040" cy="777240"/>
          </a:xfrm>
          <a:prstGeom prst="rect">
            <a:avLst/>
          </a:prstGeom>
          <a:noFill/>
          <a:ln/>
        </p:spPr>
        <p:txBody>
          <a:bodyPr wrap="square" lIns="0" tIns="0" rIns="0" bIns="0" rtlCol="0" anchor="b"/>
          <a:lstStyle/>
          <a:p>
            <a:pPr marL="0" indent="0" algn="ctr">
              <a:buNone/>
            </a:pPr>
            <a:r>
              <a:rPr lang="en-US" sz="2800" b="1" dirty="0">
                <a:solidFill>
                  <a:srgbClr val="FFFFFF"/>
                </a:solidFill>
              </a:rPr>
              <a:t>1 de </a:t>
            </a:r>
          </a:p>
          <a:p>
            <a:pPr marL="0" indent="0" algn="ctr">
              <a:buNone/>
            </a:pPr>
            <a:r>
              <a:rPr lang="en-US" sz="2800" b="1" dirty="0" err="1">
                <a:solidFill>
                  <a:srgbClr val="FFFFFF"/>
                </a:solidFill>
              </a:rPr>
              <a:t>cada</a:t>
            </a:r>
            <a:r>
              <a:rPr lang="en-US" sz="2800" b="1" dirty="0">
                <a:solidFill>
                  <a:srgbClr val="FFFFFF"/>
                </a:solidFill>
              </a:rPr>
              <a:t> 3</a:t>
            </a:r>
            <a:endParaRPr lang="en-US" sz="2800" dirty="0"/>
          </a:p>
        </p:txBody>
      </p:sp>
      <p:sp>
        <p:nvSpPr>
          <p:cNvPr id="11" name="Text 9"/>
          <p:cNvSpPr/>
          <p:nvPr/>
        </p:nvSpPr>
        <p:spPr>
          <a:xfrm>
            <a:off x="2078811" y="3282002"/>
            <a:ext cx="1645920" cy="685800"/>
          </a:xfrm>
          <a:prstGeom prst="rect">
            <a:avLst/>
          </a:prstGeom>
          <a:noFill/>
          <a:ln/>
        </p:spPr>
        <p:txBody>
          <a:bodyPr wrap="square" lIns="0" tIns="0" rIns="0" bIns="0" rtlCol="0" anchor="t"/>
          <a:lstStyle/>
          <a:p>
            <a:pPr marL="0" indent="0" algn="ctr">
              <a:buNone/>
            </a:pPr>
            <a:r>
              <a:rPr lang="en-US" sz="1400" dirty="0">
                <a:solidFill>
                  <a:srgbClr val="2C3E50"/>
                </a:solidFill>
              </a:rPr>
              <a:t>adultos no</a:t>
            </a:r>
            <a:endParaRPr lang="en-US" sz="1400" dirty="0"/>
          </a:p>
          <a:p>
            <a:pPr marL="0" indent="0" algn="ctr">
              <a:buNone/>
            </a:pPr>
            <a:r>
              <a:rPr lang="en-US" sz="1400" dirty="0">
                <a:solidFill>
                  <a:srgbClr val="2C3E50"/>
                </a:solidFill>
              </a:rPr>
              <a:t>duermen lo </a:t>
            </a:r>
          </a:p>
          <a:p>
            <a:pPr marL="0" indent="0" algn="ctr">
              <a:buNone/>
            </a:pPr>
            <a:r>
              <a:rPr lang="en-US" sz="1400" dirty="0" err="1">
                <a:solidFill>
                  <a:srgbClr val="2C3E50"/>
                </a:solidFill>
              </a:rPr>
              <a:t>suficiente</a:t>
            </a:r>
            <a:endParaRPr lang="en-US" sz="1400" dirty="0"/>
          </a:p>
        </p:txBody>
      </p:sp>
      <p:sp>
        <p:nvSpPr>
          <p:cNvPr id="12" name="Shape 10"/>
          <p:cNvSpPr/>
          <p:nvPr/>
        </p:nvSpPr>
        <p:spPr>
          <a:xfrm>
            <a:off x="3931920" y="2423160"/>
            <a:ext cx="1654234" cy="1687068"/>
          </a:xfrm>
          <a:prstGeom prst="ellipse">
            <a:avLst/>
          </a:prstGeom>
          <a:solidFill>
            <a:srgbClr val="E67E22"/>
          </a:solidFill>
          <a:ln w="25400">
            <a:solidFill>
              <a:srgbClr val="FFFFFF"/>
            </a:solidFill>
            <a:prstDash val="solid"/>
          </a:ln>
        </p:spPr>
        <p:txBody>
          <a:bodyPr/>
          <a:lstStyle/>
          <a:p>
            <a:endParaRPr lang="en-US"/>
          </a:p>
        </p:txBody>
      </p:sp>
      <p:sp>
        <p:nvSpPr>
          <p:cNvPr id="13" name="Text 11"/>
          <p:cNvSpPr/>
          <p:nvPr/>
        </p:nvSpPr>
        <p:spPr>
          <a:xfrm>
            <a:off x="3996343" y="2331720"/>
            <a:ext cx="1463040" cy="777240"/>
          </a:xfrm>
          <a:prstGeom prst="rect">
            <a:avLst/>
          </a:prstGeom>
          <a:noFill/>
          <a:ln/>
        </p:spPr>
        <p:txBody>
          <a:bodyPr wrap="square" lIns="0" tIns="0" rIns="0" bIns="0" rtlCol="0" anchor="b"/>
          <a:lstStyle/>
          <a:p>
            <a:pPr marL="0" indent="0" algn="ctr">
              <a:buNone/>
            </a:pPr>
            <a:r>
              <a:rPr lang="en-US" sz="4000" b="1" dirty="0">
                <a:solidFill>
                  <a:srgbClr val="FFFFFF"/>
                </a:solidFill>
              </a:rPr>
              <a:t>⚠️</a:t>
            </a:r>
            <a:endParaRPr lang="en-US" sz="4000" dirty="0"/>
          </a:p>
        </p:txBody>
      </p:sp>
      <p:sp>
        <p:nvSpPr>
          <p:cNvPr id="14" name="Text 12"/>
          <p:cNvSpPr/>
          <p:nvPr/>
        </p:nvSpPr>
        <p:spPr>
          <a:xfrm>
            <a:off x="3977640" y="3154680"/>
            <a:ext cx="1645920" cy="685800"/>
          </a:xfrm>
          <a:prstGeom prst="rect">
            <a:avLst/>
          </a:prstGeom>
          <a:noFill/>
          <a:ln/>
        </p:spPr>
        <p:txBody>
          <a:bodyPr wrap="square" lIns="0" tIns="0" rIns="0" bIns="0" rtlCol="0" anchor="t"/>
          <a:lstStyle/>
          <a:p>
            <a:pPr marL="0" indent="0" algn="ctr">
              <a:buNone/>
            </a:pPr>
            <a:r>
              <a:rPr lang="en-US" sz="1400" dirty="0">
                <a:solidFill>
                  <a:srgbClr val="2C3E50"/>
                </a:solidFill>
              </a:rPr>
              <a:t>La falta de </a:t>
            </a:r>
          </a:p>
          <a:p>
            <a:pPr marL="0" indent="0" algn="ctr">
              <a:buNone/>
            </a:pPr>
            <a:r>
              <a:rPr lang="en-US" sz="1400" dirty="0" err="1">
                <a:solidFill>
                  <a:srgbClr val="2C3E50"/>
                </a:solidFill>
              </a:rPr>
              <a:t>sueño</a:t>
            </a:r>
            <a:r>
              <a:rPr lang="en-US" sz="1400" dirty="0">
                <a:solidFill>
                  <a:srgbClr val="2C3E50"/>
                </a:solidFill>
              </a:rPr>
              <a:t> aumenta</a:t>
            </a:r>
            <a:endParaRPr lang="en-US" sz="1400" dirty="0"/>
          </a:p>
          <a:p>
            <a:pPr marL="0" indent="0" algn="ctr">
              <a:buNone/>
            </a:pPr>
            <a:r>
              <a:rPr lang="en-US" sz="1400" dirty="0">
                <a:solidFill>
                  <a:srgbClr val="2C3E50"/>
                </a:solidFill>
              </a:rPr>
              <a:t>el riesgo de </a:t>
            </a:r>
          </a:p>
          <a:p>
            <a:pPr marL="0" indent="0" algn="ctr">
              <a:buNone/>
            </a:pPr>
            <a:r>
              <a:rPr lang="en-US" sz="1400" dirty="0">
                <a:solidFill>
                  <a:srgbClr val="2C3E50"/>
                </a:solidFill>
              </a:rPr>
              <a:t>diabetes</a:t>
            </a:r>
            <a:endParaRPr lang="en-US" sz="1400" dirty="0"/>
          </a:p>
        </p:txBody>
      </p:sp>
      <p:pic>
        <p:nvPicPr>
          <p:cNvPr id="18" name="Picture 17">
            <a:extLst>
              <a:ext uri="{FF2B5EF4-FFF2-40B4-BE49-F238E27FC236}">
                <a16:creationId xmlns:a16="http://schemas.microsoft.com/office/drawing/2014/main" id="{FE35B1DC-32D1-D346-6CF9-8F4DE3BA8961}"/>
              </a:ext>
            </a:extLst>
          </p:cNvPr>
          <p:cNvPicPr>
            <a:picLocks noChangeAspect="1"/>
          </p:cNvPicPr>
          <p:nvPr/>
        </p:nvPicPr>
        <p:blipFill>
          <a:blip r:embed="rId5"/>
          <a:stretch>
            <a:fillRect/>
          </a:stretch>
        </p:blipFill>
        <p:spPr>
          <a:xfrm>
            <a:off x="5706686" y="1107254"/>
            <a:ext cx="3437314" cy="3437314"/>
          </a:xfrm>
          <a:prstGeom prst="rect">
            <a:avLst/>
          </a:prstGeom>
        </p:spPr>
      </p:pic>
      <p:pic>
        <p:nvPicPr>
          <p:cNvPr id="15" name="ElevenLabs_2026-05-08T00_24_33_Spanish Mexico_pvc_sp116_s79_sb100_se0_b_m2">
            <a:hlinkClick r:id="" action="ppaction://media"/>
            <a:extLst>
              <a:ext uri="{FF2B5EF4-FFF2-40B4-BE49-F238E27FC236}">
                <a16:creationId xmlns:a16="http://schemas.microsoft.com/office/drawing/2014/main" id="{F7C9F238-57E2-B690-45DD-B58A6D2A0C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9950" y="6635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2F4F4"/>
        </a:solidFill>
        <a:effectLst/>
      </p:bgPr>
    </p:bg>
    <p:spTree>
      <p:nvGrpSpPr>
        <p:cNvPr id="1" name=""/>
        <p:cNvGrpSpPr/>
        <p:nvPr/>
      </p:nvGrpSpPr>
      <p:grpSpPr>
        <a:xfrm>
          <a:off x="0" y="0"/>
          <a:ext cx="0" cy="0"/>
          <a:chOff x="0" y="0"/>
          <a:chExt cx="0" cy="0"/>
        </a:xfrm>
      </p:grpSpPr>
      <p:sp>
        <p:nvSpPr>
          <p:cNvPr id="10" name="Shape 8"/>
          <p:cNvSpPr/>
          <p:nvPr/>
        </p:nvSpPr>
        <p:spPr>
          <a:xfrm flipH="1">
            <a:off x="4490212" y="2115595"/>
            <a:ext cx="777240" cy="868680"/>
          </a:xfrm>
          <a:prstGeom prst="line">
            <a:avLst/>
          </a:prstGeom>
          <a:noFill/>
          <a:ln w="25400">
            <a:solidFill>
              <a:srgbClr val="2C3E50"/>
            </a:solidFill>
            <a:prstDash val="solid"/>
          </a:ln>
        </p:spPr>
        <p:txBody>
          <a:bodyPr/>
          <a:lstStyle/>
          <a:p>
            <a:endParaRPr lang="en-US"/>
          </a:p>
        </p:txBody>
      </p:sp>
      <p:sp>
        <p:nvSpPr>
          <p:cNvPr id="11" name="Shape 9"/>
          <p:cNvSpPr/>
          <p:nvPr/>
        </p:nvSpPr>
        <p:spPr>
          <a:xfrm>
            <a:off x="6172200" y="2160299"/>
            <a:ext cx="594360" cy="868680"/>
          </a:xfrm>
          <a:prstGeom prst="line">
            <a:avLst/>
          </a:prstGeom>
          <a:noFill/>
          <a:ln w="25400">
            <a:solidFill>
              <a:srgbClr val="2C3E50"/>
            </a:solidFill>
            <a:prstDash val="solid"/>
          </a:ln>
        </p:spPr>
        <p:txBody>
          <a:bodyPr/>
          <a:lstStyle/>
          <a:p>
            <a:endParaRPr lang="en-US"/>
          </a:p>
        </p:txBody>
      </p:sp>
      <p:sp>
        <p:nvSpPr>
          <p:cNvPr id="12" name="Shape 10"/>
          <p:cNvSpPr/>
          <p:nvPr/>
        </p:nvSpPr>
        <p:spPr>
          <a:xfrm>
            <a:off x="4892040" y="3934235"/>
            <a:ext cx="1764792" cy="0"/>
          </a:xfrm>
          <a:prstGeom prst="line">
            <a:avLst/>
          </a:prstGeom>
          <a:noFill/>
          <a:ln w="25400">
            <a:solidFill>
              <a:srgbClr val="2C3E50"/>
            </a:solidFill>
            <a:prstDash val="solid"/>
          </a:ln>
        </p:spPr>
        <p:txBody>
          <a:bodyPr/>
          <a:lstStyle/>
          <a:p>
            <a:endParaRPr lang="en-US"/>
          </a:p>
        </p:txBody>
      </p:sp>
      <p:sp>
        <p:nvSpPr>
          <p:cNvPr id="2" name="Text 0"/>
          <p:cNvSpPr/>
          <p:nvPr/>
        </p:nvSpPr>
        <p:spPr>
          <a:xfrm>
            <a:off x="365760" y="201168"/>
            <a:ext cx="8412480" cy="566928"/>
          </a:xfrm>
          <a:prstGeom prst="rect">
            <a:avLst/>
          </a:prstGeom>
          <a:noFill/>
          <a:ln/>
        </p:spPr>
        <p:txBody>
          <a:bodyPr wrap="square" lIns="0" tIns="0" rIns="0" bIns="0" rtlCol="0" anchor="ctr"/>
          <a:lstStyle/>
          <a:p>
            <a:pPr marL="0" indent="0" algn="l">
              <a:buNone/>
            </a:pPr>
            <a:r>
              <a:rPr lang="en-US" sz="2600" b="1" dirty="0">
                <a:solidFill>
                  <a:srgbClr val="148F77"/>
                </a:solidFill>
                <a:latin typeface="Calibri" pitchFamily="34" charset="0"/>
                <a:ea typeface="Calibri" pitchFamily="34" charset="-122"/>
                <a:cs typeface="Calibri" pitchFamily="34" charset="-120"/>
              </a:rPr>
              <a:t>Estrés → Sueño → Diabetes: todo está relacionado</a:t>
            </a:r>
            <a:endParaRPr lang="en-US" sz="2600" dirty="0"/>
          </a:p>
        </p:txBody>
      </p:sp>
      <p:sp>
        <p:nvSpPr>
          <p:cNvPr id="3" name="Shape 1"/>
          <p:cNvSpPr/>
          <p:nvPr/>
        </p:nvSpPr>
        <p:spPr>
          <a:xfrm>
            <a:off x="365760" y="786384"/>
            <a:ext cx="8412480" cy="27432"/>
          </a:xfrm>
          <a:prstGeom prst="rect">
            <a:avLst/>
          </a:prstGeom>
          <a:solidFill>
            <a:srgbClr val="148F77"/>
          </a:solidFill>
          <a:ln w="12700">
            <a:solidFill>
              <a:srgbClr val="148F77"/>
            </a:solidFill>
            <a:prstDash val="solid"/>
          </a:ln>
        </p:spPr>
        <p:txBody>
          <a:bodyPr/>
          <a:lstStyle/>
          <a:p>
            <a:endParaRPr lang="en-US"/>
          </a:p>
        </p:txBody>
      </p:sp>
      <p:sp>
        <p:nvSpPr>
          <p:cNvPr id="4" name="Shape 2"/>
          <p:cNvSpPr/>
          <p:nvPr/>
        </p:nvSpPr>
        <p:spPr>
          <a:xfrm>
            <a:off x="4864608" y="953291"/>
            <a:ext cx="1709812" cy="1636776"/>
          </a:xfrm>
          <a:prstGeom prst="ellipse">
            <a:avLst/>
          </a:prstGeom>
          <a:solidFill>
            <a:srgbClr val="E67E22"/>
          </a:solidFill>
          <a:ln w="25400">
            <a:solidFill>
              <a:srgbClr val="FFFFFF"/>
            </a:solidFill>
            <a:prstDash val="solid"/>
          </a:ln>
        </p:spPr>
        <p:txBody>
          <a:bodyPr/>
          <a:lstStyle/>
          <a:p>
            <a:endParaRPr lang="en-US"/>
          </a:p>
        </p:txBody>
      </p:sp>
      <p:sp>
        <p:nvSpPr>
          <p:cNvPr id="5" name="Text 3"/>
          <p:cNvSpPr/>
          <p:nvPr/>
        </p:nvSpPr>
        <p:spPr>
          <a:xfrm>
            <a:off x="4864608" y="980723"/>
            <a:ext cx="1609344" cy="1609344"/>
          </a:xfrm>
          <a:prstGeom prst="rect">
            <a:avLst/>
          </a:prstGeom>
          <a:noFill/>
          <a:ln/>
        </p:spPr>
        <p:txBody>
          <a:bodyPr wrap="square" rtlCol="0" anchor="ctr"/>
          <a:lstStyle/>
          <a:p>
            <a:pPr marL="0" indent="0" algn="ctr">
              <a:buNone/>
            </a:pPr>
            <a:r>
              <a:rPr lang="en-US" sz="2000" b="1" dirty="0">
                <a:solidFill>
                  <a:srgbClr val="FFFFFF"/>
                </a:solidFill>
                <a:latin typeface="Calibri" pitchFamily="34" charset="0"/>
                <a:ea typeface="Calibri" pitchFamily="34" charset="-122"/>
                <a:cs typeface="Calibri" pitchFamily="34" charset="-120"/>
              </a:rPr>
              <a:t>ESTRÉS</a:t>
            </a:r>
            <a:endParaRPr lang="en-US" sz="2000" dirty="0"/>
          </a:p>
          <a:p>
            <a:pPr marL="0" indent="0" algn="ctr">
              <a:buNone/>
            </a:pPr>
            <a:r>
              <a:rPr lang="en-US" sz="1400" dirty="0">
                <a:solidFill>
                  <a:srgbClr val="FFFFFF"/>
                </a:solidFill>
                <a:latin typeface="Calibri" pitchFamily="34" charset="0"/>
                <a:ea typeface="Calibri" pitchFamily="34" charset="-122"/>
                <a:cs typeface="Calibri" pitchFamily="34" charset="-120"/>
              </a:rPr>
              <a:t>Aumenta el cortisol</a:t>
            </a:r>
            <a:endParaRPr lang="en-US" sz="2000" dirty="0"/>
          </a:p>
          <a:p>
            <a:pPr marL="0" indent="0" algn="ctr">
              <a:buNone/>
            </a:pPr>
            <a:r>
              <a:rPr lang="en-US" sz="1400" dirty="0">
                <a:solidFill>
                  <a:srgbClr val="FFFFFF"/>
                </a:solidFill>
                <a:latin typeface="Calibri" pitchFamily="34" charset="0"/>
                <a:ea typeface="Calibri" pitchFamily="34" charset="-122"/>
                <a:cs typeface="Calibri" pitchFamily="34" charset="-120"/>
              </a:rPr>
              <a:t>y el azúcar en sangre</a:t>
            </a:r>
            <a:endParaRPr lang="en-US" sz="2000" dirty="0"/>
          </a:p>
        </p:txBody>
      </p:sp>
      <p:sp>
        <p:nvSpPr>
          <p:cNvPr id="6" name="Shape 4"/>
          <p:cNvSpPr/>
          <p:nvPr/>
        </p:nvSpPr>
        <p:spPr>
          <a:xfrm>
            <a:off x="3584448" y="2736371"/>
            <a:ext cx="1709812" cy="1636776"/>
          </a:xfrm>
          <a:prstGeom prst="ellipse">
            <a:avLst/>
          </a:prstGeom>
          <a:solidFill>
            <a:srgbClr val="2471A3"/>
          </a:solidFill>
          <a:ln w="25400">
            <a:solidFill>
              <a:srgbClr val="FFFFFF"/>
            </a:solidFill>
            <a:prstDash val="solid"/>
          </a:ln>
        </p:spPr>
        <p:txBody>
          <a:bodyPr/>
          <a:lstStyle/>
          <a:p>
            <a:endParaRPr lang="en-US"/>
          </a:p>
        </p:txBody>
      </p:sp>
      <p:sp>
        <p:nvSpPr>
          <p:cNvPr id="7" name="Text 5"/>
          <p:cNvSpPr/>
          <p:nvPr/>
        </p:nvSpPr>
        <p:spPr>
          <a:xfrm>
            <a:off x="3584448" y="2763803"/>
            <a:ext cx="1609344" cy="1609344"/>
          </a:xfrm>
          <a:prstGeom prst="rect">
            <a:avLst/>
          </a:prstGeom>
          <a:noFill/>
          <a:ln/>
        </p:spPr>
        <p:txBody>
          <a:bodyPr wrap="square" rtlCol="0" anchor="ctr"/>
          <a:lstStyle/>
          <a:p>
            <a:pPr marL="0" indent="0" algn="ctr">
              <a:buNone/>
            </a:pPr>
            <a:r>
              <a:rPr lang="en-US" sz="2000" b="1" dirty="0">
                <a:solidFill>
                  <a:srgbClr val="FFFFFF"/>
                </a:solidFill>
                <a:latin typeface="Calibri" pitchFamily="34" charset="0"/>
                <a:ea typeface="Calibri" pitchFamily="34" charset="-122"/>
                <a:cs typeface="Calibri" pitchFamily="34" charset="-120"/>
              </a:rPr>
              <a:t>FALTA DE SUEÑO</a:t>
            </a:r>
            <a:endParaRPr lang="en-US" sz="2000" dirty="0"/>
          </a:p>
          <a:p>
            <a:pPr marL="0" indent="0" algn="ctr">
              <a:buNone/>
            </a:pPr>
            <a:r>
              <a:rPr lang="en-US" sz="1400" dirty="0">
                <a:solidFill>
                  <a:srgbClr val="FFFFFF"/>
                </a:solidFill>
                <a:latin typeface="Calibri" pitchFamily="34" charset="0"/>
                <a:ea typeface="Calibri" pitchFamily="34" charset="-122"/>
                <a:cs typeface="Calibri" pitchFamily="34" charset="-120"/>
              </a:rPr>
              <a:t>Alteración de las</a:t>
            </a:r>
            <a:endParaRPr lang="en-US" sz="2000" dirty="0"/>
          </a:p>
          <a:p>
            <a:pPr marL="0" indent="0" algn="ctr">
              <a:buNone/>
            </a:pPr>
            <a:r>
              <a:rPr lang="en-US" sz="1400" dirty="0">
                <a:solidFill>
                  <a:srgbClr val="FFFFFF"/>
                </a:solidFill>
                <a:latin typeface="Calibri" pitchFamily="34" charset="0"/>
                <a:ea typeface="Calibri" pitchFamily="34" charset="-122"/>
                <a:cs typeface="Calibri" pitchFamily="34" charset="-120"/>
              </a:rPr>
              <a:t>hormonas del hambre</a:t>
            </a:r>
            <a:endParaRPr lang="en-US" sz="2000" dirty="0"/>
          </a:p>
        </p:txBody>
      </p:sp>
      <p:sp>
        <p:nvSpPr>
          <p:cNvPr id="8" name="Shape 6"/>
          <p:cNvSpPr/>
          <p:nvPr/>
        </p:nvSpPr>
        <p:spPr>
          <a:xfrm>
            <a:off x="6144768" y="2736371"/>
            <a:ext cx="1709812" cy="1636776"/>
          </a:xfrm>
          <a:prstGeom prst="ellipse">
            <a:avLst/>
          </a:prstGeom>
          <a:solidFill>
            <a:srgbClr val="C0392B"/>
          </a:solidFill>
          <a:ln w="25400">
            <a:solidFill>
              <a:srgbClr val="FFFFFF"/>
            </a:solidFill>
            <a:prstDash val="solid"/>
          </a:ln>
        </p:spPr>
        <p:txBody>
          <a:bodyPr/>
          <a:lstStyle/>
          <a:p>
            <a:endParaRPr lang="en-US"/>
          </a:p>
        </p:txBody>
      </p:sp>
      <p:sp>
        <p:nvSpPr>
          <p:cNvPr id="9" name="Text 7"/>
          <p:cNvSpPr/>
          <p:nvPr/>
        </p:nvSpPr>
        <p:spPr>
          <a:xfrm>
            <a:off x="6154028" y="2773294"/>
            <a:ext cx="1609344" cy="1609344"/>
          </a:xfrm>
          <a:prstGeom prst="rect">
            <a:avLst/>
          </a:prstGeom>
          <a:noFill/>
          <a:ln/>
        </p:spPr>
        <p:txBody>
          <a:bodyPr wrap="square" rtlCol="0" anchor="ctr"/>
          <a:lstStyle/>
          <a:p>
            <a:pPr marL="0" indent="0" algn="ctr">
              <a:buNone/>
            </a:pPr>
            <a:r>
              <a:rPr lang="en-US" sz="2000" b="1" dirty="0">
                <a:solidFill>
                  <a:srgbClr val="FFFFFF"/>
                </a:solidFill>
                <a:latin typeface="Calibri" pitchFamily="34" charset="0"/>
                <a:ea typeface="Calibri" pitchFamily="34" charset="-122"/>
                <a:cs typeface="Calibri" pitchFamily="34" charset="-120"/>
              </a:rPr>
              <a:t>DIABETES</a:t>
            </a:r>
            <a:endParaRPr lang="en-US" sz="2000" dirty="0"/>
          </a:p>
          <a:p>
            <a:pPr marL="0" indent="0" algn="ctr">
              <a:buNone/>
            </a:pPr>
            <a:r>
              <a:rPr lang="en-US" sz="2000" b="1" dirty="0">
                <a:solidFill>
                  <a:srgbClr val="FFFFFF"/>
                </a:solidFill>
                <a:latin typeface="Calibri" pitchFamily="34" charset="0"/>
                <a:ea typeface="Calibri" pitchFamily="34" charset="-122"/>
                <a:cs typeface="Calibri" pitchFamily="34" charset="-120"/>
              </a:rPr>
              <a:t>RIESGO</a:t>
            </a:r>
            <a:endParaRPr lang="en-US" sz="2000" dirty="0"/>
          </a:p>
          <a:p>
            <a:pPr marL="0" indent="0" algn="ctr">
              <a:buNone/>
            </a:pPr>
            <a:r>
              <a:rPr lang="en-US" sz="1400" dirty="0">
                <a:solidFill>
                  <a:srgbClr val="FFFFFF"/>
                </a:solidFill>
                <a:latin typeface="Calibri" pitchFamily="34" charset="0"/>
                <a:ea typeface="Calibri" pitchFamily="34" charset="-122"/>
                <a:cs typeface="Calibri" pitchFamily="34" charset="-120"/>
              </a:rPr>
              <a:t>Resistencia a la insulina</a:t>
            </a:r>
            <a:endParaRPr lang="en-US" sz="2000" dirty="0"/>
          </a:p>
          <a:p>
            <a:pPr marL="0" indent="0" algn="ctr">
              <a:buNone/>
            </a:pPr>
            <a:r>
              <a:rPr lang="en-US" sz="1400" dirty="0">
                <a:solidFill>
                  <a:srgbClr val="FFFFFF"/>
                </a:solidFill>
                <a:latin typeface="Calibri" pitchFamily="34" charset="0"/>
                <a:ea typeface="Calibri" pitchFamily="34" charset="-122"/>
                <a:cs typeface="Calibri" pitchFamily="34" charset="-120"/>
              </a:rPr>
              <a:t>y </a:t>
            </a:r>
            <a:r>
              <a:rPr lang="en-US" sz="1400" dirty="0" err="1">
                <a:solidFill>
                  <a:srgbClr val="FFFFFF"/>
                </a:solidFill>
                <a:latin typeface="Calibri" pitchFamily="34" charset="0"/>
                <a:ea typeface="Calibri" pitchFamily="34" charset="-122"/>
                <a:cs typeface="Calibri" pitchFamily="34" charset="-120"/>
              </a:rPr>
              <a:t>aumento</a:t>
            </a:r>
            <a:r>
              <a:rPr lang="en-US" sz="1400" dirty="0">
                <a:solidFill>
                  <a:srgbClr val="FFFFFF"/>
                </a:solidFill>
                <a:latin typeface="Calibri" pitchFamily="34" charset="0"/>
                <a:ea typeface="Calibri" pitchFamily="34" charset="-122"/>
                <a:cs typeface="Calibri" pitchFamily="34" charset="-120"/>
              </a:rPr>
              <a:t> </a:t>
            </a:r>
          </a:p>
          <a:p>
            <a:pPr marL="0" indent="0" algn="ctr">
              <a:buNone/>
            </a:pPr>
            <a:r>
              <a:rPr lang="en-US" sz="1400" dirty="0">
                <a:solidFill>
                  <a:srgbClr val="FFFFFF"/>
                </a:solidFill>
                <a:latin typeface="Calibri" pitchFamily="34" charset="0"/>
                <a:ea typeface="Calibri" pitchFamily="34" charset="-122"/>
                <a:cs typeface="Calibri" pitchFamily="34" charset="-120"/>
              </a:rPr>
              <a:t>de peso</a:t>
            </a:r>
            <a:endParaRPr lang="en-US" sz="2000" dirty="0"/>
          </a:p>
        </p:txBody>
      </p:sp>
      <p:sp>
        <p:nvSpPr>
          <p:cNvPr id="13" name="Shape 11"/>
          <p:cNvSpPr/>
          <p:nvPr/>
        </p:nvSpPr>
        <p:spPr>
          <a:xfrm>
            <a:off x="5257800" y="2818667"/>
            <a:ext cx="822960" cy="640080"/>
          </a:xfrm>
          <a:prstGeom prst="ellipse">
            <a:avLst/>
          </a:prstGeom>
          <a:solidFill>
            <a:srgbClr val="EBF5FB"/>
          </a:solidFill>
          <a:ln w="12700">
            <a:solidFill>
              <a:srgbClr val="717D7E"/>
            </a:solidFill>
            <a:prstDash val="solid"/>
          </a:ln>
        </p:spPr>
        <p:txBody>
          <a:bodyPr/>
          <a:lstStyle/>
          <a:p>
            <a:endParaRPr lang="en-US"/>
          </a:p>
        </p:txBody>
      </p:sp>
      <p:sp>
        <p:nvSpPr>
          <p:cNvPr id="14" name="Text 12"/>
          <p:cNvSpPr/>
          <p:nvPr/>
        </p:nvSpPr>
        <p:spPr>
          <a:xfrm>
            <a:off x="5166360" y="2763803"/>
            <a:ext cx="1005840" cy="731520"/>
          </a:xfrm>
          <a:prstGeom prst="rect">
            <a:avLst/>
          </a:prstGeom>
          <a:noFill/>
          <a:ln/>
        </p:spPr>
        <p:txBody>
          <a:bodyPr wrap="square" rtlCol="0" anchor="ctr"/>
          <a:lstStyle/>
          <a:p>
            <a:pPr marL="0" indent="0" algn="ctr">
              <a:buNone/>
            </a:pPr>
            <a:r>
              <a:rPr lang="en-US" sz="1100" i="1" dirty="0">
                <a:solidFill>
                  <a:srgbClr val="2C3E50"/>
                </a:solidFill>
              </a:rPr>
              <a:t>Cada</a:t>
            </a:r>
            <a:endParaRPr lang="en-US" sz="1100" dirty="0"/>
          </a:p>
          <a:p>
            <a:pPr marL="0" indent="0" algn="ctr">
              <a:buNone/>
            </a:pPr>
            <a:r>
              <a:rPr lang="en-US" sz="1100" i="1" dirty="0">
                <a:solidFill>
                  <a:srgbClr val="2C3E50"/>
                </a:solidFill>
              </a:rPr>
              <a:t>alimenta</a:t>
            </a:r>
            <a:endParaRPr lang="en-US" sz="1100" dirty="0"/>
          </a:p>
          <a:p>
            <a:pPr marL="0" indent="0" algn="ctr">
              <a:buNone/>
            </a:pPr>
            <a:r>
              <a:rPr lang="en-US" sz="1100" i="1" dirty="0">
                <a:solidFill>
                  <a:srgbClr val="2C3E50"/>
                </a:solidFill>
              </a:rPr>
              <a:t>al otro</a:t>
            </a:r>
            <a:endParaRPr lang="en-US" sz="1100" dirty="0"/>
          </a:p>
        </p:txBody>
      </p:sp>
      <p:sp>
        <p:nvSpPr>
          <p:cNvPr id="15" name="Shape 13"/>
          <p:cNvSpPr/>
          <p:nvPr/>
        </p:nvSpPr>
        <p:spPr>
          <a:xfrm>
            <a:off x="274320" y="1188720"/>
            <a:ext cx="2633980" cy="3267532"/>
          </a:xfrm>
          <a:prstGeom prst="roundRect">
            <a:avLst>
              <a:gd name="adj" fmla="val 4615"/>
            </a:avLst>
          </a:prstGeom>
          <a:solidFill>
            <a:srgbClr val="EBF5FB"/>
          </a:solidFill>
          <a:ln w="12700">
            <a:solidFill>
              <a:srgbClr val="2471A3"/>
            </a:solidFill>
            <a:prstDash val="solid"/>
          </a:ln>
        </p:spPr>
        <p:txBody>
          <a:bodyPr/>
          <a:lstStyle/>
          <a:p>
            <a:endParaRPr lang="en-US"/>
          </a:p>
        </p:txBody>
      </p:sp>
      <p:sp>
        <p:nvSpPr>
          <p:cNvPr id="16" name="Text 14"/>
          <p:cNvSpPr/>
          <p:nvPr/>
        </p:nvSpPr>
        <p:spPr>
          <a:xfrm>
            <a:off x="274320" y="1188719"/>
            <a:ext cx="2633980" cy="3267533"/>
          </a:xfrm>
          <a:prstGeom prst="rect">
            <a:avLst/>
          </a:prstGeom>
          <a:noFill/>
          <a:ln/>
        </p:spPr>
        <p:txBody>
          <a:bodyPr wrap="square" rtlCol="0" anchor="ctr"/>
          <a:lstStyle/>
          <a:p>
            <a:pPr marL="0" indent="0" algn="ctr">
              <a:buNone/>
            </a:pPr>
            <a:r>
              <a:rPr lang="en-US" sz="2000" b="1" dirty="0">
                <a:solidFill>
                  <a:srgbClr val="2C3E50"/>
                </a:solidFill>
                <a:latin typeface="Calibri" pitchFamily="34" charset="0"/>
                <a:ea typeface="Calibri" pitchFamily="34" charset="-122"/>
                <a:cs typeface="Calibri" pitchFamily="34" charset="-120"/>
              </a:rPr>
              <a:t>Romper CUALQUIER
eslabón de este ciclo
puede proteger
su salud.
</a:t>
            </a:r>
            <a:r>
              <a:rPr lang="en-US" sz="2000" dirty="0">
                <a:solidFill>
                  <a:srgbClr val="2C3E50"/>
                </a:solidFill>
                <a:latin typeface="Calibri" pitchFamily="34" charset="0"/>
                <a:ea typeface="Calibri" pitchFamily="34" charset="-122"/>
                <a:cs typeface="Calibri" pitchFamily="34" charset="-120"/>
              </a:rPr>
              <a:t>No tiene por qué</a:t>
            </a:r>
            <a:endParaRPr lang="en-US" sz="2000" dirty="0"/>
          </a:p>
          <a:p>
            <a:pPr marL="0" indent="0" algn="ctr">
              <a:buNone/>
            </a:pPr>
            <a:r>
              <a:rPr lang="en-US" sz="2000" dirty="0">
                <a:solidFill>
                  <a:srgbClr val="2C3E50"/>
                </a:solidFill>
                <a:latin typeface="Calibri" pitchFamily="34" charset="0"/>
                <a:ea typeface="Calibri" pitchFamily="34" charset="-122"/>
                <a:cs typeface="Calibri" pitchFamily="34" charset="-120"/>
              </a:rPr>
              <a:t>arreglarlo todo.</a:t>
            </a:r>
            <a:endParaRPr lang="en-US" sz="2000" dirty="0"/>
          </a:p>
          <a:p>
            <a:pPr marL="0" indent="0" algn="ctr">
              <a:buNone/>
            </a:pPr>
            <a:r>
              <a:rPr lang="en-US" sz="2000" dirty="0">
                <a:solidFill>
                  <a:srgbClr val="2C3E50"/>
                </a:solidFill>
                <a:latin typeface="Calibri" pitchFamily="34" charset="0"/>
                <a:ea typeface="Calibri" pitchFamily="34" charset="-122"/>
                <a:cs typeface="Calibri" pitchFamily="34" charset="-120"/>
              </a:rPr>
              <a:t>Empiece simplemente con</a:t>
            </a:r>
            <a:endParaRPr lang="en-US" sz="2000" dirty="0"/>
          </a:p>
          <a:p>
            <a:pPr marL="0" indent="0" algn="ctr">
              <a:buNone/>
            </a:pPr>
            <a:r>
              <a:rPr lang="en-US" sz="2000" dirty="0">
                <a:solidFill>
                  <a:srgbClr val="2C3E50"/>
                </a:solidFill>
                <a:latin typeface="Calibri" pitchFamily="34" charset="0"/>
                <a:ea typeface="Calibri" pitchFamily="34" charset="-122"/>
                <a:cs typeface="Calibri" pitchFamily="34" charset="-120"/>
              </a:rPr>
              <a:t>un pequeño cambio.</a:t>
            </a:r>
            <a:endParaRPr lang="en-US" sz="2000" dirty="0"/>
          </a:p>
        </p:txBody>
      </p:sp>
      <p:pic>
        <p:nvPicPr>
          <p:cNvPr id="17" name="ElevenLabs_2026-05-08T00_29_44_Spanish Mexico_pvc_sp116_s79_sb100_se0_b_m2">
            <a:hlinkClick r:id="" action="ppaction://media"/>
            <a:extLst>
              <a:ext uri="{FF2B5EF4-FFF2-40B4-BE49-F238E27FC236}">
                <a16:creationId xmlns:a16="http://schemas.microsoft.com/office/drawing/2014/main" id="{20D01986-F0F4-5B43-24E2-097253ABD6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4888" y="6762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1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2F4F4"/>
        </a:solidFill>
        <a:effectLst/>
      </p:bgPr>
    </p:bg>
    <p:spTree>
      <p:nvGrpSpPr>
        <p:cNvPr id="1" name=""/>
        <p:cNvGrpSpPr/>
        <p:nvPr/>
      </p:nvGrpSpPr>
      <p:grpSpPr>
        <a:xfrm>
          <a:off x="0" y="0"/>
          <a:ext cx="0" cy="0"/>
          <a:chOff x="0" y="0"/>
          <a:chExt cx="0" cy="0"/>
        </a:xfrm>
      </p:grpSpPr>
      <p:sp>
        <p:nvSpPr>
          <p:cNvPr id="2" name="Text 0"/>
          <p:cNvSpPr/>
          <p:nvPr/>
        </p:nvSpPr>
        <p:spPr>
          <a:xfrm>
            <a:off x="298596" y="479758"/>
            <a:ext cx="2699558" cy="566928"/>
          </a:xfrm>
          <a:prstGeom prst="rect">
            <a:avLst/>
          </a:prstGeom>
          <a:noFill/>
          <a:ln/>
        </p:spPr>
        <p:txBody>
          <a:bodyPr wrap="square" lIns="0" tIns="0" rIns="0" bIns="0" rtlCol="0" anchor="ctr"/>
          <a:lstStyle/>
          <a:p>
            <a:pPr marL="0" indent="0" algn="l">
              <a:buNone/>
            </a:pPr>
            <a:r>
              <a:rPr lang="en-US" sz="2600" b="1" dirty="0">
                <a:solidFill>
                  <a:srgbClr val="148F77"/>
                </a:solidFill>
                <a:latin typeface="Calibri" pitchFamily="34" charset="0"/>
                <a:ea typeface="Calibri" pitchFamily="34" charset="-122"/>
                <a:cs typeface="Calibri" pitchFamily="34" charset="-120"/>
              </a:rPr>
              <a:t>Cómo afecta el estrés a su cuerpo</a:t>
            </a:r>
            <a:endParaRPr lang="en-US" sz="2600" dirty="0"/>
          </a:p>
        </p:txBody>
      </p:sp>
      <p:sp>
        <p:nvSpPr>
          <p:cNvPr id="5" name="Shape 2"/>
          <p:cNvSpPr/>
          <p:nvPr/>
        </p:nvSpPr>
        <p:spPr>
          <a:xfrm>
            <a:off x="6752255" y="1901570"/>
            <a:ext cx="2286000" cy="3148412"/>
          </a:xfrm>
          <a:prstGeom prst="roundRect">
            <a:avLst>
              <a:gd name="adj" fmla="val 4444"/>
            </a:avLst>
          </a:prstGeom>
          <a:solidFill>
            <a:srgbClr val="1B4F72"/>
          </a:solidFill>
          <a:ln/>
        </p:spPr>
        <p:txBody>
          <a:bodyPr/>
          <a:lstStyle/>
          <a:p>
            <a:endParaRPr lang="en-US"/>
          </a:p>
        </p:txBody>
      </p:sp>
      <p:sp>
        <p:nvSpPr>
          <p:cNvPr id="6" name="Text 3"/>
          <p:cNvSpPr/>
          <p:nvPr/>
        </p:nvSpPr>
        <p:spPr>
          <a:xfrm>
            <a:off x="6906327" y="2097915"/>
            <a:ext cx="1989768" cy="2828368"/>
          </a:xfrm>
          <a:prstGeom prst="rect">
            <a:avLst/>
          </a:prstGeom>
          <a:noFill/>
          <a:ln/>
        </p:spPr>
        <p:txBody>
          <a:bodyPr wrap="square" rtlCol="0" anchor="ctr"/>
          <a:lstStyle/>
          <a:p>
            <a:pPr marL="0" indent="0" algn="ctr">
              <a:buNone/>
            </a:pPr>
            <a:r>
              <a:rPr lang="en-US" b="1" dirty="0">
                <a:solidFill>
                  <a:srgbClr val="FFFFFF"/>
                </a:solidFill>
                <a:latin typeface="Calibri" pitchFamily="34" charset="0"/>
                <a:ea typeface="Calibri" pitchFamily="34" charset="-122"/>
                <a:cs typeface="Calibri" pitchFamily="34" charset="-120"/>
              </a:rPr>
              <a:t>El estrés prolongado es el más perjudicial.
</a:t>
            </a:r>
            <a:r>
              <a:rPr lang="en-US" sz="1600" dirty="0">
                <a:solidFill>
                  <a:srgbClr val="FFFFFF"/>
                </a:solidFill>
                <a:latin typeface="Calibri" pitchFamily="34" charset="0"/>
                <a:ea typeface="Calibri" pitchFamily="34" charset="-122"/>
                <a:cs typeface="Calibri" pitchFamily="34" charset="-120"/>
              </a:rPr>
              <a:t>Las preocupaciones económicas, el estrés familiar y las presiones cotidianas pueden acumularse en su cuerpo con el paso del tiempo.</a:t>
            </a:r>
            <a:endParaRPr lang="en-US" dirty="0"/>
          </a:p>
        </p:txBody>
      </p:sp>
      <p:sp>
        <p:nvSpPr>
          <p:cNvPr id="7" name="Shape 4"/>
          <p:cNvSpPr/>
          <p:nvPr/>
        </p:nvSpPr>
        <p:spPr>
          <a:xfrm>
            <a:off x="6745027" y="352117"/>
            <a:ext cx="2286000" cy="1348740"/>
          </a:xfrm>
          <a:prstGeom prst="roundRect">
            <a:avLst>
              <a:gd name="adj" fmla="val 11765"/>
            </a:avLst>
          </a:prstGeom>
          <a:solidFill>
            <a:srgbClr val="C0392B"/>
          </a:solidFill>
          <a:ln/>
        </p:spPr>
        <p:txBody>
          <a:bodyPr/>
          <a:lstStyle/>
          <a:p>
            <a:endParaRPr lang="en-US"/>
          </a:p>
        </p:txBody>
      </p:sp>
      <p:sp>
        <p:nvSpPr>
          <p:cNvPr id="8" name="Text 5"/>
          <p:cNvSpPr/>
          <p:nvPr/>
        </p:nvSpPr>
        <p:spPr>
          <a:xfrm>
            <a:off x="6745027" y="333413"/>
            <a:ext cx="2286000" cy="1348740"/>
          </a:xfrm>
          <a:prstGeom prst="rect">
            <a:avLst/>
          </a:prstGeom>
          <a:noFill/>
          <a:ln/>
        </p:spPr>
        <p:txBody>
          <a:bodyPr wrap="square" rtlCol="0" anchor="ctr"/>
          <a:lstStyle/>
          <a:p>
            <a:pPr marL="0" indent="0" algn="ctr">
              <a:buNone/>
            </a:pPr>
            <a:r>
              <a:rPr lang="en-US" b="1" dirty="0">
                <a:solidFill>
                  <a:srgbClr val="FFFFFF"/>
                </a:solidFill>
              </a:rPr>
              <a:t>Un 45 % más de riesgo de</a:t>
            </a:r>
            <a:endParaRPr lang="en-US" dirty="0"/>
          </a:p>
          <a:p>
            <a:pPr marL="0" indent="0" algn="ctr">
              <a:buNone/>
            </a:pPr>
            <a:r>
              <a:rPr lang="en-US" b="1" dirty="0">
                <a:solidFill>
                  <a:srgbClr val="FFFFFF"/>
                </a:solidFill>
              </a:rPr>
              <a:t>diabetes tipo 2 con</a:t>
            </a:r>
            <a:endParaRPr lang="en-US" dirty="0"/>
          </a:p>
          <a:p>
            <a:pPr marL="0" indent="0" algn="ctr">
              <a:buNone/>
            </a:pPr>
            <a:r>
              <a:rPr lang="en-US" b="1" dirty="0">
                <a:solidFill>
                  <a:srgbClr val="FFFFFF"/>
                </a:solidFill>
              </a:rPr>
              <a:t>un alto nivel de estrés crónico</a:t>
            </a:r>
            <a:endParaRPr lang="en-US" dirty="0"/>
          </a:p>
        </p:txBody>
      </p:sp>
      <p:grpSp>
        <p:nvGrpSpPr>
          <p:cNvPr id="11" name="Group 10">
            <a:extLst>
              <a:ext uri="{FF2B5EF4-FFF2-40B4-BE49-F238E27FC236}">
                <a16:creationId xmlns:a16="http://schemas.microsoft.com/office/drawing/2014/main" id="{16905F1F-B698-F73D-DEC1-7E0D34BE02CD}"/>
              </a:ext>
            </a:extLst>
          </p:cNvPr>
          <p:cNvGrpSpPr/>
          <p:nvPr/>
        </p:nvGrpSpPr>
        <p:grpSpPr>
          <a:xfrm>
            <a:off x="3058707" y="1952076"/>
            <a:ext cx="1239347" cy="1239347"/>
            <a:chOff x="4161537" y="1737718"/>
            <a:chExt cx="1239347" cy="1239347"/>
          </a:xfrm>
        </p:grpSpPr>
        <p:sp>
          <p:nvSpPr>
            <p:cNvPr id="36" name="Oval 35">
              <a:extLst>
                <a:ext uri="{FF2B5EF4-FFF2-40B4-BE49-F238E27FC236}">
                  <a16:creationId xmlns:a16="http://schemas.microsoft.com/office/drawing/2014/main" id="{F3278CAA-A7B0-345C-5A9A-44A5E5ED66DE}"/>
                </a:ext>
              </a:extLst>
            </p:cNvPr>
            <p:cNvSpPr/>
            <p:nvPr/>
          </p:nvSpPr>
          <p:spPr>
            <a:xfrm>
              <a:off x="4161537" y="1737718"/>
              <a:ext cx="1239347" cy="1239347"/>
            </a:xfrm>
            <a:prstGeom prst="ellipse">
              <a:avLst/>
            </a:pr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a:lstStyle/>
            <a:p>
              <a:endParaRPr lang="en-US"/>
            </a:p>
          </p:txBody>
        </p:sp>
        <p:sp>
          <p:nvSpPr>
            <p:cNvPr id="37" name="Oval 4">
              <a:extLst>
                <a:ext uri="{FF2B5EF4-FFF2-40B4-BE49-F238E27FC236}">
                  <a16:creationId xmlns:a16="http://schemas.microsoft.com/office/drawing/2014/main" id="{4B2BC422-31A6-71BE-6DA7-FC288A9CDE04}"/>
                </a:ext>
              </a:extLst>
            </p:cNvPr>
            <p:cNvSpPr txBox="1"/>
            <p:nvPr/>
          </p:nvSpPr>
          <p:spPr>
            <a:xfrm>
              <a:off x="4343035" y="1919216"/>
              <a:ext cx="876351" cy="8763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El estrés</a:t>
              </a:r>
            </a:p>
          </p:txBody>
        </p:sp>
      </p:grpSp>
      <p:grpSp>
        <p:nvGrpSpPr>
          <p:cNvPr id="12" name="Group 11">
            <a:extLst>
              <a:ext uri="{FF2B5EF4-FFF2-40B4-BE49-F238E27FC236}">
                <a16:creationId xmlns:a16="http://schemas.microsoft.com/office/drawing/2014/main" id="{0AD041D6-E0CC-5144-6505-04E965DC4EAB}"/>
              </a:ext>
            </a:extLst>
          </p:cNvPr>
          <p:cNvGrpSpPr/>
          <p:nvPr/>
        </p:nvGrpSpPr>
        <p:grpSpPr>
          <a:xfrm>
            <a:off x="3467686" y="1580441"/>
            <a:ext cx="421378" cy="262621"/>
            <a:chOff x="4570516" y="1366083"/>
            <a:chExt cx="421378" cy="262621"/>
          </a:xfrm>
        </p:grpSpPr>
        <p:sp>
          <p:nvSpPr>
            <p:cNvPr id="34" name="Arrow: Right 33">
              <a:extLst>
                <a:ext uri="{FF2B5EF4-FFF2-40B4-BE49-F238E27FC236}">
                  <a16:creationId xmlns:a16="http://schemas.microsoft.com/office/drawing/2014/main" id="{0906C623-1A51-E11B-BF56-AB4B71590AB4}"/>
                </a:ext>
              </a:extLst>
            </p:cNvPr>
            <p:cNvSpPr/>
            <p:nvPr/>
          </p:nvSpPr>
          <p:spPr>
            <a:xfrm rot="16199978">
              <a:off x="4649894" y="1286705"/>
              <a:ext cx="262621" cy="421378"/>
            </a:xfrm>
            <a:prstGeom prst="rightArrow">
              <a:avLst>
                <a:gd name="adj1" fmla="val 60000"/>
                <a:gd name="adj2" fmla="val 50000"/>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a:lstStyle/>
            <a:p>
              <a:endParaRPr lang="en-US"/>
            </a:p>
          </p:txBody>
        </p:sp>
        <p:sp>
          <p:nvSpPr>
            <p:cNvPr id="35" name="Arrow: Right 6">
              <a:extLst>
                <a:ext uri="{FF2B5EF4-FFF2-40B4-BE49-F238E27FC236}">
                  <a16:creationId xmlns:a16="http://schemas.microsoft.com/office/drawing/2014/main" id="{EC7C0943-D743-B5FD-CAAE-CCD03804537D}"/>
                </a:ext>
              </a:extLst>
            </p:cNvPr>
            <p:cNvSpPr txBox="1"/>
            <p:nvPr/>
          </p:nvSpPr>
          <p:spPr>
            <a:xfrm rot="26999978">
              <a:off x="4689287" y="1410374"/>
              <a:ext cx="183835" cy="2528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p:txBody>
        </p:sp>
      </p:grpSp>
      <p:grpSp>
        <p:nvGrpSpPr>
          <p:cNvPr id="13" name="Group 12">
            <a:extLst>
              <a:ext uri="{FF2B5EF4-FFF2-40B4-BE49-F238E27FC236}">
                <a16:creationId xmlns:a16="http://schemas.microsoft.com/office/drawing/2014/main" id="{D22D26A4-89F5-5033-D77A-A0E70998AF4F}"/>
              </a:ext>
            </a:extLst>
          </p:cNvPr>
          <p:cNvGrpSpPr/>
          <p:nvPr/>
        </p:nvGrpSpPr>
        <p:grpSpPr>
          <a:xfrm>
            <a:off x="2852355" y="8761"/>
            <a:ext cx="1674298" cy="1516455"/>
            <a:chOff x="4161526" y="2858"/>
            <a:chExt cx="1239347" cy="1239347"/>
          </a:xfrm>
        </p:grpSpPr>
        <p:sp>
          <p:nvSpPr>
            <p:cNvPr id="32" name="Oval 31">
              <a:extLst>
                <a:ext uri="{FF2B5EF4-FFF2-40B4-BE49-F238E27FC236}">
                  <a16:creationId xmlns:a16="http://schemas.microsoft.com/office/drawing/2014/main" id="{BE21B1EC-116E-2907-BBFC-CE75496593B4}"/>
                </a:ext>
              </a:extLst>
            </p:cNvPr>
            <p:cNvSpPr/>
            <p:nvPr/>
          </p:nvSpPr>
          <p:spPr>
            <a:xfrm>
              <a:off x="4161526" y="2858"/>
              <a:ext cx="1239347" cy="1239347"/>
            </a:xfrm>
            <a:prstGeom prst="ellipse">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a:lstStyle/>
            <a:p>
              <a:endParaRPr lang="en-US" sz="2000"/>
            </a:p>
          </p:txBody>
        </p:sp>
        <p:sp>
          <p:nvSpPr>
            <p:cNvPr id="33" name="Oval 8">
              <a:extLst>
                <a:ext uri="{FF2B5EF4-FFF2-40B4-BE49-F238E27FC236}">
                  <a16:creationId xmlns:a16="http://schemas.microsoft.com/office/drawing/2014/main" id="{0BF1A5E6-F81B-7E8D-1352-402950A83BD3}"/>
                </a:ext>
              </a:extLst>
            </p:cNvPr>
            <p:cNvSpPr txBox="1"/>
            <p:nvPr/>
          </p:nvSpPr>
          <p:spPr>
            <a:xfrm>
              <a:off x="4343024" y="184356"/>
              <a:ext cx="876351" cy="8763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600" kern="1200" dirty="0"/>
                <a:t>daña los vasos sanguíneos</a:t>
              </a:r>
            </a:p>
          </p:txBody>
        </p:sp>
      </p:grpSp>
      <p:grpSp>
        <p:nvGrpSpPr>
          <p:cNvPr id="14" name="Group 13">
            <a:extLst>
              <a:ext uri="{FF2B5EF4-FFF2-40B4-BE49-F238E27FC236}">
                <a16:creationId xmlns:a16="http://schemas.microsoft.com/office/drawing/2014/main" id="{00809431-E057-8D5B-F76C-6F506AB4BBA4}"/>
              </a:ext>
            </a:extLst>
          </p:cNvPr>
          <p:cNvGrpSpPr/>
          <p:nvPr/>
        </p:nvGrpSpPr>
        <p:grpSpPr>
          <a:xfrm>
            <a:off x="4407065" y="2361060"/>
            <a:ext cx="262617" cy="421378"/>
            <a:chOff x="5509895" y="2146702"/>
            <a:chExt cx="262617" cy="421378"/>
          </a:xfrm>
        </p:grpSpPr>
        <p:sp>
          <p:nvSpPr>
            <p:cNvPr id="30" name="Arrow: Right 29">
              <a:extLst>
                <a:ext uri="{FF2B5EF4-FFF2-40B4-BE49-F238E27FC236}">
                  <a16:creationId xmlns:a16="http://schemas.microsoft.com/office/drawing/2014/main" id="{A87D096E-2A59-6846-C282-2C35DD424C7F}"/>
                </a:ext>
              </a:extLst>
            </p:cNvPr>
            <p:cNvSpPr/>
            <p:nvPr/>
          </p:nvSpPr>
          <p:spPr>
            <a:xfrm>
              <a:off x="5509895" y="2146702"/>
              <a:ext cx="262617" cy="421378"/>
            </a:xfrm>
            <a:prstGeom prst="rightArrow">
              <a:avLst>
                <a:gd name="adj1" fmla="val 60000"/>
                <a:gd name="adj2" fmla="val 50000"/>
              </a:avLst>
            </a:prstGeom>
          </p:spPr>
          <p:style>
            <a:lnRef idx="0">
              <a:schemeClr val="lt1">
                <a:hueOff val="0"/>
                <a:satOff val="0"/>
                <a:lumOff val="0"/>
                <a:alphaOff val="0"/>
              </a:schemeClr>
            </a:lnRef>
            <a:fillRef idx="3">
              <a:schemeClr val="accent5">
                <a:hueOff val="-2252848"/>
                <a:satOff val="-5806"/>
                <a:lumOff val="-3922"/>
                <a:alphaOff val="0"/>
              </a:schemeClr>
            </a:fillRef>
            <a:effectRef idx="3">
              <a:schemeClr val="accent5">
                <a:hueOff val="-2252848"/>
                <a:satOff val="-5806"/>
                <a:lumOff val="-3922"/>
                <a:alphaOff val="0"/>
              </a:schemeClr>
            </a:effectRef>
            <a:fontRef idx="minor">
              <a:schemeClr val="lt1"/>
            </a:fontRef>
          </p:style>
          <p:txBody>
            <a:bodyPr/>
            <a:lstStyle/>
            <a:p>
              <a:endParaRPr lang="en-US"/>
            </a:p>
          </p:txBody>
        </p:sp>
        <p:sp>
          <p:nvSpPr>
            <p:cNvPr id="31" name="Arrow: Right 10">
              <a:extLst>
                <a:ext uri="{FF2B5EF4-FFF2-40B4-BE49-F238E27FC236}">
                  <a16:creationId xmlns:a16="http://schemas.microsoft.com/office/drawing/2014/main" id="{342FE4D3-15C7-875F-7162-1AB10B49FDB9}"/>
                </a:ext>
              </a:extLst>
            </p:cNvPr>
            <p:cNvSpPr txBox="1"/>
            <p:nvPr/>
          </p:nvSpPr>
          <p:spPr>
            <a:xfrm>
              <a:off x="5509895" y="2230978"/>
              <a:ext cx="183832" cy="2528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p:txBody>
        </p:sp>
      </p:grpSp>
      <p:grpSp>
        <p:nvGrpSpPr>
          <p:cNvPr id="15" name="Group 14">
            <a:extLst>
              <a:ext uri="{FF2B5EF4-FFF2-40B4-BE49-F238E27FC236}">
                <a16:creationId xmlns:a16="http://schemas.microsoft.com/office/drawing/2014/main" id="{8F6C3D76-293E-60B6-60F9-2C71D2E9F41B}"/>
              </a:ext>
            </a:extLst>
          </p:cNvPr>
          <p:cNvGrpSpPr/>
          <p:nvPr/>
        </p:nvGrpSpPr>
        <p:grpSpPr>
          <a:xfrm>
            <a:off x="4708240" y="1743621"/>
            <a:ext cx="1674298" cy="1516455"/>
            <a:chOff x="5896388" y="1737718"/>
            <a:chExt cx="1239347" cy="1239347"/>
          </a:xfrm>
        </p:grpSpPr>
        <p:sp>
          <p:nvSpPr>
            <p:cNvPr id="28" name="Oval 27">
              <a:extLst>
                <a:ext uri="{FF2B5EF4-FFF2-40B4-BE49-F238E27FC236}">
                  <a16:creationId xmlns:a16="http://schemas.microsoft.com/office/drawing/2014/main" id="{55A19811-D7A2-9D27-742A-28C451BA53F9}"/>
                </a:ext>
              </a:extLst>
            </p:cNvPr>
            <p:cNvSpPr/>
            <p:nvPr/>
          </p:nvSpPr>
          <p:spPr>
            <a:xfrm>
              <a:off x="5896388" y="1737718"/>
              <a:ext cx="1239347" cy="1239347"/>
            </a:xfrm>
            <a:prstGeom prst="ellipse">
              <a:avLst/>
            </a:prstGeom>
          </p:spPr>
          <p:style>
            <a:lnRef idx="0">
              <a:schemeClr val="lt1">
                <a:hueOff val="0"/>
                <a:satOff val="0"/>
                <a:lumOff val="0"/>
                <a:alphaOff val="0"/>
              </a:schemeClr>
            </a:lnRef>
            <a:fillRef idx="3">
              <a:schemeClr val="accent5">
                <a:hueOff val="-2252848"/>
                <a:satOff val="-5806"/>
                <a:lumOff val="-3922"/>
                <a:alphaOff val="0"/>
              </a:schemeClr>
            </a:fillRef>
            <a:effectRef idx="3">
              <a:schemeClr val="accent5">
                <a:hueOff val="-2252848"/>
                <a:satOff val="-5806"/>
                <a:lumOff val="-3922"/>
                <a:alphaOff val="0"/>
              </a:schemeClr>
            </a:effectRef>
            <a:fontRef idx="minor">
              <a:schemeClr val="lt1"/>
            </a:fontRef>
          </p:style>
          <p:txBody>
            <a:bodyPr/>
            <a:lstStyle/>
            <a:p>
              <a:endParaRPr lang="en-US" sz="2000"/>
            </a:p>
          </p:txBody>
        </p:sp>
        <p:sp>
          <p:nvSpPr>
            <p:cNvPr id="29" name="Oval 12">
              <a:extLst>
                <a:ext uri="{FF2B5EF4-FFF2-40B4-BE49-F238E27FC236}">
                  <a16:creationId xmlns:a16="http://schemas.microsoft.com/office/drawing/2014/main" id="{F1495C27-2FC8-9196-5A9E-D1B29266BC2E}"/>
                </a:ext>
              </a:extLst>
            </p:cNvPr>
            <p:cNvSpPr txBox="1"/>
            <p:nvPr/>
          </p:nvSpPr>
          <p:spPr>
            <a:xfrm>
              <a:off x="6077886" y="1939464"/>
              <a:ext cx="876351" cy="8763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600" kern="1200" dirty="0"/>
                <a:t>Comer por consuelo</a:t>
              </a:r>
            </a:p>
          </p:txBody>
        </p:sp>
      </p:grpSp>
      <p:grpSp>
        <p:nvGrpSpPr>
          <p:cNvPr id="16" name="Group 15">
            <a:extLst>
              <a:ext uri="{FF2B5EF4-FFF2-40B4-BE49-F238E27FC236}">
                <a16:creationId xmlns:a16="http://schemas.microsoft.com/office/drawing/2014/main" id="{2621A226-307B-E552-3A7F-681DA0D6FE40}"/>
              </a:ext>
            </a:extLst>
          </p:cNvPr>
          <p:cNvGrpSpPr/>
          <p:nvPr/>
        </p:nvGrpSpPr>
        <p:grpSpPr>
          <a:xfrm>
            <a:off x="3467686" y="3300436"/>
            <a:ext cx="421378" cy="262621"/>
            <a:chOff x="4570516" y="3086078"/>
            <a:chExt cx="421378" cy="262621"/>
          </a:xfrm>
        </p:grpSpPr>
        <p:sp>
          <p:nvSpPr>
            <p:cNvPr id="26" name="Arrow: Right 25">
              <a:extLst>
                <a:ext uri="{FF2B5EF4-FFF2-40B4-BE49-F238E27FC236}">
                  <a16:creationId xmlns:a16="http://schemas.microsoft.com/office/drawing/2014/main" id="{D6403183-5EBE-A364-BBDE-0A3E6F80644C}"/>
                </a:ext>
              </a:extLst>
            </p:cNvPr>
            <p:cNvSpPr/>
            <p:nvPr/>
          </p:nvSpPr>
          <p:spPr>
            <a:xfrm rot="5400022">
              <a:off x="4649894" y="3006700"/>
              <a:ext cx="262621" cy="421378"/>
            </a:xfrm>
            <a:prstGeom prst="rightArrow">
              <a:avLst>
                <a:gd name="adj1" fmla="val 60000"/>
                <a:gd name="adj2" fmla="val 50000"/>
              </a:avLst>
            </a:prstGeom>
          </p:spPr>
          <p:style>
            <a:lnRef idx="0">
              <a:schemeClr val="lt1">
                <a:hueOff val="0"/>
                <a:satOff val="0"/>
                <a:lumOff val="0"/>
                <a:alphaOff val="0"/>
              </a:schemeClr>
            </a:lnRef>
            <a:fillRef idx="3">
              <a:schemeClr val="accent5">
                <a:hueOff val="-4505695"/>
                <a:satOff val="-11613"/>
                <a:lumOff val="-7843"/>
                <a:alphaOff val="0"/>
              </a:schemeClr>
            </a:fillRef>
            <a:effectRef idx="3">
              <a:schemeClr val="accent5">
                <a:hueOff val="-4505695"/>
                <a:satOff val="-11613"/>
                <a:lumOff val="-7843"/>
                <a:alphaOff val="0"/>
              </a:schemeClr>
            </a:effectRef>
            <a:fontRef idx="minor">
              <a:schemeClr val="lt1"/>
            </a:fontRef>
          </p:style>
          <p:txBody>
            <a:bodyPr/>
            <a:lstStyle/>
            <a:p>
              <a:endParaRPr lang="en-US"/>
            </a:p>
          </p:txBody>
        </p:sp>
        <p:sp>
          <p:nvSpPr>
            <p:cNvPr id="27" name="Arrow: Right 14">
              <a:extLst>
                <a:ext uri="{FF2B5EF4-FFF2-40B4-BE49-F238E27FC236}">
                  <a16:creationId xmlns:a16="http://schemas.microsoft.com/office/drawing/2014/main" id="{685DE679-CEC4-F832-645E-AFD1A8827793}"/>
                </a:ext>
              </a:extLst>
            </p:cNvPr>
            <p:cNvSpPr txBox="1"/>
            <p:nvPr/>
          </p:nvSpPr>
          <p:spPr>
            <a:xfrm rot="16200022">
              <a:off x="4689287" y="3051583"/>
              <a:ext cx="183835" cy="2528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p:txBody>
        </p:sp>
      </p:grpSp>
      <p:grpSp>
        <p:nvGrpSpPr>
          <p:cNvPr id="17" name="Group 16">
            <a:extLst>
              <a:ext uri="{FF2B5EF4-FFF2-40B4-BE49-F238E27FC236}">
                <a16:creationId xmlns:a16="http://schemas.microsoft.com/office/drawing/2014/main" id="{771B8754-5C3D-E963-91FA-7500BFCA67E3}"/>
              </a:ext>
            </a:extLst>
          </p:cNvPr>
          <p:cNvGrpSpPr/>
          <p:nvPr/>
        </p:nvGrpSpPr>
        <p:grpSpPr>
          <a:xfrm>
            <a:off x="2812014" y="3599504"/>
            <a:ext cx="1674298" cy="1516455"/>
            <a:chOff x="4042078" y="3607063"/>
            <a:chExt cx="1239347" cy="1239347"/>
          </a:xfrm>
        </p:grpSpPr>
        <p:sp>
          <p:nvSpPr>
            <p:cNvPr id="24" name="Oval 23">
              <a:extLst>
                <a:ext uri="{FF2B5EF4-FFF2-40B4-BE49-F238E27FC236}">
                  <a16:creationId xmlns:a16="http://schemas.microsoft.com/office/drawing/2014/main" id="{51FFDCCB-7FF5-759B-46A9-656C62F815AE}"/>
                </a:ext>
              </a:extLst>
            </p:cNvPr>
            <p:cNvSpPr/>
            <p:nvPr/>
          </p:nvSpPr>
          <p:spPr>
            <a:xfrm>
              <a:off x="4042078" y="3607063"/>
              <a:ext cx="1239347" cy="1239347"/>
            </a:xfrm>
            <a:prstGeom prst="ellipse">
              <a:avLst/>
            </a:prstGeom>
          </p:spPr>
          <p:style>
            <a:lnRef idx="0">
              <a:schemeClr val="lt1">
                <a:hueOff val="0"/>
                <a:satOff val="0"/>
                <a:lumOff val="0"/>
                <a:alphaOff val="0"/>
              </a:schemeClr>
            </a:lnRef>
            <a:fillRef idx="3">
              <a:schemeClr val="accent5">
                <a:hueOff val="-4505695"/>
                <a:satOff val="-11613"/>
                <a:lumOff val="-7843"/>
                <a:alphaOff val="0"/>
              </a:schemeClr>
            </a:fillRef>
            <a:effectRef idx="3">
              <a:schemeClr val="accent5">
                <a:hueOff val="-4505695"/>
                <a:satOff val="-11613"/>
                <a:lumOff val="-7843"/>
                <a:alphaOff val="0"/>
              </a:schemeClr>
            </a:effectRef>
            <a:fontRef idx="minor">
              <a:schemeClr val="lt1"/>
            </a:fontRef>
          </p:style>
          <p:txBody>
            <a:bodyPr/>
            <a:lstStyle/>
            <a:p>
              <a:endParaRPr lang="en-US" sz="2000"/>
            </a:p>
          </p:txBody>
        </p:sp>
        <p:sp>
          <p:nvSpPr>
            <p:cNvPr id="25" name="Oval 16">
              <a:extLst>
                <a:ext uri="{FF2B5EF4-FFF2-40B4-BE49-F238E27FC236}">
                  <a16:creationId xmlns:a16="http://schemas.microsoft.com/office/drawing/2014/main" id="{48B81EDC-FF6A-821B-A17D-7443B3895949}"/>
                </a:ext>
              </a:extLst>
            </p:cNvPr>
            <p:cNvSpPr txBox="1"/>
            <p:nvPr/>
          </p:nvSpPr>
          <p:spPr>
            <a:xfrm>
              <a:off x="4130599" y="3820245"/>
              <a:ext cx="999189" cy="8763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600" kern="1200" dirty="0"/>
                <a:t>Desequilibrios hormonales</a:t>
              </a:r>
            </a:p>
          </p:txBody>
        </p:sp>
      </p:grpSp>
      <p:grpSp>
        <p:nvGrpSpPr>
          <p:cNvPr id="18" name="Group 17">
            <a:extLst>
              <a:ext uri="{FF2B5EF4-FFF2-40B4-BE49-F238E27FC236}">
                <a16:creationId xmlns:a16="http://schemas.microsoft.com/office/drawing/2014/main" id="{FEFC3F09-C53B-778C-14AE-ADC9509BCAF3}"/>
              </a:ext>
            </a:extLst>
          </p:cNvPr>
          <p:cNvGrpSpPr/>
          <p:nvPr/>
        </p:nvGrpSpPr>
        <p:grpSpPr>
          <a:xfrm>
            <a:off x="2687079" y="2361060"/>
            <a:ext cx="262617" cy="421378"/>
            <a:chOff x="3789909" y="2146702"/>
            <a:chExt cx="262617" cy="421378"/>
          </a:xfrm>
        </p:grpSpPr>
        <p:sp>
          <p:nvSpPr>
            <p:cNvPr id="22" name="Arrow: Right 21">
              <a:extLst>
                <a:ext uri="{FF2B5EF4-FFF2-40B4-BE49-F238E27FC236}">
                  <a16:creationId xmlns:a16="http://schemas.microsoft.com/office/drawing/2014/main" id="{A0FB6D0F-53FD-003C-0D19-1109C4A62CB3}"/>
                </a:ext>
              </a:extLst>
            </p:cNvPr>
            <p:cNvSpPr/>
            <p:nvPr/>
          </p:nvSpPr>
          <p:spPr>
            <a:xfrm rot="10800000">
              <a:off x="3789909" y="2146702"/>
              <a:ext cx="262617" cy="421378"/>
            </a:xfrm>
            <a:prstGeom prst="rightArrow">
              <a:avLst>
                <a:gd name="adj1" fmla="val 60000"/>
                <a:gd name="adj2" fmla="val 50000"/>
              </a:avLst>
            </a:prstGeom>
          </p:spPr>
          <p:style>
            <a:lnRef idx="0">
              <a:schemeClr val="lt1">
                <a:hueOff val="0"/>
                <a:satOff val="0"/>
                <a:lumOff val="0"/>
                <a:alphaOff val="0"/>
              </a:schemeClr>
            </a:lnRef>
            <a:fillRef idx="3">
              <a:schemeClr val="accent5">
                <a:hueOff val="-6758543"/>
                <a:satOff val="-17419"/>
                <a:lumOff val="-11765"/>
                <a:alphaOff val="0"/>
              </a:schemeClr>
            </a:fillRef>
            <a:effectRef idx="3">
              <a:schemeClr val="accent5">
                <a:hueOff val="-6758543"/>
                <a:satOff val="-17419"/>
                <a:lumOff val="-11765"/>
                <a:alphaOff val="0"/>
              </a:schemeClr>
            </a:effectRef>
            <a:fontRef idx="minor">
              <a:schemeClr val="lt1"/>
            </a:fontRef>
          </p:style>
          <p:txBody>
            <a:bodyPr/>
            <a:lstStyle/>
            <a:p>
              <a:endParaRPr lang="en-US"/>
            </a:p>
          </p:txBody>
        </p:sp>
        <p:sp>
          <p:nvSpPr>
            <p:cNvPr id="23" name="Arrow: Right 18">
              <a:extLst>
                <a:ext uri="{FF2B5EF4-FFF2-40B4-BE49-F238E27FC236}">
                  <a16:creationId xmlns:a16="http://schemas.microsoft.com/office/drawing/2014/main" id="{2B9825C9-7311-04FF-E724-AEBD26BAAD3C}"/>
                </a:ext>
              </a:extLst>
            </p:cNvPr>
            <p:cNvSpPr txBox="1"/>
            <p:nvPr/>
          </p:nvSpPr>
          <p:spPr>
            <a:xfrm rot="21600000">
              <a:off x="3868694" y="2230978"/>
              <a:ext cx="183832" cy="2528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p:txBody>
        </p:sp>
      </p:grpSp>
      <p:grpSp>
        <p:nvGrpSpPr>
          <p:cNvPr id="19" name="Group 18">
            <a:extLst>
              <a:ext uri="{FF2B5EF4-FFF2-40B4-BE49-F238E27FC236}">
                <a16:creationId xmlns:a16="http://schemas.microsoft.com/office/drawing/2014/main" id="{28E9737D-E068-F357-1278-B52E8070430F}"/>
              </a:ext>
            </a:extLst>
          </p:cNvPr>
          <p:cNvGrpSpPr/>
          <p:nvPr/>
        </p:nvGrpSpPr>
        <p:grpSpPr>
          <a:xfrm>
            <a:off x="888916" y="1743621"/>
            <a:ext cx="1674298" cy="1516455"/>
            <a:chOff x="2426686" y="1737718"/>
            <a:chExt cx="1239347" cy="1239347"/>
          </a:xfrm>
        </p:grpSpPr>
        <p:sp>
          <p:nvSpPr>
            <p:cNvPr id="20" name="Oval 19">
              <a:extLst>
                <a:ext uri="{FF2B5EF4-FFF2-40B4-BE49-F238E27FC236}">
                  <a16:creationId xmlns:a16="http://schemas.microsoft.com/office/drawing/2014/main" id="{715B2047-4F83-23A6-A02D-ECE9637083AB}"/>
                </a:ext>
              </a:extLst>
            </p:cNvPr>
            <p:cNvSpPr/>
            <p:nvPr/>
          </p:nvSpPr>
          <p:spPr>
            <a:xfrm>
              <a:off x="2426686" y="1737718"/>
              <a:ext cx="1239347" cy="1239347"/>
            </a:xfrm>
            <a:prstGeom prst="ellipse">
              <a:avLst/>
            </a:prstGeom>
          </p:spPr>
          <p:style>
            <a:lnRef idx="0">
              <a:schemeClr val="lt1">
                <a:hueOff val="0"/>
                <a:satOff val="0"/>
                <a:lumOff val="0"/>
                <a:alphaOff val="0"/>
              </a:schemeClr>
            </a:lnRef>
            <a:fillRef idx="3">
              <a:schemeClr val="accent5">
                <a:hueOff val="-6758543"/>
                <a:satOff val="-17419"/>
                <a:lumOff val="-11765"/>
                <a:alphaOff val="0"/>
              </a:schemeClr>
            </a:fillRef>
            <a:effectRef idx="3">
              <a:schemeClr val="accent5">
                <a:hueOff val="-6758543"/>
                <a:satOff val="-17419"/>
                <a:lumOff val="-11765"/>
                <a:alphaOff val="0"/>
              </a:schemeClr>
            </a:effectRef>
            <a:fontRef idx="minor">
              <a:schemeClr val="lt1"/>
            </a:fontRef>
          </p:style>
          <p:txBody>
            <a:bodyPr/>
            <a:lstStyle/>
            <a:p>
              <a:endParaRPr lang="en-US" sz="2000"/>
            </a:p>
          </p:txBody>
        </p:sp>
        <p:sp>
          <p:nvSpPr>
            <p:cNvPr id="21" name="Oval 20">
              <a:extLst>
                <a:ext uri="{FF2B5EF4-FFF2-40B4-BE49-F238E27FC236}">
                  <a16:creationId xmlns:a16="http://schemas.microsoft.com/office/drawing/2014/main" id="{C1F077B1-DB71-D41D-CD10-A261C685D6B9}"/>
                </a:ext>
              </a:extLst>
            </p:cNvPr>
            <p:cNvSpPr txBox="1"/>
            <p:nvPr/>
          </p:nvSpPr>
          <p:spPr>
            <a:xfrm>
              <a:off x="2566466" y="1928764"/>
              <a:ext cx="876351" cy="8763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600" kern="1200" dirty="0"/>
                <a:t>Aumenta el azúcar</a:t>
              </a:r>
            </a:p>
          </p:txBody>
        </p:sp>
      </p:grpSp>
      <p:pic>
        <p:nvPicPr>
          <p:cNvPr id="3" name="ElevenLabs_2026-05-08T00_30_28_Spanish Mexico_pvc_sp116_s79_sb100_se0_b_m2">
            <a:hlinkClick r:id="" action="ppaction://media"/>
            <a:extLst>
              <a:ext uri="{FF2B5EF4-FFF2-40B4-BE49-F238E27FC236}">
                <a16:creationId xmlns:a16="http://schemas.microsoft.com/office/drawing/2014/main" id="{F9245E4B-54BE-C7B8-25B2-1108D1F4C5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876" y="4731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2F4F4"/>
        </a:solidFill>
        <a:effectLst/>
      </p:bgPr>
    </p:bg>
    <p:spTree>
      <p:nvGrpSpPr>
        <p:cNvPr id="1" name=""/>
        <p:cNvGrpSpPr/>
        <p:nvPr/>
      </p:nvGrpSpPr>
      <p:grpSpPr>
        <a:xfrm>
          <a:off x="0" y="0"/>
          <a:ext cx="0" cy="0"/>
          <a:chOff x="0" y="0"/>
          <a:chExt cx="0" cy="0"/>
        </a:xfrm>
      </p:grpSpPr>
      <p:sp>
        <p:nvSpPr>
          <p:cNvPr id="2" name="Text 0"/>
          <p:cNvSpPr/>
          <p:nvPr/>
        </p:nvSpPr>
        <p:spPr>
          <a:xfrm>
            <a:off x="228600" y="107288"/>
            <a:ext cx="8412480" cy="566928"/>
          </a:xfrm>
          <a:prstGeom prst="rect">
            <a:avLst/>
          </a:prstGeom>
          <a:noFill/>
          <a:ln/>
        </p:spPr>
        <p:txBody>
          <a:bodyPr wrap="square" lIns="0" tIns="0" rIns="0" bIns="0" rtlCol="0" anchor="ctr"/>
          <a:lstStyle/>
          <a:p>
            <a:pPr marL="0" indent="0" algn="l">
              <a:buNone/>
            </a:pPr>
            <a:r>
              <a:rPr lang="en-US" sz="2600" b="1" dirty="0">
                <a:solidFill>
                  <a:srgbClr val="148F77"/>
                </a:solidFill>
                <a:latin typeface="Calibri" pitchFamily="34" charset="0"/>
                <a:ea typeface="Calibri" pitchFamily="34" charset="-122"/>
                <a:cs typeface="Calibri" pitchFamily="34" charset="-120"/>
              </a:rPr>
              <a:t>¿Qué ocurre cuando no se duerme lo suficiente?</a:t>
            </a:r>
            <a:endParaRPr lang="en-US" sz="2600" dirty="0"/>
          </a:p>
        </p:txBody>
      </p:sp>
      <p:sp>
        <p:nvSpPr>
          <p:cNvPr id="4" name="Shape 2"/>
          <p:cNvSpPr/>
          <p:nvPr/>
        </p:nvSpPr>
        <p:spPr>
          <a:xfrm>
            <a:off x="320040" y="1005840"/>
            <a:ext cx="2011680" cy="2011680"/>
          </a:xfrm>
          <a:prstGeom prst="ellipse">
            <a:avLst/>
          </a:prstGeom>
          <a:solidFill>
            <a:srgbClr val="2471A3"/>
          </a:solidFill>
          <a:ln w="25400">
            <a:solidFill>
              <a:srgbClr val="FFFFFF"/>
            </a:solidFill>
            <a:prstDash val="solid"/>
          </a:ln>
        </p:spPr>
        <p:txBody>
          <a:bodyPr/>
          <a:lstStyle/>
          <a:p>
            <a:endParaRPr lang="en-US"/>
          </a:p>
        </p:txBody>
      </p:sp>
      <p:sp>
        <p:nvSpPr>
          <p:cNvPr id="5" name="Text 3"/>
          <p:cNvSpPr/>
          <p:nvPr/>
        </p:nvSpPr>
        <p:spPr>
          <a:xfrm>
            <a:off x="320040" y="756456"/>
            <a:ext cx="2011680" cy="1097280"/>
          </a:xfrm>
          <a:prstGeom prst="rect">
            <a:avLst/>
          </a:prstGeom>
          <a:noFill/>
          <a:ln/>
        </p:spPr>
        <p:txBody>
          <a:bodyPr wrap="square" lIns="0" tIns="0" rIns="0" bIns="0" rtlCol="0" anchor="b"/>
          <a:lstStyle/>
          <a:p>
            <a:pPr marL="0" indent="0" algn="ctr">
              <a:buNone/>
            </a:pPr>
            <a:r>
              <a:rPr lang="en-US" sz="5200" b="1" dirty="0">
                <a:solidFill>
                  <a:srgbClr val="FFFFFF"/>
                </a:solidFill>
              </a:rPr>
              <a:t>2×</a:t>
            </a:r>
            <a:endParaRPr lang="en-US" sz="5200" dirty="0"/>
          </a:p>
        </p:txBody>
      </p:sp>
      <p:sp>
        <p:nvSpPr>
          <p:cNvPr id="6" name="Text 4"/>
          <p:cNvSpPr/>
          <p:nvPr/>
        </p:nvSpPr>
        <p:spPr>
          <a:xfrm>
            <a:off x="228600" y="1762296"/>
            <a:ext cx="2194560" cy="1005840"/>
          </a:xfrm>
          <a:prstGeom prst="rect">
            <a:avLst/>
          </a:prstGeom>
          <a:noFill/>
          <a:ln/>
        </p:spPr>
        <p:txBody>
          <a:bodyPr wrap="square" lIns="0" tIns="0" rIns="0" bIns="0" rtlCol="0" anchor="t"/>
          <a:lstStyle/>
          <a:p>
            <a:pPr marL="0" indent="0" algn="ctr">
              <a:buNone/>
            </a:pPr>
            <a:r>
              <a:rPr lang="en-US" sz="1600" dirty="0">
                <a:solidFill>
                  <a:srgbClr val="FFFFFF"/>
                </a:solidFill>
              </a:rPr>
              <a:t>más riesgo</a:t>
            </a:r>
            <a:endParaRPr lang="en-US" sz="1600" dirty="0"/>
          </a:p>
          <a:p>
            <a:pPr marL="0" indent="0" algn="ctr">
              <a:buNone/>
            </a:pPr>
            <a:r>
              <a:rPr lang="en-US" sz="1600" dirty="0">
                <a:solidFill>
                  <a:srgbClr val="FFFFFF"/>
                </a:solidFill>
              </a:rPr>
              <a:t>de </a:t>
            </a:r>
            <a:r>
              <a:rPr lang="en-US" dirty="0">
                <a:solidFill>
                  <a:srgbClr val="FFFFFF"/>
                </a:solidFill>
              </a:rPr>
              <a:t>diabetes</a:t>
            </a:r>
            <a:endParaRPr lang="en-US" sz="1600" dirty="0"/>
          </a:p>
          <a:p>
            <a:pPr marL="0" indent="0" algn="ctr">
              <a:buNone/>
            </a:pPr>
            <a:r>
              <a:rPr lang="en-US" sz="1600" dirty="0">
                <a:solidFill>
                  <a:srgbClr val="FFFFFF"/>
                </a:solidFill>
              </a:rPr>
              <a:t>(menos de </a:t>
            </a:r>
          </a:p>
          <a:p>
            <a:pPr marL="0" indent="0" algn="ctr">
              <a:buNone/>
            </a:pPr>
            <a:r>
              <a:rPr lang="en-US" sz="1600" dirty="0">
                <a:solidFill>
                  <a:srgbClr val="FFFFFF"/>
                </a:solidFill>
              </a:rPr>
              <a:t>6 horas/noche)</a:t>
            </a:r>
            <a:endParaRPr lang="en-US" sz="1600" dirty="0"/>
          </a:p>
        </p:txBody>
      </p:sp>
      <p:sp>
        <p:nvSpPr>
          <p:cNvPr id="7" name="Shape 5"/>
          <p:cNvSpPr/>
          <p:nvPr/>
        </p:nvSpPr>
        <p:spPr>
          <a:xfrm>
            <a:off x="2369128" y="714892"/>
            <a:ext cx="3335481" cy="2162556"/>
          </a:xfrm>
          <a:prstGeom prst="roundRect">
            <a:avLst>
              <a:gd name="adj" fmla="val 6667"/>
            </a:avLst>
          </a:prstGeom>
          <a:solidFill>
            <a:srgbClr val="0088B8"/>
          </a:solidFill>
          <a:ln/>
        </p:spPr>
        <p:txBody>
          <a:bodyPr/>
          <a:lstStyle/>
          <a:p>
            <a:endParaRPr lang="en-US" dirty="0"/>
          </a:p>
        </p:txBody>
      </p:sp>
      <p:sp>
        <p:nvSpPr>
          <p:cNvPr id="8" name="Text 6"/>
          <p:cNvSpPr/>
          <p:nvPr/>
        </p:nvSpPr>
        <p:spPr>
          <a:xfrm>
            <a:off x="2961412" y="484626"/>
            <a:ext cx="2090651" cy="720852"/>
          </a:xfrm>
          <a:prstGeom prst="rect">
            <a:avLst/>
          </a:prstGeom>
          <a:noFill/>
          <a:ln/>
        </p:spPr>
        <p:txBody>
          <a:bodyPr wrap="square" rtlCol="0" anchor="ctr"/>
          <a:lstStyle/>
          <a:p>
            <a:pPr marL="0" indent="0" algn="ctr">
              <a:buNone/>
            </a:pPr>
            <a:r>
              <a:rPr lang="en-US" b="1" dirty="0">
                <a:solidFill>
                  <a:srgbClr val="FFFFFF"/>
                </a:solidFill>
              </a:rPr>
              <a:t>Más hambre</a:t>
            </a:r>
            <a:endParaRPr lang="en-US" dirty="0"/>
          </a:p>
        </p:txBody>
      </p:sp>
      <p:sp>
        <p:nvSpPr>
          <p:cNvPr id="9" name="Text 7"/>
          <p:cNvSpPr/>
          <p:nvPr/>
        </p:nvSpPr>
        <p:spPr>
          <a:xfrm>
            <a:off x="2481351" y="2511150"/>
            <a:ext cx="2990510" cy="865022"/>
          </a:xfrm>
          <a:prstGeom prst="rect">
            <a:avLst/>
          </a:prstGeom>
          <a:noFill/>
          <a:ln/>
        </p:spPr>
        <p:txBody>
          <a:bodyPr wrap="square" rtlCol="0" anchor="t"/>
          <a:lstStyle/>
          <a:p>
            <a:pPr marL="0" indent="0" algn="ctr">
              <a:buNone/>
            </a:pPr>
            <a:r>
              <a:rPr lang="en-US" sz="1600" dirty="0">
                <a:solidFill>
                  <a:srgbClr val="FFFFFF"/>
                </a:solidFill>
              </a:rPr>
              <a:t>Antojos de dulces y carbohidratos</a:t>
            </a:r>
            <a:endParaRPr lang="en-US" sz="1600" dirty="0"/>
          </a:p>
        </p:txBody>
      </p:sp>
      <p:sp>
        <p:nvSpPr>
          <p:cNvPr id="10" name="Shape 8"/>
          <p:cNvSpPr/>
          <p:nvPr/>
        </p:nvSpPr>
        <p:spPr>
          <a:xfrm>
            <a:off x="2369128" y="2926080"/>
            <a:ext cx="3335481" cy="2162556"/>
          </a:xfrm>
          <a:prstGeom prst="roundRect">
            <a:avLst>
              <a:gd name="adj" fmla="val 6667"/>
            </a:avLst>
          </a:prstGeom>
          <a:solidFill>
            <a:srgbClr val="A20000"/>
          </a:solidFill>
          <a:ln/>
        </p:spPr>
        <p:txBody>
          <a:bodyPr/>
          <a:lstStyle/>
          <a:p>
            <a:endParaRPr lang="en-US" dirty="0"/>
          </a:p>
        </p:txBody>
      </p:sp>
      <p:sp>
        <p:nvSpPr>
          <p:cNvPr id="11" name="Text 9"/>
          <p:cNvSpPr/>
          <p:nvPr/>
        </p:nvSpPr>
        <p:spPr>
          <a:xfrm>
            <a:off x="2961412" y="2834714"/>
            <a:ext cx="2090651" cy="720852"/>
          </a:xfrm>
          <a:prstGeom prst="rect">
            <a:avLst/>
          </a:prstGeom>
          <a:noFill/>
          <a:ln/>
        </p:spPr>
        <p:txBody>
          <a:bodyPr wrap="square" rtlCol="0" anchor="ctr"/>
          <a:lstStyle/>
          <a:p>
            <a:pPr marL="0" indent="0" algn="ctr">
              <a:buNone/>
            </a:pPr>
            <a:r>
              <a:rPr lang="en-US" b="1" dirty="0">
                <a:solidFill>
                  <a:srgbClr val="FFFFFF"/>
                </a:solidFill>
              </a:rPr>
              <a:t>Niveles más altos de azúcar en sangre</a:t>
            </a:r>
            <a:endParaRPr lang="en-US" dirty="0"/>
          </a:p>
        </p:txBody>
      </p:sp>
      <p:sp>
        <p:nvSpPr>
          <p:cNvPr id="12" name="Text 10"/>
          <p:cNvSpPr/>
          <p:nvPr/>
        </p:nvSpPr>
        <p:spPr>
          <a:xfrm>
            <a:off x="2423161" y="4768641"/>
            <a:ext cx="3048700" cy="865022"/>
          </a:xfrm>
          <a:prstGeom prst="rect">
            <a:avLst/>
          </a:prstGeom>
          <a:noFill/>
          <a:ln/>
        </p:spPr>
        <p:txBody>
          <a:bodyPr wrap="square" rtlCol="0" anchor="t"/>
          <a:lstStyle/>
          <a:p>
            <a:pPr marL="0" indent="0" algn="ctr">
              <a:buNone/>
            </a:pPr>
            <a:r>
              <a:rPr lang="en-US" sz="1600" dirty="0">
                <a:solidFill>
                  <a:srgbClr val="FFFFFF"/>
                </a:solidFill>
              </a:rPr>
              <a:t>Incluso tras una mala noche</a:t>
            </a:r>
            <a:endParaRPr lang="en-US" sz="1600" dirty="0"/>
          </a:p>
        </p:txBody>
      </p:sp>
      <p:sp>
        <p:nvSpPr>
          <p:cNvPr id="13" name="Shape 11"/>
          <p:cNvSpPr/>
          <p:nvPr/>
        </p:nvSpPr>
        <p:spPr>
          <a:xfrm>
            <a:off x="5762800" y="714892"/>
            <a:ext cx="3335481" cy="2162556"/>
          </a:xfrm>
          <a:prstGeom prst="roundRect">
            <a:avLst>
              <a:gd name="adj" fmla="val 6667"/>
            </a:avLst>
          </a:prstGeom>
          <a:solidFill>
            <a:srgbClr val="57257D">
              <a:alpha val="94902"/>
            </a:srgbClr>
          </a:solidFill>
          <a:ln/>
        </p:spPr>
        <p:txBody>
          <a:bodyPr/>
          <a:lstStyle/>
          <a:p>
            <a:endParaRPr lang="en-US"/>
          </a:p>
        </p:txBody>
      </p:sp>
      <p:sp>
        <p:nvSpPr>
          <p:cNvPr id="14" name="Text 12"/>
          <p:cNvSpPr/>
          <p:nvPr/>
        </p:nvSpPr>
        <p:spPr>
          <a:xfrm>
            <a:off x="6404951" y="484626"/>
            <a:ext cx="2090651" cy="720852"/>
          </a:xfrm>
          <a:prstGeom prst="rect">
            <a:avLst/>
          </a:prstGeom>
          <a:noFill/>
          <a:ln/>
        </p:spPr>
        <p:txBody>
          <a:bodyPr wrap="square" rtlCol="0" anchor="ctr"/>
          <a:lstStyle/>
          <a:p>
            <a:pPr marL="0" indent="0" algn="ctr">
              <a:buNone/>
            </a:pPr>
            <a:r>
              <a:rPr lang="en-US" b="1" dirty="0">
                <a:solidFill>
                  <a:srgbClr val="FFFFFF"/>
                </a:solidFill>
              </a:rPr>
              <a:t>Más estrés</a:t>
            </a:r>
            <a:endParaRPr lang="en-US" dirty="0"/>
          </a:p>
        </p:txBody>
      </p:sp>
      <p:sp>
        <p:nvSpPr>
          <p:cNvPr id="15" name="Text 13"/>
          <p:cNvSpPr/>
          <p:nvPr/>
        </p:nvSpPr>
        <p:spPr>
          <a:xfrm>
            <a:off x="5924890" y="2337530"/>
            <a:ext cx="2990510" cy="865022"/>
          </a:xfrm>
          <a:prstGeom prst="rect">
            <a:avLst/>
          </a:prstGeom>
          <a:noFill/>
          <a:ln/>
        </p:spPr>
        <p:txBody>
          <a:bodyPr wrap="square" rtlCol="0" anchor="t"/>
          <a:lstStyle/>
          <a:p>
            <a:pPr marL="0" indent="0" algn="ctr">
              <a:buNone/>
            </a:pPr>
            <a:r>
              <a:rPr lang="en-US" sz="1600" dirty="0">
                <a:solidFill>
                  <a:srgbClr val="FFFFFF"/>
                </a:solidFill>
              </a:rPr>
              <a:t>Cansancio = mayor dificultad para afrontar las situaciones</a:t>
            </a:r>
            <a:endParaRPr lang="en-US" sz="1600" dirty="0"/>
          </a:p>
        </p:txBody>
      </p:sp>
      <p:sp>
        <p:nvSpPr>
          <p:cNvPr id="16" name="Shape 14"/>
          <p:cNvSpPr/>
          <p:nvPr/>
        </p:nvSpPr>
        <p:spPr>
          <a:xfrm>
            <a:off x="5742017" y="2926080"/>
            <a:ext cx="3335481" cy="2162556"/>
          </a:xfrm>
          <a:prstGeom prst="roundRect">
            <a:avLst>
              <a:gd name="adj" fmla="val 6667"/>
            </a:avLst>
          </a:prstGeom>
          <a:solidFill>
            <a:srgbClr val="009242"/>
          </a:solidFill>
          <a:ln/>
        </p:spPr>
        <p:txBody>
          <a:bodyPr/>
          <a:lstStyle/>
          <a:p>
            <a:endParaRPr lang="en-US"/>
          </a:p>
        </p:txBody>
      </p:sp>
      <p:sp>
        <p:nvSpPr>
          <p:cNvPr id="17" name="Text 15"/>
          <p:cNvSpPr/>
          <p:nvPr/>
        </p:nvSpPr>
        <p:spPr>
          <a:xfrm>
            <a:off x="6404951" y="2834714"/>
            <a:ext cx="2090651" cy="720852"/>
          </a:xfrm>
          <a:prstGeom prst="rect">
            <a:avLst/>
          </a:prstGeom>
          <a:noFill/>
          <a:ln/>
        </p:spPr>
        <p:txBody>
          <a:bodyPr wrap="square" rtlCol="0" anchor="ctr"/>
          <a:lstStyle/>
          <a:p>
            <a:pPr marL="0" indent="0" algn="ctr">
              <a:buNone/>
            </a:pPr>
            <a:r>
              <a:rPr lang="en-US" b="1" dirty="0">
                <a:solidFill>
                  <a:srgbClr val="FFFFFF"/>
                </a:solidFill>
              </a:rPr>
              <a:t>Más dificultad para hacer ejercicio</a:t>
            </a:r>
            <a:endParaRPr lang="en-US" dirty="0"/>
          </a:p>
        </p:txBody>
      </p:sp>
      <p:sp>
        <p:nvSpPr>
          <p:cNvPr id="18" name="Text 16"/>
          <p:cNvSpPr/>
          <p:nvPr/>
        </p:nvSpPr>
        <p:spPr>
          <a:xfrm>
            <a:off x="5866700" y="4768641"/>
            <a:ext cx="3048700" cy="865022"/>
          </a:xfrm>
          <a:prstGeom prst="rect">
            <a:avLst/>
          </a:prstGeom>
          <a:noFill/>
          <a:ln/>
        </p:spPr>
        <p:txBody>
          <a:bodyPr wrap="square" rtlCol="0" anchor="t"/>
          <a:lstStyle/>
          <a:p>
            <a:pPr marL="0" indent="0" algn="ctr">
              <a:buNone/>
            </a:pPr>
            <a:r>
              <a:rPr lang="en-US" sz="1600" dirty="0">
                <a:solidFill>
                  <a:srgbClr val="FFFFFF"/>
                </a:solidFill>
              </a:rPr>
              <a:t>Poca energía durante todo el día</a:t>
            </a:r>
            <a:endParaRPr lang="en-US" sz="1600" dirty="0"/>
          </a:p>
        </p:txBody>
      </p:sp>
      <p:pic>
        <p:nvPicPr>
          <p:cNvPr id="22" name="Picture 21">
            <a:extLst>
              <a:ext uri="{FF2B5EF4-FFF2-40B4-BE49-F238E27FC236}">
                <a16:creationId xmlns:a16="http://schemas.microsoft.com/office/drawing/2014/main" id="{B2E4CF5B-5ACD-BCAB-049D-FF516F7B3DB9}"/>
              </a:ext>
            </a:extLst>
          </p:cNvPr>
          <p:cNvPicPr>
            <a:picLocks noChangeAspect="1"/>
          </p:cNvPicPr>
          <p:nvPr/>
        </p:nvPicPr>
        <p:blipFill>
          <a:blip r:embed="rId5"/>
          <a:stretch>
            <a:fillRect/>
          </a:stretch>
        </p:blipFill>
        <p:spPr>
          <a:xfrm>
            <a:off x="2693663" y="998496"/>
            <a:ext cx="2598268" cy="1418390"/>
          </a:xfrm>
          <a:prstGeom prst="rect">
            <a:avLst/>
          </a:prstGeom>
        </p:spPr>
      </p:pic>
      <p:pic>
        <p:nvPicPr>
          <p:cNvPr id="24" name="Picture 23">
            <a:extLst>
              <a:ext uri="{FF2B5EF4-FFF2-40B4-BE49-F238E27FC236}">
                <a16:creationId xmlns:a16="http://schemas.microsoft.com/office/drawing/2014/main" id="{6891AF88-ECEA-ACD2-DE78-8BF380C6EB2D}"/>
              </a:ext>
            </a:extLst>
          </p:cNvPr>
          <p:cNvPicPr>
            <a:picLocks noChangeAspect="1"/>
          </p:cNvPicPr>
          <p:nvPr/>
        </p:nvPicPr>
        <p:blipFill>
          <a:blip r:embed="rId6"/>
          <a:stretch>
            <a:fillRect/>
          </a:stretch>
        </p:blipFill>
        <p:spPr>
          <a:xfrm>
            <a:off x="6091490" y="990219"/>
            <a:ext cx="2594394" cy="1416276"/>
          </a:xfrm>
          <a:prstGeom prst="rect">
            <a:avLst/>
          </a:prstGeom>
        </p:spPr>
      </p:pic>
      <p:pic>
        <p:nvPicPr>
          <p:cNvPr id="26" name="Picture 25">
            <a:extLst>
              <a:ext uri="{FF2B5EF4-FFF2-40B4-BE49-F238E27FC236}">
                <a16:creationId xmlns:a16="http://schemas.microsoft.com/office/drawing/2014/main" id="{AA5BB6A7-187E-0710-FE4F-5A162C7C8460}"/>
              </a:ext>
            </a:extLst>
          </p:cNvPr>
          <p:cNvPicPr>
            <a:picLocks noChangeAspect="1"/>
          </p:cNvPicPr>
          <p:nvPr/>
        </p:nvPicPr>
        <p:blipFill>
          <a:blip r:embed="rId7"/>
          <a:stretch>
            <a:fillRect/>
          </a:stretch>
        </p:blipFill>
        <p:spPr>
          <a:xfrm>
            <a:off x="2693662" y="3422475"/>
            <a:ext cx="2566555" cy="1401078"/>
          </a:xfrm>
          <a:prstGeom prst="rect">
            <a:avLst/>
          </a:prstGeom>
        </p:spPr>
      </p:pic>
      <p:pic>
        <p:nvPicPr>
          <p:cNvPr id="28" name="Picture 27">
            <a:extLst>
              <a:ext uri="{FF2B5EF4-FFF2-40B4-BE49-F238E27FC236}">
                <a16:creationId xmlns:a16="http://schemas.microsoft.com/office/drawing/2014/main" id="{6C35A43B-0935-1F64-BE59-7D7717E2ADDD}"/>
              </a:ext>
            </a:extLst>
          </p:cNvPr>
          <p:cNvPicPr>
            <a:picLocks noChangeAspect="1"/>
          </p:cNvPicPr>
          <p:nvPr/>
        </p:nvPicPr>
        <p:blipFill>
          <a:blip r:embed="rId8"/>
          <a:stretch>
            <a:fillRect/>
          </a:stretch>
        </p:blipFill>
        <p:spPr>
          <a:xfrm>
            <a:off x="6099801" y="3422474"/>
            <a:ext cx="2566555" cy="1401078"/>
          </a:xfrm>
          <a:prstGeom prst="rect">
            <a:avLst/>
          </a:prstGeom>
        </p:spPr>
      </p:pic>
      <p:pic>
        <p:nvPicPr>
          <p:cNvPr id="3" name="ElevenLabs_2026-05-08T00_31_53_Spanish Mexico_pvc_sp116_s79_sb100_se0_b_m2">
            <a:hlinkClick r:id="" action="ppaction://media"/>
            <a:extLst>
              <a:ext uri="{FF2B5EF4-FFF2-40B4-BE49-F238E27FC236}">
                <a16:creationId xmlns:a16="http://schemas.microsoft.com/office/drawing/2014/main" id="{F93A1B77-B9B4-C677-35DE-35594167651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6625" y="8778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2F4F4"/>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4CB4738-8C88-E933-406F-D47B1FBA3E6B}"/>
              </a:ext>
            </a:extLst>
          </p:cNvPr>
          <p:cNvPicPr>
            <a:picLocks noChangeAspect="1"/>
          </p:cNvPicPr>
          <p:nvPr/>
        </p:nvPicPr>
        <p:blipFill>
          <a:blip r:embed="rId5"/>
          <a:stretch>
            <a:fillRect/>
          </a:stretch>
        </p:blipFill>
        <p:spPr>
          <a:xfrm>
            <a:off x="4733795" y="2735976"/>
            <a:ext cx="4410205" cy="2407524"/>
          </a:xfrm>
          <a:prstGeom prst="rect">
            <a:avLst/>
          </a:prstGeom>
        </p:spPr>
      </p:pic>
      <p:sp>
        <p:nvSpPr>
          <p:cNvPr id="14" name="Shape 12"/>
          <p:cNvSpPr/>
          <p:nvPr/>
        </p:nvSpPr>
        <p:spPr>
          <a:xfrm>
            <a:off x="1330036" y="1506683"/>
            <a:ext cx="2888672" cy="2680854"/>
          </a:xfrm>
          <a:prstGeom prst="ellipse">
            <a:avLst/>
          </a:prstGeom>
          <a:ln w="31750">
            <a:solidFill>
              <a:srgbClr val="2C3E50"/>
            </a:solidFill>
            <a:prstDash val="dash"/>
          </a:ln>
        </p:spPr>
        <p:txBody>
          <a:bodyPr/>
          <a:lstStyle/>
          <a:p>
            <a:endParaRPr lang="en-US"/>
          </a:p>
        </p:txBody>
      </p:sp>
      <p:sp>
        <p:nvSpPr>
          <p:cNvPr id="2" name="Text 0"/>
          <p:cNvSpPr/>
          <p:nvPr/>
        </p:nvSpPr>
        <p:spPr>
          <a:xfrm>
            <a:off x="270011" y="271124"/>
            <a:ext cx="8412480" cy="566928"/>
          </a:xfrm>
          <a:prstGeom prst="rect">
            <a:avLst/>
          </a:prstGeom>
          <a:noFill/>
          <a:ln/>
        </p:spPr>
        <p:txBody>
          <a:bodyPr wrap="square" lIns="0" tIns="0" rIns="0" bIns="0" rtlCol="0" anchor="ctr"/>
          <a:lstStyle/>
          <a:p>
            <a:pPr marL="0" indent="0" algn="l">
              <a:buNone/>
            </a:pPr>
            <a:r>
              <a:rPr lang="en-US" sz="2400" b="1" dirty="0">
                <a:solidFill>
                  <a:srgbClr val="148F77"/>
                </a:solidFill>
                <a:latin typeface="Calibri" pitchFamily="34" charset="0"/>
                <a:ea typeface="Calibri" pitchFamily="34" charset="-122"/>
                <a:cs typeface="Calibri" pitchFamily="34" charset="-120"/>
              </a:rPr>
              <a:t>Se convierte en un círculo vicioso...</a:t>
            </a:r>
            <a:endParaRPr lang="en-US" sz="2400" dirty="0"/>
          </a:p>
        </p:txBody>
      </p:sp>
      <p:sp>
        <p:nvSpPr>
          <p:cNvPr id="4" name="Shape 2"/>
          <p:cNvSpPr/>
          <p:nvPr/>
        </p:nvSpPr>
        <p:spPr>
          <a:xfrm>
            <a:off x="2071531" y="841248"/>
            <a:ext cx="1426464" cy="1426464"/>
          </a:xfrm>
          <a:prstGeom prst="ellipse">
            <a:avLst/>
          </a:prstGeom>
          <a:solidFill>
            <a:srgbClr val="E67E22"/>
          </a:solidFill>
          <a:ln w="25400">
            <a:solidFill>
              <a:srgbClr val="FFFFFF"/>
            </a:solidFill>
            <a:prstDash val="solid"/>
          </a:ln>
        </p:spPr>
        <p:txBody>
          <a:bodyPr/>
          <a:lstStyle/>
          <a:p>
            <a:endParaRPr lang="en-US"/>
          </a:p>
        </p:txBody>
      </p:sp>
      <p:sp>
        <p:nvSpPr>
          <p:cNvPr id="5" name="Text 3"/>
          <p:cNvSpPr/>
          <p:nvPr/>
        </p:nvSpPr>
        <p:spPr>
          <a:xfrm>
            <a:off x="2071531" y="841248"/>
            <a:ext cx="1426464" cy="1426464"/>
          </a:xfrm>
          <a:prstGeom prst="rect">
            <a:avLst/>
          </a:prstGeom>
          <a:noFill/>
          <a:ln/>
        </p:spPr>
        <p:txBody>
          <a:bodyPr wrap="square" rtlCol="0" anchor="ctr"/>
          <a:lstStyle/>
          <a:p>
            <a:pPr marL="0" indent="0" algn="ctr">
              <a:buNone/>
            </a:pPr>
            <a:r>
              <a:rPr lang="en-US" b="1" dirty="0">
                <a:solidFill>
                  <a:srgbClr val="FFFFFF"/>
                </a:solidFill>
                <a:latin typeface="Calibri" pitchFamily="34" charset="0"/>
                <a:ea typeface="Calibri" pitchFamily="34" charset="-122"/>
                <a:cs typeface="Calibri" pitchFamily="34" charset="-120"/>
              </a:rPr>
              <a:t>CRÓNICO</a:t>
            </a:r>
            <a:endParaRPr lang="en-US" dirty="0"/>
          </a:p>
          <a:p>
            <a:pPr marL="0" indent="0" algn="ctr">
              <a:buNone/>
            </a:pPr>
            <a:r>
              <a:rPr lang="en-US" b="1" dirty="0">
                <a:solidFill>
                  <a:srgbClr val="FFFFFF"/>
                </a:solidFill>
                <a:latin typeface="Calibri" pitchFamily="34" charset="0"/>
                <a:ea typeface="Calibri" pitchFamily="34" charset="-122"/>
                <a:cs typeface="Calibri" pitchFamily="34" charset="-120"/>
              </a:rPr>
              <a:t>ESTRÉS</a:t>
            </a:r>
            <a:endParaRPr lang="en-US" dirty="0"/>
          </a:p>
          <a:p>
            <a:pPr marL="0" indent="0" algn="ctr">
              <a:buNone/>
            </a:pPr>
            <a:r>
              <a:rPr lang="en-US" sz="1200" dirty="0">
                <a:solidFill>
                  <a:srgbClr val="FFFFFF"/>
                </a:solidFill>
                <a:latin typeface="Calibri" pitchFamily="34" charset="0"/>
                <a:ea typeface="Calibri" pitchFamily="34" charset="-122"/>
                <a:cs typeface="Calibri" pitchFamily="34" charset="-120"/>
              </a:rPr>
              <a:t>Aumenta el cortisol</a:t>
            </a:r>
            <a:endParaRPr lang="en-US" dirty="0"/>
          </a:p>
        </p:txBody>
      </p:sp>
      <p:sp>
        <p:nvSpPr>
          <p:cNvPr id="6" name="Shape 4"/>
          <p:cNvSpPr/>
          <p:nvPr/>
        </p:nvSpPr>
        <p:spPr>
          <a:xfrm>
            <a:off x="3376628" y="2167128"/>
            <a:ext cx="1426464" cy="1426464"/>
          </a:xfrm>
          <a:prstGeom prst="ellipse">
            <a:avLst/>
          </a:prstGeom>
          <a:solidFill>
            <a:srgbClr val="2471A3"/>
          </a:solidFill>
          <a:ln w="25400">
            <a:solidFill>
              <a:srgbClr val="FFFFFF"/>
            </a:solidFill>
            <a:prstDash val="solid"/>
          </a:ln>
        </p:spPr>
        <p:txBody>
          <a:bodyPr/>
          <a:lstStyle/>
          <a:p>
            <a:endParaRPr lang="en-US"/>
          </a:p>
        </p:txBody>
      </p:sp>
      <p:sp>
        <p:nvSpPr>
          <p:cNvPr id="7" name="Text 5"/>
          <p:cNvSpPr/>
          <p:nvPr/>
        </p:nvSpPr>
        <p:spPr>
          <a:xfrm>
            <a:off x="3376628" y="2167128"/>
            <a:ext cx="1426464" cy="1426464"/>
          </a:xfrm>
          <a:prstGeom prst="rect">
            <a:avLst/>
          </a:prstGeom>
          <a:noFill/>
          <a:ln/>
        </p:spPr>
        <p:txBody>
          <a:bodyPr wrap="square" rtlCol="0" anchor="ctr"/>
          <a:lstStyle/>
          <a:p>
            <a:pPr marL="0" indent="0" algn="ctr">
              <a:buNone/>
            </a:pPr>
            <a:r>
              <a:rPr lang="en-US" b="1" dirty="0">
                <a:solidFill>
                  <a:srgbClr val="FFFFFF"/>
                </a:solidFill>
                <a:latin typeface="Calibri" pitchFamily="34" charset="0"/>
                <a:ea typeface="Calibri" pitchFamily="34" charset="-122"/>
                <a:cs typeface="Calibri" pitchFamily="34" charset="-120"/>
              </a:rPr>
              <a:t>NO PUEDE</a:t>
            </a:r>
            <a:endParaRPr lang="en-US" dirty="0"/>
          </a:p>
          <a:p>
            <a:pPr marL="0" indent="0" algn="ctr">
              <a:buNone/>
            </a:pPr>
            <a:r>
              <a:rPr lang="en-US" b="1" dirty="0">
                <a:solidFill>
                  <a:srgbClr val="FFFFFF"/>
                </a:solidFill>
                <a:latin typeface="Calibri" pitchFamily="34" charset="0"/>
                <a:ea typeface="Calibri" pitchFamily="34" charset="-122"/>
                <a:cs typeface="Calibri" pitchFamily="34" charset="-120"/>
              </a:rPr>
              <a:t>DORMIR</a:t>
            </a:r>
            <a:endParaRPr lang="en-US" dirty="0"/>
          </a:p>
          <a:p>
            <a:pPr marL="0" indent="0" algn="ctr">
              <a:buNone/>
            </a:pPr>
            <a:r>
              <a:rPr lang="en-US" sz="1200" dirty="0">
                <a:solidFill>
                  <a:srgbClr val="FFFFFF"/>
                </a:solidFill>
                <a:latin typeface="Calibri" pitchFamily="34" charset="0"/>
                <a:ea typeface="Calibri" pitchFamily="34" charset="-122"/>
                <a:cs typeface="Calibri" pitchFamily="34" charset="-120"/>
              </a:rPr>
              <a:t>La mente se acelera</a:t>
            </a:r>
            <a:endParaRPr lang="en-US" dirty="0"/>
          </a:p>
        </p:txBody>
      </p:sp>
      <p:sp>
        <p:nvSpPr>
          <p:cNvPr id="8" name="Shape 6"/>
          <p:cNvSpPr/>
          <p:nvPr/>
        </p:nvSpPr>
        <p:spPr>
          <a:xfrm>
            <a:off x="2071531" y="3493008"/>
            <a:ext cx="1426464" cy="1426464"/>
          </a:xfrm>
          <a:prstGeom prst="ellipse">
            <a:avLst/>
          </a:prstGeom>
          <a:solidFill>
            <a:srgbClr val="C0392B"/>
          </a:solidFill>
          <a:ln w="25400">
            <a:solidFill>
              <a:srgbClr val="FFFFFF"/>
            </a:solidFill>
            <a:prstDash val="solid"/>
          </a:ln>
        </p:spPr>
        <p:txBody>
          <a:bodyPr/>
          <a:lstStyle/>
          <a:p>
            <a:endParaRPr lang="en-US"/>
          </a:p>
        </p:txBody>
      </p:sp>
      <p:sp>
        <p:nvSpPr>
          <p:cNvPr id="9" name="Text 7"/>
          <p:cNvSpPr/>
          <p:nvPr/>
        </p:nvSpPr>
        <p:spPr>
          <a:xfrm>
            <a:off x="2071531" y="3493008"/>
            <a:ext cx="1426464" cy="1426464"/>
          </a:xfrm>
          <a:prstGeom prst="rect">
            <a:avLst/>
          </a:prstGeom>
          <a:noFill/>
          <a:ln/>
        </p:spPr>
        <p:txBody>
          <a:bodyPr wrap="square" rtlCol="0" anchor="ctr"/>
          <a:lstStyle/>
          <a:p>
            <a:pPr marL="0" indent="0" algn="ctr">
              <a:buNone/>
            </a:pPr>
            <a:r>
              <a:rPr lang="en-US" b="1" dirty="0">
                <a:solidFill>
                  <a:srgbClr val="FFFFFF"/>
                </a:solidFill>
                <a:latin typeface="Calibri" pitchFamily="34" charset="0"/>
                <a:ea typeface="Calibri" pitchFamily="34" charset="-122"/>
                <a:cs typeface="Calibri" pitchFamily="34" charset="-120"/>
              </a:rPr>
              <a:t>EL AZÚCAR EN SANGRE</a:t>
            </a:r>
            <a:endParaRPr lang="en-US" dirty="0"/>
          </a:p>
          <a:p>
            <a:pPr marL="0" indent="0" algn="ctr">
              <a:buNone/>
            </a:pPr>
            <a:r>
              <a:rPr lang="en-US" b="1" dirty="0">
                <a:solidFill>
                  <a:srgbClr val="FFFFFF"/>
                </a:solidFill>
                <a:latin typeface="Calibri" pitchFamily="34" charset="0"/>
                <a:ea typeface="Calibri" pitchFamily="34" charset="-122"/>
                <a:cs typeface="Calibri" pitchFamily="34" charset="-120"/>
              </a:rPr>
              <a:t>SUBE</a:t>
            </a:r>
            <a:endParaRPr lang="en-US" dirty="0"/>
          </a:p>
          <a:p>
            <a:pPr marL="0" indent="0" algn="ctr">
              <a:buNone/>
            </a:pPr>
            <a:r>
              <a:rPr lang="en-US" sz="1200" dirty="0">
                <a:solidFill>
                  <a:srgbClr val="FFFFFF"/>
                </a:solidFill>
                <a:latin typeface="Calibri" pitchFamily="34" charset="0"/>
                <a:ea typeface="Calibri" pitchFamily="34" charset="-122"/>
                <a:cs typeface="Calibri" pitchFamily="34" charset="-120"/>
              </a:rPr>
              <a:t>Aumento de la A1C</a:t>
            </a:r>
            <a:endParaRPr lang="en-US" dirty="0"/>
          </a:p>
        </p:txBody>
      </p:sp>
      <p:sp>
        <p:nvSpPr>
          <p:cNvPr id="10" name="Shape 8"/>
          <p:cNvSpPr/>
          <p:nvPr/>
        </p:nvSpPr>
        <p:spPr>
          <a:xfrm>
            <a:off x="724868" y="2167128"/>
            <a:ext cx="1426464" cy="1426464"/>
          </a:xfrm>
          <a:prstGeom prst="ellipse">
            <a:avLst/>
          </a:prstGeom>
          <a:solidFill>
            <a:srgbClr val="27AE60"/>
          </a:solidFill>
          <a:ln w="25400">
            <a:solidFill>
              <a:srgbClr val="FFFFFF"/>
            </a:solidFill>
            <a:prstDash val="solid"/>
          </a:ln>
        </p:spPr>
        <p:txBody>
          <a:bodyPr/>
          <a:lstStyle/>
          <a:p>
            <a:endParaRPr lang="en-US"/>
          </a:p>
        </p:txBody>
      </p:sp>
      <p:sp>
        <p:nvSpPr>
          <p:cNvPr id="11" name="Text 9"/>
          <p:cNvSpPr/>
          <p:nvPr/>
        </p:nvSpPr>
        <p:spPr>
          <a:xfrm>
            <a:off x="724868" y="2167128"/>
            <a:ext cx="1426464" cy="1426464"/>
          </a:xfrm>
          <a:prstGeom prst="rect">
            <a:avLst/>
          </a:prstGeom>
          <a:noFill/>
          <a:ln/>
        </p:spPr>
        <p:txBody>
          <a:bodyPr wrap="square" rtlCol="0" anchor="ctr"/>
          <a:lstStyle/>
          <a:p>
            <a:pPr marL="0" indent="0" algn="ctr">
              <a:buNone/>
            </a:pPr>
            <a:r>
              <a:rPr lang="en-US" b="1" dirty="0">
                <a:solidFill>
                  <a:srgbClr val="FFFFFF"/>
                </a:solidFill>
                <a:latin typeface="Calibri" pitchFamily="34" charset="0"/>
                <a:ea typeface="Calibri" pitchFamily="34" charset="-122"/>
                <a:cs typeface="Calibri" pitchFamily="34" charset="-120"/>
              </a:rPr>
              <a:t>MÁS</a:t>
            </a:r>
            <a:endParaRPr lang="en-US" dirty="0"/>
          </a:p>
          <a:p>
            <a:pPr marL="0" indent="0" algn="ctr">
              <a:buNone/>
            </a:pPr>
            <a:r>
              <a:rPr lang="en-US" b="1" dirty="0">
                <a:solidFill>
                  <a:srgbClr val="FFFFFF"/>
                </a:solidFill>
                <a:latin typeface="Calibri" pitchFamily="34" charset="0"/>
                <a:ea typeface="Calibri" pitchFamily="34" charset="-122"/>
                <a:cs typeface="Calibri" pitchFamily="34" charset="-120"/>
              </a:rPr>
              <a:t>ANSIEDAD</a:t>
            </a:r>
            <a:endParaRPr lang="en-US" dirty="0"/>
          </a:p>
          <a:p>
            <a:pPr marL="0" indent="0" algn="ctr">
              <a:buNone/>
            </a:pPr>
            <a:r>
              <a:rPr lang="en-US" sz="1200" dirty="0">
                <a:solidFill>
                  <a:srgbClr val="FFFFFF"/>
                </a:solidFill>
                <a:latin typeface="Calibri" pitchFamily="34" charset="0"/>
                <a:ea typeface="Calibri" pitchFamily="34" charset="-122"/>
                <a:cs typeface="Calibri" pitchFamily="34" charset="-120"/>
              </a:rPr>
              <a:t>Antojos y fatiga</a:t>
            </a:r>
            <a:endParaRPr lang="en-US" dirty="0"/>
          </a:p>
        </p:txBody>
      </p:sp>
      <p:sp>
        <p:nvSpPr>
          <p:cNvPr id="12" name="Shape 10"/>
          <p:cNvSpPr/>
          <p:nvPr/>
        </p:nvSpPr>
        <p:spPr>
          <a:xfrm>
            <a:off x="2098963" y="2377440"/>
            <a:ext cx="1371600" cy="1005840"/>
          </a:xfrm>
          <a:prstGeom prst="ellipse">
            <a:avLst/>
          </a:prstGeom>
          <a:solidFill>
            <a:srgbClr val="FFFFFF"/>
          </a:solidFill>
          <a:ln w="25400">
            <a:solidFill>
              <a:srgbClr val="148F77"/>
            </a:solidFill>
            <a:prstDash val="solid"/>
          </a:ln>
        </p:spPr>
        <p:txBody>
          <a:bodyPr/>
          <a:lstStyle/>
          <a:p>
            <a:endParaRPr lang="en-US"/>
          </a:p>
        </p:txBody>
      </p:sp>
      <p:sp>
        <p:nvSpPr>
          <p:cNvPr id="13" name="Text 11"/>
          <p:cNvSpPr/>
          <p:nvPr/>
        </p:nvSpPr>
        <p:spPr>
          <a:xfrm>
            <a:off x="2098963" y="2377440"/>
            <a:ext cx="1371600" cy="1005840"/>
          </a:xfrm>
          <a:prstGeom prst="rect">
            <a:avLst/>
          </a:prstGeom>
          <a:noFill/>
          <a:ln/>
        </p:spPr>
        <p:txBody>
          <a:bodyPr wrap="square" rtlCol="0" anchor="ctr"/>
          <a:lstStyle/>
          <a:p>
            <a:pPr marL="0" indent="0" algn="ctr">
              <a:buNone/>
            </a:pPr>
            <a:r>
              <a:rPr lang="en-US" sz="1600" b="1" dirty="0">
                <a:solidFill>
                  <a:srgbClr val="148F77"/>
                </a:solidFill>
              </a:rPr>
              <a:t>Rotura</a:t>
            </a:r>
            <a:endParaRPr lang="en-US" sz="1600" dirty="0"/>
          </a:p>
          <a:p>
            <a:pPr marL="0" indent="0" algn="ctr">
              <a:buNone/>
            </a:pPr>
            <a:r>
              <a:rPr lang="en-US" sz="1600" b="1" dirty="0">
                <a:solidFill>
                  <a:srgbClr val="148F77"/>
                </a:solidFill>
              </a:rPr>
              <a:t>CUALQUIER vínculo</a:t>
            </a:r>
            <a:endParaRPr lang="en-US" sz="1600" dirty="0"/>
          </a:p>
          <a:p>
            <a:pPr marL="0" indent="0" algn="ctr">
              <a:buNone/>
            </a:pPr>
            <a:r>
              <a:rPr lang="en-US" sz="1600" b="1" dirty="0">
                <a:solidFill>
                  <a:srgbClr val="148F77"/>
                </a:solidFill>
              </a:rPr>
              <a:t>¡ayuda!</a:t>
            </a:r>
            <a:endParaRPr lang="en-US" sz="1600" dirty="0"/>
          </a:p>
        </p:txBody>
      </p:sp>
      <p:pic>
        <p:nvPicPr>
          <p:cNvPr id="18" name="Picture 17">
            <a:extLst>
              <a:ext uri="{FF2B5EF4-FFF2-40B4-BE49-F238E27FC236}">
                <a16:creationId xmlns:a16="http://schemas.microsoft.com/office/drawing/2014/main" id="{2B720B16-ED4E-FCEA-13C7-9BDC70C8959F}"/>
              </a:ext>
            </a:extLst>
          </p:cNvPr>
          <p:cNvPicPr>
            <a:picLocks noChangeAspect="1"/>
          </p:cNvPicPr>
          <p:nvPr/>
        </p:nvPicPr>
        <p:blipFill>
          <a:blip r:embed="rId6"/>
          <a:stretch>
            <a:fillRect/>
          </a:stretch>
        </p:blipFill>
        <p:spPr>
          <a:xfrm>
            <a:off x="4733794" y="75903"/>
            <a:ext cx="4410205" cy="2407524"/>
          </a:xfrm>
          <a:prstGeom prst="rect">
            <a:avLst/>
          </a:prstGeom>
        </p:spPr>
      </p:pic>
      <p:pic>
        <p:nvPicPr>
          <p:cNvPr id="19" name="ElevenLabs_2026-05-08T00_35_45_Spanish Mexico_pvc_sp116_s79_sb100_se0_b_m2">
            <a:hlinkClick r:id="" action="ppaction://media"/>
            <a:extLst>
              <a:ext uri="{FF2B5EF4-FFF2-40B4-BE49-F238E27FC236}">
                <a16:creationId xmlns:a16="http://schemas.microsoft.com/office/drawing/2014/main" id="{F9F7CB19-D006-6384-7975-86429245D9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1097" y="984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13"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2F4F4"/>
        </a:solidFill>
        <a:effectLst/>
      </p:bgPr>
    </p:bg>
    <p:spTree>
      <p:nvGrpSpPr>
        <p:cNvPr id="1" name=""/>
        <p:cNvGrpSpPr/>
        <p:nvPr/>
      </p:nvGrpSpPr>
      <p:grpSpPr>
        <a:xfrm>
          <a:off x="0" y="0"/>
          <a:ext cx="0" cy="0"/>
          <a:chOff x="0" y="0"/>
          <a:chExt cx="0" cy="0"/>
        </a:xfrm>
      </p:grpSpPr>
      <p:sp>
        <p:nvSpPr>
          <p:cNvPr id="2" name="Text 0"/>
          <p:cNvSpPr/>
          <p:nvPr/>
        </p:nvSpPr>
        <p:spPr>
          <a:xfrm>
            <a:off x="3086100" y="201168"/>
            <a:ext cx="5692140" cy="566928"/>
          </a:xfrm>
          <a:prstGeom prst="rect">
            <a:avLst/>
          </a:prstGeom>
          <a:noFill/>
          <a:ln/>
        </p:spPr>
        <p:txBody>
          <a:bodyPr wrap="square" lIns="0" tIns="0" rIns="0" bIns="0" rtlCol="0" anchor="ctr"/>
          <a:lstStyle/>
          <a:p>
            <a:pPr marL="0" indent="0" algn="l">
              <a:buNone/>
            </a:pPr>
            <a:r>
              <a:rPr lang="en-US" sz="2600" b="1" dirty="0">
                <a:solidFill>
                  <a:srgbClr val="148F77"/>
                </a:solidFill>
                <a:latin typeface="Calibri" pitchFamily="34" charset="0"/>
                <a:ea typeface="Calibri" pitchFamily="34" charset="-122"/>
                <a:cs typeface="Calibri" pitchFamily="34" charset="-120"/>
              </a:rPr>
              <a:t>¿Quiénes corren mayor riesgo?</a:t>
            </a:r>
            <a:endParaRPr lang="en-US" sz="2600" dirty="0"/>
          </a:p>
        </p:txBody>
      </p:sp>
      <p:sp>
        <p:nvSpPr>
          <p:cNvPr id="3" name="Shape 1"/>
          <p:cNvSpPr/>
          <p:nvPr/>
        </p:nvSpPr>
        <p:spPr>
          <a:xfrm>
            <a:off x="365760" y="786384"/>
            <a:ext cx="8412480" cy="27432"/>
          </a:xfrm>
          <a:prstGeom prst="rect">
            <a:avLst/>
          </a:prstGeom>
          <a:solidFill>
            <a:srgbClr val="148F77"/>
          </a:solidFill>
          <a:ln w="12700">
            <a:solidFill>
              <a:srgbClr val="148F77"/>
            </a:solidFill>
            <a:prstDash val="solid"/>
          </a:ln>
        </p:spPr>
        <p:txBody>
          <a:bodyPr/>
          <a:lstStyle/>
          <a:p>
            <a:endParaRPr lang="en-US"/>
          </a:p>
        </p:txBody>
      </p:sp>
      <p:sp>
        <p:nvSpPr>
          <p:cNvPr id="6" name="Shape 4"/>
          <p:cNvSpPr/>
          <p:nvPr/>
        </p:nvSpPr>
        <p:spPr>
          <a:xfrm>
            <a:off x="3429000" y="960120"/>
            <a:ext cx="5394960" cy="804672"/>
          </a:xfrm>
          <a:prstGeom prst="roundRect">
            <a:avLst>
              <a:gd name="adj" fmla="val 11364"/>
            </a:avLst>
          </a:prstGeom>
          <a:solidFill>
            <a:srgbClr val="FFFFFF"/>
          </a:solidFill>
          <a:ln w="19050">
            <a:solidFill>
              <a:srgbClr val="148F77"/>
            </a:solidFill>
            <a:prstDash val="solid"/>
          </a:ln>
        </p:spPr>
        <p:txBody>
          <a:bodyPr/>
          <a:lstStyle/>
          <a:p>
            <a:endParaRPr lang="en-US"/>
          </a:p>
        </p:txBody>
      </p:sp>
      <p:sp>
        <p:nvSpPr>
          <p:cNvPr id="7" name="Text 5"/>
          <p:cNvSpPr/>
          <p:nvPr/>
        </p:nvSpPr>
        <p:spPr>
          <a:xfrm>
            <a:off x="3611880" y="978408"/>
            <a:ext cx="5120640" cy="384048"/>
          </a:xfrm>
          <a:prstGeom prst="rect">
            <a:avLst/>
          </a:prstGeom>
          <a:noFill/>
          <a:ln/>
        </p:spPr>
        <p:txBody>
          <a:bodyPr wrap="square" lIns="0" tIns="0" rIns="0" bIns="0" rtlCol="0" anchor="b"/>
          <a:lstStyle/>
          <a:p>
            <a:pPr marL="0" indent="0" algn="l">
              <a:buNone/>
            </a:pPr>
            <a:r>
              <a:rPr lang="en-US" sz="2000" b="1" dirty="0">
                <a:solidFill>
                  <a:srgbClr val="1B4F72"/>
                </a:solidFill>
              </a:rPr>
              <a:t>🌮  Comunidad hispana/latina</a:t>
            </a:r>
            <a:endParaRPr lang="en-US" sz="2000" dirty="0"/>
          </a:p>
        </p:txBody>
      </p:sp>
      <p:sp>
        <p:nvSpPr>
          <p:cNvPr id="8" name="Text 6"/>
          <p:cNvSpPr/>
          <p:nvPr/>
        </p:nvSpPr>
        <p:spPr>
          <a:xfrm>
            <a:off x="3611880" y="1362456"/>
            <a:ext cx="5120640" cy="347472"/>
          </a:xfrm>
          <a:prstGeom prst="rect">
            <a:avLst/>
          </a:prstGeom>
          <a:noFill/>
          <a:ln/>
        </p:spPr>
        <p:txBody>
          <a:bodyPr wrap="square" lIns="0" tIns="0" rIns="0" bIns="0" rtlCol="0" anchor="t"/>
          <a:lstStyle/>
          <a:p>
            <a:pPr marL="0" indent="0" algn="l">
              <a:buNone/>
            </a:pPr>
            <a:r>
              <a:rPr lang="en-US" sz="1600" dirty="0">
                <a:solidFill>
                  <a:srgbClr val="717D7E"/>
                </a:solidFill>
              </a:rPr>
              <a:t>Tienen el doble de probabilidades de desarrollar diabetes</a:t>
            </a:r>
            <a:endParaRPr lang="en-US" sz="1600" dirty="0"/>
          </a:p>
        </p:txBody>
      </p:sp>
      <p:sp>
        <p:nvSpPr>
          <p:cNvPr id="9" name="Shape 7"/>
          <p:cNvSpPr/>
          <p:nvPr/>
        </p:nvSpPr>
        <p:spPr>
          <a:xfrm>
            <a:off x="3429000" y="1920240"/>
            <a:ext cx="5394960" cy="804672"/>
          </a:xfrm>
          <a:prstGeom prst="roundRect">
            <a:avLst>
              <a:gd name="adj" fmla="val 11364"/>
            </a:avLst>
          </a:prstGeom>
          <a:solidFill>
            <a:srgbClr val="FFFFFF"/>
          </a:solidFill>
          <a:ln w="19050">
            <a:solidFill>
              <a:srgbClr val="148F77"/>
            </a:solidFill>
            <a:prstDash val="solid"/>
          </a:ln>
        </p:spPr>
        <p:txBody>
          <a:bodyPr/>
          <a:lstStyle/>
          <a:p>
            <a:endParaRPr lang="en-US"/>
          </a:p>
        </p:txBody>
      </p:sp>
      <p:sp>
        <p:nvSpPr>
          <p:cNvPr id="10" name="Text 8"/>
          <p:cNvSpPr/>
          <p:nvPr/>
        </p:nvSpPr>
        <p:spPr>
          <a:xfrm>
            <a:off x="3611880" y="1938528"/>
            <a:ext cx="5120640" cy="384048"/>
          </a:xfrm>
          <a:prstGeom prst="rect">
            <a:avLst/>
          </a:prstGeom>
          <a:noFill/>
          <a:ln/>
        </p:spPr>
        <p:txBody>
          <a:bodyPr wrap="square" lIns="0" tIns="0" rIns="0" bIns="0" rtlCol="0" anchor="b"/>
          <a:lstStyle/>
          <a:p>
            <a:pPr marL="0" indent="0" algn="l">
              <a:buNone/>
            </a:pPr>
            <a:r>
              <a:rPr lang="en-US" sz="2000" b="1" dirty="0">
                <a:solidFill>
                  <a:srgbClr val="1B4F72"/>
                </a:solidFill>
              </a:rPr>
              <a:t>🌙  Trabajadores nocturnos y por turnos</a:t>
            </a:r>
            <a:endParaRPr lang="en-US" sz="2000" dirty="0"/>
          </a:p>
        </p:txBody>
      </p:sp>
      <p:sp>
        <p:nvSpPr>
          <p:cNvPr id="11" name="Text 9"/>
          <p:cNvSpPr/>
          <p:nvPr/>
        </p:nvSpPr>
        <p:spPr>
          <a:xfrm>
            <a:off x="3611880" y="2322576"/>
            <a:ext cx="5120640" cy="347472"/>
          </a:xfrm>
          <a:prstGeom prst="rect">
            <a:avLst/>
          </a:prstGeom>
          <a:noFill/>
          <a:ln/>
        </p:spPr>
        <p:txBody>
          <a:bodyPr wrap="square" lIns="0" tIns="0" rIns="0" bIns="0" rtlCol="0" anchor="t"/>
          <a:lstStyle/>
          <a:p>
            <a:pPr marL="0" indent="0" algn="l">
              <a:buNone/>
            </a:pPr>
            <a:r>
              <a:rPr lang="en-US" sz="1600" dirty="0">
                <a:solidFill>
                  <a:srgbClr val="717D7E"/>
                </a:solidFill>
              </a:rPr>
              <a:t>Su reloj biológico se ve alterado</a:t>
            </a:r>
            <a:endParaRPr lang="en-US" sz="1600" dirty="0"/>
          </a:p>
        </p:txBody>
      </p:sp>
      <p:sp>
        <p:nvSpPr>
          <p:cNvPr id="12" name="Shape 10"/>
          <p:cNvSpPr/>
          <p:nvPr/>
        </p:nvSpPr>
        <p:spPr>
          <a:xfrm>
            <a:off x="3429000" y="2880360"/>
            <a:ext cx="5394960" cy="804672"/>
          </a:xfrm>
          <a:prstGeom prst="roundRect">
            <a:avLst>
              <a:gd name="adj" fmla="val 11364"/>
            </a:avLst>
          </a:prstGeom>
          <a:solidFill>
            <a:srgbClr val="FFFFFF"/>
          </a:solidFill>
          <a:ln w="19050">
            <a:solidFill>
              <a:srgbClr val="148F77"/>
            </a:solidFill>
            <a:prstDash val="solid"/>
          </a:ln>
        </p:spPr>
        <p:txBody>
          <a:bodyPr/>
          <a:lstStyle/>
          <a:p>
            <a:endParaRPr lang="en-US"/>
          </a:p>
        </p:txBody>
      </p:sp>
      <p:sp>
        <p:nvSpPr>
          <p:cNvPr id="13" name="Text 11"/>
          <p:cNvSpPr/>
          <p:nvPr/>
        </p:nvSpPr>
        <p:spPr>
          <a:xfrm>
            <a:off x="3611880" y="2898648"/>
            <a:ext cx="5120640" cy="384048"/>
          </a:xfrm>
          <a:prstGeom prst="rect">
            <a:avLst/>
          </a:prstGeom>
          <a:noFill/>
          <a:ln/>
        </p:spPr>
        <p:txBody>
          <a:bodyPr wrap="square" lIns="0" tIns="0" rIns="0" bIns="0" rtlCol="0" anchor="b"/>
          <a:lstStyle/>
          <a:p>
            <a:pPr marL="0" indent="0" algn="l">
              <a:buNone/>
            </a:pPr>
            <a:r>
              <a:rPr lang="en-US" sz="2000" b="1" dirty="0">
                <a:solidFill>
                  <a:srgbClr val="1B4F72"/>
                </a:solidFill>
              </a:rPr>
              <a:t>👩‍👧  Cuidadores y padres</a:t>
            </a:r>
            <a:endParaRPr lang="en-US" sz="2000" dirty="0"/>
          </a:p>
        </p:txBody>
      </p:sp>
      <p:sp>
        <p:nvSpPr>
          <p:cNvPr id="14" name="Text 12"/>
          <p:cNvSpPr/>
          <p:nvPr/>
        </p:nvSpPr>
        <p:spPr>
          <a:xfrm>
            <a:off x="3611880" y="3282696"/>
            <a:ext cx="5120640" cy="347472"/>
          </a:xfrm>
          <a:prstGeom prst="rect">
            <a:avLst/>
          </a:prstGeom>
          <a:noFill/>
          <a:ln/>
        </p:spPr>
        <p:txBody>
          <a:bodyPr wrap="square" lIns="0" tIns="0" rIns="0" bIns="0" rtlCol="0" anchor="t"/>
          <a:lstStyle/>
          <a:p>
            <a:pPr marL="0" indent="0" algn="l">
              <a:buNone/>
            </a:pPr>
            <a:r>
              <a:rPr lang="en-US" sz="1600" dirty="0">
                <a:solidFill>
                  <a:srgbClr val="717D7E"/>
                </a:solidFill>
              </a:rPr>
              <a:t>Interrupciones del sueño + estrés diario</a:t>
            </a:r>
            <a:endParaRPr lang="en-US" sz="1600" dirty="0"/>
          </a:p>
        </p:txBody>
      </p:sp>
      <p:sp>
        <p:nvSpPr>
          <p:cNvPr id="15" name="Shape 13"/>
          <p:cNvSpPr/>
          <p:nvPr/>
        </p:nvSpPr>
        <p:spPr>
          <a:xfrm>
            <a:off x="3429000" y="3840480"/>
            <a:ext cx="5394960" cy="804672"/>
          </a:xfrm>
          <a:prstGeom prst="roundRect">
            <a:avLst>
              <a:gd name="adj" fmla="val 11364"/>
            </a:avLst>
          </a:prstGeom>
          <a:solidFill>
            <a:srgbClr val="FFFFFF"/>
          </a:solidFill>
          <a:ln w="19050">
            <a:solidFill>
              <a:srgbClr val="148F77"/>
            </a:solidFill>
            <a:prstDash val="solid"/>
          </a:ln>
        </p:spPr>
        <p:txBody>
          <a:bodyPr/>
          <a:lstStyle/>
          <a:p>
            <a:endParaRPr lang="en-US"/>
          </a:p>
        </p:txBody>
      </p:sp>
      <p:sp>
        <p:nvSpPr>
          <p:cNvPr id="16" name="Text 14"/>
          <p:cNvSpPr/>
          <p:nvPr/>
        </p:nvSpPr>
        <p:spPr>
          <a:xfrm>
            <a:off x="3611880" y="3858768"/>
            <a:ext cx="5120640" cy="384048"/>
          </a:xfrm>
          <a:prstGeom prst="rect">
            <a:avLst/>
          </a:prstGeom>
          <a:noFill/>
          <a:ln/>
        </p:spPr>
        <p:txBody>
          <a:bodyPr wrap="square" lIns="0" tIns="0" rIns="0" bIns="0" rtlCol="0" anchor="b"/>
          <a:lstStyle/>
          <a:p>
            <a:pPr marL="0" indent="0" algn="l">
              <a:buNone/>
            </a:pPr>
            <a:r>
              <a:rPr lang="en-US" sz="2000" b="1" dirty="0">
                <a:solidFill>
                  <a:srgbClr val="1B4F72"/>
                </a:solidFill>
              </a:rPr>
              <a:t>💸  Estrés financiero</a:t>
            </a:r>
            <a:endParaRPr lang="en-US" sz="2000" dirty="0"/>
          </a:p>
        </p:txBody>
      </p:sp>
      <p:sp>
        <p:nvSpPr>
          <p:cNvPr id="17" name="Text 15"/>
          <p:cNvSpPr/>
          <p:nvPr/>
        </p:nvSpPr>
        <p:spPr>
          <a:xfrm>
            <a:off x="3611880" y="4242816"/>
            <a:ext cx="5120640" cy="347472"/>
          </a:xfrm>
          <a:prstGeom prst="rect">
            <a:avLst/>
          </a:prstGeom>
          <a:noFill/>
          <a:ln/>
        </p:spPr>
        <p:txBody>
          <a:bodyPr wrap="square" lIns="0" tIns="0" rIns="0" bIns="0" rtlCol="0" anchor="t"/>
          <a:lstStyle/>
          <a:p>
            <a:pPr marL="0" indent="0" algn="l">
              <a:buNone/>
            </a:pPr>
            <a:r>
              <a:rPr lang="en-US" sz="1600" dirty="0">
                <a:solidFill>
                  <a:srgbClr val="717D7E"/>
                </a:solidFill>
              </a:rPr>
              <a:t>El principal indicador de problemas de sueño</a:t>
            </a:r>
            <a:endParaRPr lang="en-US" sz="1600" dirty="0"/>
          </a:p>
        </p:txBody>
      </p:sp>
      <p:pic>
        <p:nvPicPr>
          <p:cNvPr id="19" name="Picture 18">
            <a:extLst>
              <a:ext uri="{FF2B5EF4-FFF2-40B4-BE49-F238E27FC236}">
                <a16:creationId xmlns:a16="http://schemas.microsoft.com/office/drawing/2014/main" id="{BFA8FC4B-B455-7479-6C85-343A373CC713}"/>
              </a:ext>
            </a:extLst>
          </p:cNvPr>
          <p:cNvPicPr>
            <a:picLocks noChangeAspect="1"/>
          </p:cNvPicPr>
          <p:nvPr/>
        </p:nvPicPr>
        <p:blipFill>
          <a:blip r:embed="rId5"/>
          <a:stretch>
            <a:fillRect/>
          </a:stretch>
        </p:blipFill>
        <p:spPr>
          <a:xfrm>
            <a:off x="90900" y="0"/>
            <a:ext cx="2873127" cy="5143500"/>
          </a:xfrm>
          <a:prstGeom prst="rect">
            <a:avLst/>
          </a:prstGeom>
        </p:spPr>
      </p:pic>
      <p:pic>
        <p:nvPicPr>
          <p:cNvPr id="18" name="ElevenLabs_2026-05-08T00_37_28_Spanish Mexico_pvc_sp116_s79_sb100_se0_b_m2">
            <a:hlinkClick r:id="" action="ppaction://media"/>
            <a:extLst>
              <a:ext uri="{FF2B5EF4-FFF2-40B4-BE49-F238E27FC236}">
                <a16:creationId xmlns:a16="http://schemas.microsoft.com/office/drawing/2014/main" id="{4936C804-21CF-4568-311F-FDCB9F3C76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058" y="20421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8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9">
    <p:bg>
      <p:bgPr>
        <a:solidFill>
          <a:srgbClr val="F2F4F4"/>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2880D267-AEAB-EC29-3A82-846F5CE6D1DD}"/>
              </a:ext>
            </a:extLst>
          </p:cNvPr>
          <p:cNvPicPr>
            <a:picLocks noChangeAspect="1"/>
          </p:cNvPicPr>
          <p:nvPr/>
        </p:nvPicPr>
        <p:blipFill>
          <a:blip r:embed="rId5"/>
          <a:stretch>
            <a:fillRect/>
          </a:stretch>
        </p:blipFill>
        <p:spPr>
          <a:xfrm>
            <a:off x="4463143" y="0"/>
            <a:ext cx="5143500" cy="5143500"/>
          </a:xfrm>
          <a:prstGeom prst="rect">
            <a:avLst/>
          </a:prstGeom>
        </p:spPr>
      </p:pic>
      <p:sp>
        <p:nvSpPr>
          <p:cNvPr id="2" name="Text 0"/>
          <p:cNvSpPr/>
          <p:nvPr/>
        </p:nvSpPr>
        <p:spPr>
          <a:xfrm>
            <a:off x="365760" y="201168"/>
            <a:ext cx="8412480" cy="566928"/>
          </a:xfrm>
          <a:prstGeom prst="rect">
            <a:avLst/>
          </a:prstGeom>
          <a:noFill/>
          <a:ln/>
        </p:spPr>
        <p:txBody>
          <a:bodyPr wrap="square" lIns="0" tIns="0" rIns="0" bIns="0" rtlCol="0" anchor="ctr"/>
          <a:lstStyle/>
          <a:p>
            <a:pPr marL="0" indent="0" algn="l">
              <a:buNone/>
            </a:pPr>
            <a:r>
              <a:rPr lang="en-US" sz="2600" b="1" dirty="0">
                <a:solidFill>
                  <a:srgbClr val="148F77"/>
                </a:solidFill>
                <a:latin typeface="Calibri" pitchFamily="34" charset="0"/>
                <a:ea typeface="Calibri" pitchFamily="34" charset="-122"/>
                <a:cs typeface="Calibri" pitchFamily="34" charset="-120"/>
              </a:rPr>
              <a:t>¿Cuántas horas de </a:t>
            </a:r>
            <a:r>
              <a:rPr lang="en-US" sz="2600" b="1" dirty="0" err="1">
                <a:solidFill>
                  <a:srgbClr val="148F77"/>
                </a:solidFill>
                <a:latin typeface="Calibri" pitchFamily="34" charset="0"/>
                <a:ea typeface="Calibri" pitchFamily="34" charset="-122"/>
                <a:cs typeface="Calibri" pitchFamily="34" charset="-120"/>
              </a:rPr>
              <a:t>sueño</a:t>
            </a:r>
            <a:endParaRPr lang="en-US" sz="2600" b="1" dirty="0">
              <a:solidFill>
                <a:srgbClr val="148F77"/>
              </a:solidFill>
              <a:latin typeface="Calibri" pitchFamily="34" charset="0"/>
              <a:ea typeface="Calibri" pitchFamily="34" charset="-122"/>
              <a:cs typeface="Calibri" pitchFamily="34" charset="-120"/>
            </a:endParaRPr>
          </a:p>
          <a:p>
            <a:pPr marL="0" indent="0" algn="l">
              <a:buNone/>
            </a:pPr>
            <a:r>
              <a:rPr lang="en-US" sz="2600" b="1" dirty="0">
                <a:solidFill>
                  <a:srgbClr val="148F77"/>
                </a:solidFill>
                <a:latin typeface="Calibri" pitchFamily="34" charset="0"/>
                <a:ea typeface="Calibri" pitchFamily="34" charset="-122"/>
                <a:cs typeface="Calibri" pitchFamily="34" charset="-120"/>
              </a:rPr>
              <a:t> son suficientes?</a:t>
            </a:r>
            <a:endParaRPr lang="en-US" sz="2600" dirty="0"/>
          </a:p>
        </p:txBody>
      </p:sp>
      <p:sp>
        <p:nvSpPr>
          <p:cNvPr id="3" name="Shape 1"/>
          <p:cNvSpPr/>
          <p:nvPr/>
        </p:nvSpPr>
        <p:spPr>
          <a:xfrm flipV="1">
            <a:off x="365760" y="901762"/>
            <a:ext cx="3830235" cy="45719"/>
          </a:xfrm>
          <a:prstGeom prst="rect">
            <a:avLst/>
          </a:prstGeom>
          <a:solidFill>
            <a:srgbClr val="148F77"/>
          </a:solidFill>
          <a:ln w="12700">
            <a:solidFill>
              <a:srgbClr val="148F77"/>
            </a:solidFill>
            <a:prstDash val="solid"/>
          </a:ln>
        </p:spPr>
        <p:txBody>
          <a:bodyPr/>
          <a:lstStyle/>
          <a:p>
            <a:endParaRPr lang="en-US"/>
          </a:p>
        </p:txBody>
      </p:sp>
      <p:sp>
        <p:nvSpPr>
          <p:cNvPr id="5" name="Text 3"/>
          <p:cNvSpPr/>
          <p:nvPr/>
        </p:nvSpPr>
        <p:spPr>
          <a:xfrm>
            <a:off x="195726" y="1299899"/>
            <a:ext cx="3838223" cy="585216"/>
          </a:xfrm>
          <a:prstGeom prst="rect">
            <a:avLst/>
          </a:prstGeom>
          <a:noFill/>
          <a:ln/>
        </p:spPr>
        <p:txBody>
          <a:bodyPr wrap="square" lIns="0" tIns="0" rIns="0" bIns="0" rtlCol="0" anchor="ctr"/>
          <a:lstStyle/>
          <a:p>
            <a:pPr marL="0" indent="0">
              <a:buNone/>
            </a:pPr>
            <a:r>
              <a:rPr lang="en-US" sz="1600" dirty="0">
                <a:solidFill>
                  <a:srgbClr val="2C3E50"/>
                </a:solidFill>
              </a:rPr>
              <a:t>Niños (6–12)</a:t>
            </a:r>
            <a:endParaRPr lang="en-US" sz="1600" dirty="0"/>
          </a:p>
        </p:txBody>
      </p:sp>
      <p:sp>
        <p:nvSpPr>
          <p:cNvPr id="6" name="Shape 4"/>
          <p:cNvSpPr/>
          <p:nvPr/>
        </p:nvSpPr>
        <p:spPr>
          <a:xfrm>
            <a:off x="2271485" y="1391339"/>
            <a:ext cx="2220686" cy="402336"/>
          </a:xfrm>
          <a:prstGeom prst="roundRect">
            <a:avLst>
              <a:gd name="adj" fmla="val 18182"/>
            </a:avLst>
          </a:prstGeom>
          <a:solidFill>
            <a:srgbClr val="148F77"/>
          </a:solidFill>
          <a:ln/>
        </p:spPr>
        <p:txBody>
          <a:bodyPr/>
          <a:lstStyle/>
          <a:p>
            <a:endParaRPr lang="en-US" sz="3200"/>
          </a:p>
        </p:txBody>
      </p:sp>
      <p:sp>
        <p:nvSpPr>
          <p:cNvPr id="7" name="Text 5"/>
          <p:cNvSpPr/>
          <p:nvPr/>
        </p:nvSpPr>
        <p:spPr>
          <a:xfrm>
            <a:off x="2256970" y="1391339"/>
            <a:ext cx="2220686" cy="402336"/>
          </a:xfrm>
          <a:prstGeom prst="rect">
            <a:avLst/>
          </a:prstGeom>
          <a:noFill/>
          <a:ln/>
        </p:spPr>
        <p:txBody>
          <a:bodyPr wrap="square" lIns="0" tIns="0" rIns="0" bIns="0" rtlCol="0" anchor="ctr"/>
          <a:lstStyle/>
          <a:p>
            <a:pPr marL="0" indent="0" algn="ctr">
              <a:buNone/>
            </a:pPr>
            <a:r>
              <a:rPr lang="en-US" sz="2000" b="1" dirty="0">
                <a:solidFill>
                  <a:srgbClr val="FFFFFF"/>
                </a:solidFill>
              </a:rPr>
              <a:t>9-12 horas</a:t>
            </a:r>
            <a:endParaRPr lang="en-US" sz="2000" dirty="0"/>
          </a:p>
        </p:txBody>
      </p:sp>
      <p:sp>
        <p:nvSpPr>
          <p:cNvPr id="9" name="Text 7"/>
          <p:cNvSpPr/>
          <p:nvPr/>
        </p:nvSpPr>
        <p:spPr>
          <a:xfrm>
            <a:off x="195726" y="2104571"/>
            <a:ext cx="3838223" cy="585216"/>
          </a:xfrm>
          <a:prstGeom prst="rect">
            <a:avLst/>
          </a:prstGeom>
          <a:noFill/>
          <a:ln/>
        </p:spPr>
        <p:txBody>
          <a:bodyPr wrap="square" lIns="0" tIns="0" rIns="0" bIns="0" rtlCol="0" anchor="ctr"/>
          <a:lstStyle/>
          <a:p>
            <a:pPr marL="0" indent="0">
              <a:buNone/>
            </a:pPr>
            <a:r>
              <a:rPr lang="en-US" sz="1600" dirty="0">
                <a:solidFill>
                  <a:srgbClr val="2C3E50"/>
                </a:solidFill>
              </a:rPr>
              <a:t>Adolescentes (13-18)</a:t>
            </a:r>
            <a:endParaRPr lang="en-US" sz="1600" dirty="0"/>
          </a:p>
        </p:txBody>
      </p:sp>
      <p:sp>
        <p:nvSpPr>
          <p:cNvPr id="10" name="Shape 8"/>
          <p:cNvSpPr/>
          <p:nvPr/>
        </p:nvSpPr>
        <p:spPr>
          <a:xfrm>
            <a:off x="2271484" y="2196011"/>
            <a:ext cx="1973943" cy="402336"/>
          </a:xfrm>
          <a:prstGeom prst="roundRect">
            <a:avLst>
              <a:gd name="adj" fmla="val 18182"/>
            </a:avLst>
          </a:prstGeom>
          <a:solidFill>
            <a:srgbClr val="148F77"/>
          </a:solidFill>
          <a:ln/>
        </p:spPr>
        <p:txBody>
          <a:bodyPr/>
          <a:lstStyle/>
          <a:p>
            <a:endParaRPr lang="en-US" sz="3200"/>
          </a:p>
        </p:txBody>
      </p:sp>
      <p:sp>
        <p:nvSpPr>
          <p:cNvPr id="11" name="Text 9"/>
          <p:cNvSpPr/>
          <p:nvPr/>
        </p:nvSpPr>
        <p:spPr>
          <a:xfrm>
            <a:off x="2315025" y="2196011"/>
            <a:ext cx="1973943" cy="402336"/>
          </a:xfrm>
          <a:prstGeom prst="rect">
            <a:avLst/>
          </a:prstGeom>
          <a:noFill/>
          <a:ln/>
        </p:spPr>
        <p:txBody>
          <a:bodyPr wrap="square" lIns="0" tIns="0" rIns="0" bIns="0" rtlCol="0" anchor="ctr"/>
          <a:lstStyle/>
          <a:p>
            <a:pPr marL="0" indent="0" algn="ctr">
              <a:buNone/>
            </a:pPr>
            <a:r>
              <a:rPr lang="en-US" sz="2000" b="1" dirty="0">
                <a:solidFill>
                  <a:srgbClr val="FFFFFF"/>
                </a:solidFill>
              </a:rPr>
              <a:t>8-10 horas</a:t>
            </a:r>
            <a:endParaRPr lang="en-US" sz="2000" dirty="0"/>
          </a:p>
        </p:txBody>
      </p:sp>
      <p:sp>
        <p:nvSpPr>
          <p:cNvPr id="13" name="Text 11"/>
          <p:cNvSpPr/>
          <p:nvPr/>
        </p:nvSpPr>
        <p:spPr>
          <a:xfrm>
            <a:off x="195726" y="2909243"/>
            <a:ext cx="3838223" cy="585216"/>
          </a:xfrm>
          <a:prstGeom prst="rect">
            <a:avLst/>
          </a:prstGeom>
          <a:noFill/>
          <a:ln/>
        </p:spPr>
        <p:txBody>
          <a:bodyPr wrap="square" lIns="0" tIns="0" rIns="0" bIns="0" rtlCol="0" anchor="ctr"/>
          <a:lstStyle/>
          <a:p>
            <a:pPr marL="0" indent="0">
              <a:buNone/>
            </a:pPr>
            <a:r>
              <a:rPr lang="en-US" sz="1600" dirty="0">
                <a:solidFill>
                  <a:srgbClr val="2C3E50"/>
                </a:solidFill>
              </a:rPr>
              <a:t>Adultos (18-64)</a:t>
            </a:r>
            <a:endParaRPr lang="en-US" sz="1600" dirty="0"/>
          </a:p>
        </p:txBody>
      </p:sp>
      <p:sp>
        <p:nvSpPr>
          <p:cNvPr id="14" name="Shape 12"/>
          <p:cNvSpPr/>
          <p:nvPr/>
        </p:nvSpPr>
        <p:spPr>
          <a:xfrm>
            <a:off x="2271485" y="3000683"/>
            <a:ext cx="1727200" cy="402336"/>
          </a:xfrm>
          <a:prstGeom prst="roundRect">
            <a:avLst>
              <a:gd name="adj" fmla="val 18182"/>
            </a:avLst>
          </a:prstGeom>
          <a:solidFill>
            <a:srgbClr val="148F77"/>
          </a:solidFill>
          <a:ln/>
        </p:spPr>
        <p:txBody>
          <a:bodyPr/>
          <a:lstStyle/>
          <a:p>
            <a:endParaRPr lang="en-US" sz="3200"/>
          </a:p>
        </p:txBody>
      </p:sp>
      <p:sp>
        <p:nvSpPr>
          <p:cNvPr id="15" name="Text 13"/>
          <p:cNvSpPr/>
          <p:nvPr/>
        </p:nvSpPr>
        <p:spPr>
          <a:xfrm>
            <a:off x="2315026" y="3000683"/>
            <a:ext cx="1727200" cy="402336"/>
          </a:xfrm>
          <a:prstGeom prst="rect">
            <a:avLst/>
          </a:prstGeom>
          <a:noFill/>
          <a:ln/>
        </p:spPr>
        <p:txBody>
          <a:bodyPr wrap="square" lIns="0" tIns="0" rIns="0" bIns="0" rtlCol="0" anchor="ctr"/>
          <a:lstStyle/>
          <a:p>
            <a:pPr marL="0" indent="0" algn="ctr">
              <a:buNone/>
            </a:pPr>
            <a:r>
              <a:rPr lang="en-US" sz="2000" b="1" dirty="0">
                <a:solidFill>
                  <a:srgbClr val="FFFFFF"/>
                </a:solidFill>
              </a:rPr>
              <a:t>7-9 horas</a:t>
            </a:r>
            <a:endParaRPr lang="en-US" sz="2000" dirty="0"/>
          </a:p>
        </p:txBody>
      </p:sp>
      <p:sp>
        <p:nvSpPr>
          <p:cNvPr id="17" name="Text 15"/>
          <p:cNvSpPr/>
          <p:nvPr/>
        </p:nvSpPr>
        <p:spPr>
          <a:xfrm>
            <a:off x="195726" y="3713915"/>
            <a:ext cx="3838223" cy="585216"/>
          </a:xfrm>
          <a:prstGeom prst="rect">
            <a:avLst/>
          </a:prstGeom>
          <a:noFill/>
          <a:ln/>
        </p:spPr>
        <p:txBody>
          <a:bodyPr wrap="square" lIns="0" tIns="0" rIns="0" bIns="0" rtlCol="0" anchor="ctr"/>
          <a:lstStyle/>
          <a:p>
            <a:pPr marL="0" indent="0">
              <a:buNone/>
            </a:pPr>
            <a:r>
              <a:rPr lang="en-US" sz="1600" dirty="0">
                <a:solidFill>
                  <a:srgbClr val="2C3E50"/>
                </a:solidFill>
              </a:rPr>
              <a:t>Personas mayores (65+)</a:t>
            </a:r>
            <a:endParaRPr lang="en-US" sz="1600" dirty="0"/>
          </a:p>
        </p:txBody>
      </p:sp>
      <p:sp>
        <p:nvSpPr>
          <p:cNvPr id="18" name="Shape 16"/>
          <p:cNvSpPr/>
          <p:nvPr/>
        </p:nvSpPr>
        <p:spPr>
          <a:xfrm>
            <a:off x="2285998" y="3805355"/>
            <a:ext cx="1603829" cy="402336"/>
          </a:xfrm>
          <a:prstGeom prst="roundRect">
            <a:avLst>
              <a:gd name="adj" fmla="val 18182"/>
            </a:avLst>
          </a:prstGeom>
          <a:solidFill>
            <a:srgbClr val="148F77"/>
          </a:solidFill>
          <a:ln/>
        </p:spPr>
        <p:txBody>
          <a:bodyPr/>
          <a:lstStyle/>
          <a:p>
            <a:endParaRPr lang="en-US" sz="3200"/>
          </a:p>
        </p:txBody>
      </p:sp>
      <p:sp>
        <p:nvSpPr>
          <p:cNvPr id="19" name="Text 17"/>
          <p:cNvSpPr/>
          <p:nvPr/>
        </p:nvSpPr>
        <p:spPr>
          <a:xfrm>
            <a:off x="2315025" y="3805355"/>
            <a:ext cx="1603829" cy="402336"/>
          </a:xfrm>
          <a:prstGeom prst="rect">
            <a:avLst/>
          </a:prstGeom>
          <a:noFill/>
          <a:ln/>
        </p:spPr>
        <p:txBody>
          <a:bodyPr wrap="square" lIns="0" tIns="0" rIns="0" bIns="0" rtlCol="0" anchor="ctr"/>
          <a:lstStyle/>
          <a:p>
            <a:pPr marL="0" indent="0" algn="ctr">
              <a:buNone/>
            </a:pPr>
            <a:r>
              <a:rPr lang="en-US" sz="2000" b="1" dirty="0">
                <a:solidFill>
                  <a:srgbClr val="FFFFFF"/>
                </a:solidFill>
              </a:rPr>
              <a:t>7-8 horas</a:t>
            </a:r>
            <a:endParaRPr lang="en-US" sz="2000" dirty="0"/>
          </a:p>
        </p:txBody>
      </p:sp>
      <p:pic>
        <p:nvPicPr>
          <p:cNvPr id="8" name="ElevenLabs_2026-05-08T00_38_24_Spanish Mexico_pvc_sp116_s79_sb100_se0_b_m2">
            <a:hlinkClick r:id="" action="ppaction://media"/>
            <a:extLst>
              <a:ext uri="{FF2B5EF4-FFF2-40B4-BE49-F238E27FC236}">
                <a16:creationId xmlns:a16="http://schemas.microsoft.com/office/drawing/2014/main" id="{22D41C0D-635B-1FD2-2292-E0265A9F9F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00" y="984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7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4F4"/>
        </a:solidFill>
        <a:effectLst/>
      </p:bgPr>
    </p:bg>
    <p:spTree>
      <p:nvGrpSpPr>
        <p:cNvPr id="1" name="">
          <a:extLst>
            <a:ext uri="{FF2B5EF4-FFF2-40B4-BE49-F238E27FC236}">
              <a16:creationId xmlns:a16="http://schemas.microsoft.com/office/drawing/2014/main" id="{CF91F40B-6D00-2C06-9482-425949233EF4}"/>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6BA18964-A551-B865-1F60-D50EEDE40D82}"/>
              </a:ext>
            </a:extLst>
          </p:cNvPr>
          <p:cNvSpPr/>
          <p:nvPr/>
        </p:nvSpPr>
        <p:spPr>
          <a:xfrm>
            <a:off x="365760" y="201168"/>
            <a:ext cx="8412480" cy="566928"/>
          </a:xfrm>
          <a:prstGeom prst="rect">
            <a:avLst/>
          </a:prstGeom>
          <a:noFill/>
          <a:ln/>
        </p:spPr>
        <p:txBody>
          <a:bodyPr wrap="square" lIns="0" tIns="0" rIns="0" bIns="0" rtlCol="0" anchor="ctr"/>
          <a:lstStyle/>
          <a:p>
            <a:r>
              <a:rPr lang="en-US" sz="2600" b="1" dirty="0">
                <a:solidFill>
                  <a:srgbClr val="148F77"/>
                </a:solidFill>
                <a:latin typeface="Calibri" pitchFamily="34" charset="0"/>
                <a:ea typeface="Calibri" pitchFamily="34" charset="-122"/>
                <a:cs typeface="Calibri" pitchFamily="34" charset="-120"/>
              </a:rPr>
              <a:t>¿</a:t>
            </a:r>
            <a:r>
              <a:rPr lang="en-US" sz="2600" b="1" dirty="0" err="1">
                <a:solidFill>
                  <a:srgbClr val="148F77"/>
                </a:solidFill>
                <a:latin typeface="Calibri" pitchFamily="34" charset="0"/>
                <a:ea typeface="Calibri" pitchFamily="34" charset="-122"/>
                <a:cs typeface="Calibri" pitchFamily="34" charset="-120"/>
              </a:rPr>
              <a:t>Cómo</a:t>
            </a:r>
            <a:r>
              <a:rPr lang="en-US" sz="2600" b="1" dirty="0">
                <a:solidFill>
                  <a:srgbClr val="148F77"/>
                </a:solidFill>
                <a:latin typeface="Calibri" pitchFamily="34" charset="0"/>
                <a:ea typeface="Calibri" pitchFamily="34" charset="-122"/>
                <a:cs typeface="Calibri" pitchFamily="34" charset="-120"/>
              </a:rPr>
              <a:t> es un </a:t>
            </a:r>
            <a:r>
              <a:rPr lang="en-US" sz="2600" b="1" dirty="0" err="1">
                <a:solidFill>
                  <a:srgbClr val="148F77"/>
                </a:solidFill>
                <a:latin typeface="Calibri" pitchFamily="34" charset="0"/>
                <a:ea typeface="Calibri" pitchFamily="34" charset="-122"/>
                <a:cs typeface="Calibri" pitchFamily="34" charset="-120"/>
              </a:rPr>
              <a:t>sueño</a:t>
            </a:r>
            <a:r>
              <a:rPr lang="en-US" sz="2600" b="1" dirty="0">
                <a:solidFill>
                  <a:srgbClr val="148F77"/>
                </a:solidFill>
                <a:latin typeface="Calibri" pitchFamily="34" charset="0"/>
                <a:ea typeface="Calibri" pitchFamily="34" charset="-122"/>
                <a:cs typeface="Calibri" pitchFamily="34" charset="-120"/>
              </a:rPr>
              <a:t> </a:t>
            </a:r>
            <a:r>
              <a:rPr lang="en-US" sz="2600" b="1" dirty="0" err="1">
                <a:solidFill>
                  <a:srgbClr val="148F77"/>
                </a:solidFill>
                <a:latin typeface="Calibri" pitchFamily="34" charset="0"/>
                <a:ea typeface="Calibri" pitchFamily="34" charset="-122"/>
                <a:cs typeface="Calibri" pitchFamily="34" charset="-120"/>
              </a:rPr>
              <a:t>reparador</a:t>
            </a:r>
            <a:r>
              <a:rPr lang="en-US" sz="2600" b="1" dirty="0">
                <a:solidFill>
                  <a:srgbClr val="148F77"/>
                </a:solidFill>
                <a:latin typeface="Calibri" pitchFamily="34" charset="0"/>
                <a:ea typeface="Calibri" pitchFamily="34" charset="-122"/>
                <a:cs typeface="Calibri" pitchFamily="34" charset="-120"/>
              </a:rPr>
              <a:t>?</a:t>
            </a:r>
            <a:endParaRPr lang="en-US" sz="2600" dirty="0"/>
          </a:p>
        </p:txBody>
      </p:sp>
      <p:sp>
        <p:nvSpPr>
          <p:cNvPr id="3" name="Shape 1">
            <a:extLst>
              <a:ext uri="{FF2B5EF4-FFF2-40B4-BE49-F238E27FC236}">
                <a16:creationId xmlns:a16="http://schemas.microsoft.com/office/drawing/2014/main" id="{779EAE1B-906A-11A7-B722-5DB9323F9355}"/>
              </a:ext>
            </a:extLst>
          </p:cNvPr>
          <p:cNvSpPr/>
          <p:nvPr/>
        </p:nvSpPr>
        <p:spPr>
          <a:xfrm>
            <a:off x="365760" y="786384"/>
            <a:ext cx="8412480" cy="27432"/>
          </a:xfrm>
          <a:prstGeom prst="rect">
            <a:avLst/>
          </a:prstGeom>
          <a:solidFill>
            <a:srgbClr val="148F77"/>
          </a:solidFill>
          <a:ln w="12700">
            <a:solidFill>
              <a:srgbClr val="148F77"/>
            </a:solidFill>
            <a:prstDash val="solid"/>
          </a:ln>
        </p:spPr>
        <p:txBody>
          <a:bodyPr/>
          <a:lstStyle/>
          <a:p>
            <a:endParaRPr lang="en-US"/>
          </a:p>
        </p:txBody>
      </p:sp>
      <p:sp>
        <p:nvSpPr>
          <p:cNvPr id="20" name="Shape 18">
            <a:extLst>
              <a:ext uri="{FF2B5EF4-FFF2-40B4-BE49-F238E27FC236}">
                <a16:creationId xmlns:a16="http://schemas.microsoft.com/office/drawing/2014/main" id="{A5B099D9-E5B5-4671-5644-E07DA6699E05}"/>
              </a:ext>
            </a:extLst>
          </p:cNvPr>
          <p:cNvSpPr/>
          <p:nvPr/>
        </p:nvSpPr>
        <p:spPr>
          <a:xfrm>
            <a:off x="5532120" y="859536"/>
            <a:ext cx="3291840" cy="4086204"/>
          </a:xfrm>
          <a:prstGeom prst="roundRect">
            <a:avLst>
              <a:gd name="adj" fmla="val 3333"/>
            </a:avLst>
          </a:prstGeom>
          <a:solidFill>
            <a:srgbClr val="148F77"/>
          </a:solidFill>
          <a:ln/>
        </p:spPr>
        <p:txBody>
          <a:bodyPr/>
          <a:lstStyle/>
          <a:p>
            <a:endParaRPr lang="en-US"/>
          </a:p>
        </p:txBody>
      </p:sp>
      <p:sp>
        <p:nvSpPr>
          <p:cNvPr id="21" name="Text 19">
            <a:extLst>
              <a:ext uri="{FF2B5EF4-FFF2-40B4-BE49-F238E27FC236}">
                <a16:creationId xmlns:a16="http://schemas.microsoft.com/office/drawing/2014/main" id="{49D546BD-49D7-7667-E0FE-CB264D16584D}"/>
              </a:ext>
            </a:extLst>
          </p:cNvPr>
          <p:cNvSpPr/>
          <p:nvPr/>
        </p:nvSpPr>
        <p:spPr>
          <a:xfrm>
            <a:off x="5532120" y="1005840"/>
            <a:ext cx="3291840" cy="685800"/>
          </a:xfrm>
          <a:prstGeom prst="rect">
            <a:avLst/>
          </a:prstGeom>
          <a:noFill/>
          <a:ln/>
        </p:spPr>
        <p:txBody>
          <a:bodyPr wrap="square" rtlCol="0" anchor="ctr"/>
          <a:lstStyle/>
          <a:p>
            <a:pPr marL="0" indent="0" algn="ctr">
              <a:buNone/>
            </a:pPr>
            <a:r>
              <a:rPr lang="en-US" sz="2400" b="1" dirty="0">
                <a:solidFill>
                  <a:srgbClr val="FFFFFF"/>
                </a:solidFill>
              </a:rPr>
              <a:t>Señales de</a:t>
            </a:r>
            <a:endParaRPr lang="en-US" sz="2400" dirty="0"/>
          </a:p>
          <a:p>
            <a:pPr marL="0" indent="0" algn="ctr">
              <a:buNone/>
            </a:pPr>
            <a:r>
              <a:rPr lang="en-US" sz="2400" b="1" dirty="0">
                <a:solidFill>
                  <a:srgbClr val="FFFFFF"/>
                </a:solidFill>
              </a:rPr>
              <a:t>un buen sueño</a:t>
            </a:r>
            <a:endParaRPr lang="en-US" sz="2400" dirty="0"/>
          </a:p>
        </p:txBody>
      </p:sp>
      <p:sp>
        <p:nvSpPr>
          <p:cNvPr id="22" name="Shape 20">
            <a:extLst>
              <a:ext uri="{FF2B5EF4-FFF2-40B4-BE49-F238E27FC236}">
                <a16:creationId xmlns:a16="http://schemas.microsoft.com/office/drawing/2014/main" id="{750B7CE8-15E6-5168-E872-F9DBD6D4210D}"/>
              </a:ext>
            </a:extLst>
          </p:cNvPr>
          <p:cNvSpPr/>
          <p:nvPr/>
        </p:nvSpPr>
        <p:spPr>
          <a:xfrm>
            <a:off x="5669280" y="1937364"/>
            <a:ext cx="256032" cy="256032"/>
          </a:xfrm>
          <a:prstGeom prst="ellipse">
            <a:avLst/>
          </a:prstGeom>
          <a:solidFill>
            <a:srgbClr val="FFFFFF"/>
          </a:solidFill>
          <a:ln/>
        </p:spPr>
        <p:txBody>
          <a:bodyPr/>
          <a:lstStyle/>
          <a:p>
            <a:endParaRPr lang="en-US" sz="1600"/>
          </a:p>
        </p:txBody>
      </p:sp>
      <p:sp>
        <p:nvSpPr>
          <p:cNvPr id="23" name="Text 21">
            <a:extLst>
              <a:ext uri="{FF2B5EF4-FFF2-40B4-BE49-F238E27FC236}">
                <a16:creationId xmlns:a16="http://schemas.microsoft.com/office/drawing/2014/main" id="{D7508FD8-3E95-E5CF-045F-B5408113905E}"/>
              </a:ext>
            </a:extLst>
          </p:cNvPr>
          <p:cNvSpPr/>
          <p:nvPr/>
        </p:nvSpPr>
        <p:spPr>
          <a:xfrm>
            <a:off x="6035040" y="1909932"/>
            <a:ext cx="2560320" cy="320040"/>
          </a:xfrm>
          <a:prstGeom prst="rect">
            <a:avLst/>
          </a:prstGeom>
          <a:noFill/>
          <a:ln/>
        </p:spPr>
        <p:txBody>
          <a:bodyPr wrap="square" rtlCol="0" anchor="ctr"/>
          <a:lstStyle/>
          <a:p>
            <a:pPr marL="0" indent="0">
              <a:buNone/>
            </a:pPr>
            <a:r>
              <a:rPr lang="en-US" sz="1600" dirty="0">
                <a:solidFill>
                  <a:srgbClr val="FFFFFF"/>
                </a:solidFill>
              </a:rPr>
              <a:t>Conciliar el sueño en menos de 20 minutos</a:t>
            </a:r>
            <a:endParaRPr lang="en-US" sz="1600" dirty="0"/>
          </a:p>
        </p:txBody>
      </p:sp>
      <p:sp>
        <p:nvSpPr>
          <p:cNvPr id="24" name="Shape 22">
            <a:extLst>
              <a:ext uri="{FF2B5EF4-FFF2-40B4-BE49-F238E27FC236}">
                <a16:creationId xmlns:a16="http://schemas.microsoft.com/office/drawing/2014/main" id="{6888B963-7F9B-7206-A44A-9DCB8944F49B}"/>
              </a:ext>
            </a:extLst>
          </p:cNvPr>
          <p:cNvSpPr/>
          <p:nvPr/>
        </p:nvSpPr>
        <p:spPr>
          <a:xfrm>
            <a:off x="5669280" y="2504292"/>
            <a:ext cx="256032" cy="256032"/>
          </a:xfrm>
          <a:prstGeom prst="ellipse">
            <a:avLst/>
          </a:prstGeom>
          <a:solidFill>
            <a:srgbClr val="FFFFFF"/>
          </a:solidFill>
          <a:ln/>
        </p:spPr>
        <p:txBody>
          <a:bodyPr/>
          <a:lstStyle/>
          <a:p>
            <a:endParaRPr lang="en-US" sz="1600"/>
          </a:p>
        </p:txBody>
      </p:sp>
      <p:sp>
        <p:nvSpPr>
          <p:cNvPr id="25" name="Text 23">
            <a:extLst>
              <a:ext uri="{FF2B5EF4-FFF2-40B4-BE49-F238E27FC236}">
                <a16:creationId xmlns:a16="http://schemas.microsoft.com/office/drawing/2014/main" id="{876ADF71-4D14-9CC9-440A-3927EAF8B20C}"/>
              </a:ext>
            </a:extLst>
          </p:cNvPr>
          <p:cNvSpPr/>
          <p:nvPr/>
        </p:nvSpPr>
        <p:spPr>
          <a:xfrm>
            <a:off x="6035040" y="2476860"/>
            <a:ext cx="2560320" cy="320040"/>
          </a:xfrm>
          <a:prstGeom prst="rect">
            <a:avLst/>
          </a:prstGeom>
          <a:noFill/>
          <a:ln/>
        </p:spPr>
        <p:txBody>
          <a:bodyPr wrap="square" rtlCol="0" anchor="ctr"/>
          <a:lstStyle/>
          <a:p>
            <a:pPr marL="0" indent="0">
              <a:buNone/>
            </a:pPr>
            <a:r>
              <a:rPr lang="en-US" sz="1600" dirty="0">
                <a:solidFill>
                  <a:srgbClr val="FFFFFF"/>
                </a:solidFill>
              </a:rPr>
              <a:t>Dormir toda la noche</a:t>
            </a:r>
            <a:endParaRPr lang="en-US" sz="1600" dirty="0"/>
          </a:p>
        </p:txBody>
      </p:sp>
      <p:sp>
        <p:nvSpPr>
          <p:cNvPr id="26" name="Shape 24">
            <a:extLst>
              <a:ext uri="{FF2B5EF4-FFF2-40B4-BE49-F238E27FC236}">
                <a16:creationId xmlns:a16="http://schemas.microsoft.com/office/drawing/2014/main" id="{A3352F01-AD48-6141-72A4-07962BDB2415}"/>
              </a:ext>
            </a:extLst>
          </p:cNvPr>
          <p:cNvSpPr/>
          <p:nvPr/>
        </p:nvSpPr>
        <p:spPr>
          <a:xfrm>
            <a:off x="5669280" y="3071220"/>
            <a:ext cx="256032" cy="256032"/>
          </a:xfrm>
          <a:prstGeom prst="ellipse">
            <a:avLst/>
          </a:prstGeom>
          <a:solidFill>
            <a:srgbClr val="FFFFFF"/>
          </a:solidFill>
          <a:ln/>
        </p:spPr>
        <p:txBody>
          <a:bodyPr/>
          <a:lstStyle/>
          <a:p>
            <a:endParaRPr lang="en-US" sz="1600"/>
          </a:p>
        </p:txBody>
      </p:sp>
      <p:sp>
        <p:nvSpPr>
          <p:cNvPr id="27" name="Text 25">
            <a:extLst>
              <a:ext uri="{FF2B5EF4-FFF2-40B4-BE49-F238E27FC236}">
                <a16:creationId xmlns:a16="http://schemas.microsoft.com/office/drawing/2014/main" id="{9AB18F94-4CC2-96CF-8EF6-5A3C81E5A91E}"/>
              </a:ext>
            </a:extLst>
          </p:cNvPr>
          <p:cNvSpPr/>
          <p:nvPr/>
        </p:nvSpPr>
        <p:spPr>
          <a:xfrm>
            <a:off x="6035040" y="3043788"/>
            <a:ext cx="2560320" cy="320040"/>
          </a:xfrm>
          <a:prstGeom prst="rect">
            <a:avLst/>
          </a:prstGeom>
          <a:noFill/>
          <a:ln/>
        </p:spPr>
        <p:txBody>
          <a:bodyPr wrap="square" rtlCol="0" anchor="ctr"/>
          <a:lstStyle/>
          <a:p>
            <a:pPr marL="0" indent="0">
              <a:buNone/>
            </a:pPr>
            <a:r>
              <a:rPr lang="en-US" sz="1600" dirty="0">
                <a:solidFill>
                  <a:srgbClr val="FFFFFF"/>
                </a:solidFill>
              </a:rPr>
              <a:t>Despertarse sintiéndose descansado</a:t>
            </a:r>
            <a:endParaRPr lang="en-US" sz="1600" dirty="0"/>
          </a:p>
        </p:txBody>
      </p:sp>
      <p:sp>
        <p:nvSpPr>
          <p:cNvPr id="28" name="Shape 26">
            <a:extLst>
              <a:ext uri="{FF2B5EF4-FFF2-40B4-BE49-F238E27FC236}">
                <a16:creationId xmlns:a16="http://schemas.microsoft.com/office/drawing/2014/main" id="{83FAFBBD-1FF4-1247-317A-964E27EAF5C0}"/>
              </a:ext>
            </a:extLst>
          </p:cNvPr>
          <p:cNvSpPr/>
          <p:nvPr/>
        </p:nvSpPr>
        <p:spPr>
          <a:xfrm>
            <a:off x="5669280" y="3742322"/>
            <a:ext cx="256032" cy="256032"/>
          </a:xfrm>
          <a:prstGeom prst="ellipse">
            <a:avLst/>
          </a:prstGeom>
          <a:solidFill>
            <a:srgbClr val="FFFFFF"/>
          </a:solidFill>
          <a:ln/>
        </p:spPr>
        <p:txBody>
          <a:bodyPr/>
          <a:lstStyle/>
          <a:p>
            <a:endParaRPr lang="en-US" sz="1600"/>
          </a:p>
        </p:txBody>
      </p:sp>
      <p:sp>
        <p:nvSpPr>
          <p:cNvPr id="29" name="Text 27">
            <a:extLst>
              <a:ext uri="{FF2B5EF4-FFF2-40B4-BE49-F238E27FC236}">
                <a16:creationId xmlns:a16="http://schemas.microsoft.com/office/drawing/2014/main" id="{029EA344-8AC1-9521-C0AA-5DEC058E96F5}"/>
              </a:ext>
            </a:extLst>
          </p:cNvPr>
          <p:cNvSpPr/>
          <p:nvPr/>
        </p:nvSpPr>
        <p:spPr>
          <a:xfrm>
            <a:off x="6035040" y="3714890"/>
            <a:ext cx="2560320" cy="320040"/>
          </a:xfrm>
          <a:prstGeom prst="rect">
            <a:avLst/>
          </a:prstGeom>
          <a:noFill/>
          <a:ln/>
        </p:spPr>
        <p:txBody>
          <a:bodyPr wrap="square" rtlCol="0" anchor="ctr"/>
          <a:lstStyle/>
          <a:p>
            <a:pPr marL="0" indent="0">
              <a:buNone/>
            </a:pPr>
            <a:r>
              <a:rPr lang="en-US" sz="1600" dirty="0">
                <a:solidFill>
                  <a:srgbClr val="FFFFFF"/>
                </a:solidFill>
              </a:rPr>
              <a:t>Estar despierto sin necesidad de cafeína adicional</a:t>
            </a:r>
            <a:endParaRPr lang="en-US" sz="1600" dirty="0"/>
          </a:p>
        </p:txBody>
      </p:sp>
      <p:sp>
        <p:nvSpPr>
          <p:cNvPr id="30" name="Shape 28">
            <a:extLst>
              <a:ext uri="{FF2B5EF4-FFF2-40B4-BE49-F238E27FC236}">
                <a16:creationId xmlns:a16="http://schemas.microsoft.com/office/drawing/2014/main" id="{31C345CA-8BEF-F0EA-51E7-A2617A23E3D5}"/>
              </a:ext>
            </a:extLst>
          </p:cNvPr>
          <p:cNvSpPr/>
          <p:nvPr/>
        </p:nvSpPr>
        <p:spPr>
          <a:xfrm>
            <a:off x="5669280" y="4413425"/>
            <a:ext cx="256032" cy="256032"/>
          </a:xfrm>
          <a:prstGeom prst="ellipse">
            <a:avLst/>
          </a:prstGeom>
          <a:solidFill>
            <a:srgbClr val="FFFFFF"/>
          </a:solidFill>
          <a:ln/>
        </p:spPr>
        <p:txBody>
          <a:bodyPr/>
          <a:lstStyle/>
          <a:p>
            <a:endParaRPr lang="en-US" sz="1600"/>
          </a:p>
        </p:txBody>
      </p:sp>
      <p:sp>
        <p:nvSpPr>
          <p:cNvPr id="31" name="Text 29">
            <a:extLst>
              <a:ext uri="{FF2B5EF4-FFF2-40B4-BE49-F238E27FC236}">
                <a16:creationId xmlns:a16="http://schemas.microsoft.com/office/drawing/2014/main" id="{6D6CBC2E-334A-A8C3-585C-2F3BFDD9F53B}"/>
              </a:ext>
            </a:extLst>
          </p:cNvPr>
          <p:cNvSpPr/>
          <p:nvPr/>
        </p:nvSpPr>
        <p:spPr>
          <a:xfrm>
            <a:off x="6035040" y="4385993"/>
            <a:ext cx="2560320" cy="320040"/>
          </a:xfrm>
          <a:prstGeom prst="rect">
            <a:avLst/>
          </a:prstGeom>
          <a:noFill/>
          <a:ln/>
        </p:spPr>
        <p:txBody>
          <a:bodyPr wrap="square" rtlCol="0" anchor="ctr"/>
          <a:lstStyle/>
          <a:p>
            <a:pPr marL="0" indent="0">
              <a:buNone/>
            </a:pPr>
            <a:r>
              <a:rPr lang="en-US" sz="1600" dirty="0">
                <a:solidFill>
                  <a:srgbClr val="FFFFFF"/>
                </a:solidFill>
              </a:rPr>
              <a:t>Buen humor y concentración</a:t>
            </a:r>
            <a:endParaRPr lang="en-US" sz="1600" dirty="0"/>
          </a:p>
        </p:txBody>
      </p:sp>
      <p:pic>
        <p:nvPicPr>
          <p:cNvPr id="33" name="Picture 32">
            <a:extLst>
              <a:ext uri="{FF2B5EF4-FFF2-40B4-BE49-F238E27FC236}">
                <a16:creationId xmlns:a16="http://schemas.microsoft.com/office/drawing/2014/main" id="{12D50F72-C2EB-CF4C-52A1-FB8D9FC14E24}"/>
              </a:ext>
            </a:extLst>
          </p:cNvPr>
          <p:cNvPicPr>
            <a:picLocks noChangeAspect="1"/>
          </p:cNvPicPr>
          <p:nvPr/>
        </p:nvPicPr>
        <p:blipFill>
          <a:blip r:embed="rId5"/>
          <a:stretch>
            <a:fillRect/>
          </a:stretch>
        </p:blipFill>
        <p:spPr>
          <a:xfrm>
            <a:off x="320040" y="1520654"/>
            <a:ext cx="4917439" cy="2684422"/>
          </a:xfrm>
          <a:prstGeom prst="rect">
            <a:avLst/>
          </a:prstGeom>
        </p:spPr>
      </p:pic>
      <p:pic>
        <p:nvPicPr>
          <p:cNvPr id="36" name="ElevenLabs_2026-05-08T00_40_43_Spanish Mexico_pvc_sp116_s79_sb100_se0_b_m2">
            <a:hlinkClick r:id="" action="ppaction://media"/>
            <a:extLst>
              <a:ext uri="{FF2B5EF4-FFF2-40B4-BE49-F238E27FC236}">
                <a16:creationId xmlns:a16="http://schemas.microsoft.com/office/drawing/2014/main" id="{4255E7E0-C449-71CC-182F-413E59C626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8022" y="396240"/>
            <a:ext cx="609600" cy="609600"/>
          </a:xfrm>
          <a:prstGeom prst="rect">
            <a:avLst/>
          </a:prstGeom>
        </p:spPr>
      </p:pic>
    </p:spTree>
    <p:extLst>
      <p:ext uri="{BB962C8B-B14F-4D97-AF65-F5344CB8AC3E}">
        <p14:creationId xmlns:p14="http://schemas.microsoft.com/office/powerpoint/2010/main" val="149064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97"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205</TotalTime>
  <Words>2707</Words>
  <Application>Microsoft Office PowerPoint</Application>
  <PresentationFormat>On-screen Show (16:9)</PresentationFormat>
  <Paragraphs>222</Paragraphs>
  <Slides>14</Slides>
  <Notes>14</Notes>
  <HiddenSlides>0</HiddenSlides>
  <MMClips>13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Sleep Well Live Well</dc:title>
  <dc:subject>PptxGenJS Presentation</dc:subject>
  <dc:creator>PptxGenJS</dc:creator>
  <cp:keywords>, docId:4157B6EA8398971CBE9C1CB133C07AA1</cp:keywords>
  <cp:lastModifiedBy>Betty Nava</cp:lastModifiedBy>
  <cp:revision>10</cp:revision>
  <dcterms:created xsi:type="dcterms:W3CDTF">2026-04-28T19:22:58Z</dcterms:created>
  <dcterms:modified xsi:type="dcterms:W3CDTF">2026-05-08T00:50:14Z</dcterms:modified>
</cp:coreProperties>
</file>